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omments/comment1.xml" ContentType="application/vnd.openxmlformats-officedocument.presentationml.comments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33"/>
  </p:notesMasterIdLst>
  <p:sldIdLst>
    <p:sldId id="366" r:id="rId5"/>
    <p:sldId id="1707" r:id="rId6"/>
    <p:sldId id="13484" r:id="rId7"/>
    <p:sldId id="13502" r:id="rId8"/>
    <p:sldId id="13498" r:id="rId9"/>
    <p:sldId id="13503" r:id="rId10"/>
    <p:sldId id="13485" r:id="rId11"/>
    <p:sldId id="13489" r:id="rId12"/>
    <p:sldId id="13408" r:id="rId13"/>
    <p:sldId id="13405" r:id="rId14"/>
    <p:sldId id="13475" r:id="rId15"/>
    <p:sldId id="13495" r:id="rId16"/>
    <p:sldId id="13399" r:id="rId17"/>
    <p:sldId id="13428" r:id="rId18"/>
    <p:sldId id="13491" r:id="rId19"/>
    <p:sldId id="13492" r:id="rId20"/>
    <p:sldId id="13493" r:id="rId21"/>
    <p:sldId id="13504" r:id="rId22"/>
    <p:sldId id="13488" r:id="rId23"/>
    <p:sldId id="13397" r:id="rId24"/>
    <p:sldId id="13382" r:id="rId25"/>
    <p:sldId id="13497" r:id="rId26"/>
    <p:sldId id="13487" r:id="rId27"/>
    <p:sldId id="13440" r:id="rId28"/>
    <p:sldId id="13448" r:id="rId29"/>
    <p:sldId id="13464" r:id="rId30"/>
    <p:sldId id="13366" r:id="rId31"/>
    <p:sldId id="13496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bert Lawatscheck" initials="RL" lastIdx="26" clrIdx="6">
    <p:extLst>
      <p:ext uri="{19B8F6BF-5375-455C-9EA6-DF929625EA0E}">
        <p15:presenceInfo xmlns:p15="http://schemas.microsoft.com/office/powerpoint/2012/main" userId="S::robert.lawatscheck@bayer.com::27248c97-811d-4710-983a-079cf3e74a62" providerId="AD"/>
      </p:ext>
    </p:extLst>
  </p:cmAuthor>
  <p:cmAuthor id="1" name="Joanna Luscombe (HCG)" initials="JL(" lastIdx="131" clrIdx="0">
    <p:extLst>
      <p:ext uri="{19B8F6BF-5375-455C-9EA6-DF929625EA0E}">
        <p15:presenceInfo xmlns:p15="http://schemas.microsoft.com/office/powerpoint/2012/main" userId="S::jluscombe@hcg-int.com::ccfaebd5-25d1-4184-837f-ac85a994fcd0" providerId="AD"/>
      </p:ext>
    </p:extLst>
  </p:cmAuthor>
  <p:cmAuthor id="8" name="James Godding (HCG)" initials="JG(" lastIdx="2" clrIdx="7">
    <p:extLst>
      <p:ext uri="{19B8F6BF-5375-455C-9EA6-DF929625EA0E}">
        <p15:presenceInfo xmlns:p15="http://schemas.microsoft.com/office/powerpoint/2012/main" userId="S::jgodding@hcg-int.com::7c32da42-129d-4f35-97ce-cf8cfeb337b6" providerId="AD"/>
      </p:ext>
    </p:extLst>
  </p:cmAuthor>
  <p:cmAuthor id="2" name="Rajiv" initials="R" lastIdx="28" clrIdx="1">
    <p:extLst>
      <p:ext uri="{19B8F6BF-5375-455C-9EA6-DF929625EA0E}">
        <p15:presenceInfo xmlns:p15="http://schemas.microsoft.com/office/powerpoint/2012/main" userId="S::ragarwal@iu.edu::92485442-7812-4e17-9b7c-c90ebeb4c7b7" providerId="AD"/>
      </p:ext>
    </p:extLst>
  </p:cmAuthor>
  <p:cmAuthor id="9" name="Thien Ho (HCG)" initials="TH(" lastIdx="13" clrIdx="8">
    <p:extLst>
      <p:ext uri="{19B8F6BF-5375-455C-9EA6-DF929625EA0E}">
        <p15:presenceInfo xmlns:p15="http://schemas.microsoft.com/office/powerpoint/2012/main" userId="S::tho@hcg-int.com::8cd72ada-6b4e-442d-b446-c41896435104" providerId="AD"/>
      </p:ext>
    </p:extLst>
  </p:cmAuthor>
  <p:cmAuthor id="3" name="Kate Weatherall (HCG)" initials="KW(" lastIdx="5" clrIdx="2">
    <p:extLst>
      <p:ext uri="{19B8F6BF-5375-455C-9EA6-DF929625EA0E}">
        <p15:presenceInfo xmlns:p15="http://schemas.microsoft.com/office/powerpoint/2012/main" userId="S::kweatherall@hcg-int.com::911c8f6c-9a3b-4808-93ea-2e8f04b10e01" providerId="AD"/>
      </p:ext>
    </p:extLst>
  </p:cmAuthor>
  <p:cmAuthor id="10" name="Eliana Samano" initials="ES" lastIdx="2" clrIdx="9">
    <p:extLst>
      <p:ext uri="{19B8F6BF-5375-455C-9EA6-DF929625EA0E}">
        <p15:presenceInfo xmlns:p15="http://schemas.microsoft.com/office/powerpoint/2012/main" userId="S::eliana.samano@bayer.com::2f9ae477-37b4-4a9e-bcd9-41239a0a09d9" providerId="AD"/>
      </p:ext>
    </p:extLst>
  </p:cmAuthor>
  <p:cmAuthor id="4" name="George Bakris" initials="GB" lastIdx="12" clrIdx="3">
    <p:extLst>
      <p:ext uri="{19B8F6BF-5375-455C-9EA6-DF929625EA0E}">
        <p15:presenceInfo xmlns:p15="http://schemas.microsoft.com/office/powerpoint/2012/main" userId="5dae6337bbd5a5c6" providerId="Windows Live"/>
      </p:ext>
    </p:extLst>
  </p:cmAuthor>
  <p:cmAuthor id="5" name="HCG Editor" initials="HCG" lastIdx="29" clrIdx="4">
    <p:extLst>
      <p:ext uri="{19B8F6BF-5375-455C-9EA6-DF929625EA0E}">
        <p15:presenceInfo xmlns:p15="http://schemas.microsoft.com/office/powerpoint/2012/main" userId="HCG Editor" providerId="None"/>
      </p:ext>
    </p:extLst>
  </p:cmAuthor>
  <p:cmAuthor id="6" name="Kate Weatherall (HCG)" initials="KW( [2]" lastIdx="24" clrIdx="5">
    <p:extLst>
      <p:ext uri="{19B8F6BF-5375-455C-9EA6-DF929625EA0E}">
        <p15:presenceInfo xmlns:p15="http://schemas.microsoft.com/office/powerpoint/2012/main" userId="S::kweatherall@hcg-int.com::d6d52dd4-ccde-4403-95c2-56ff56638b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1DF"/>
    <a:srgbClr val="53585A"/>
    <a:srgbClr val="DCDEDF"/>
    <a:srgbClr val="F2F2F2"/>
    <a:srgbClr val="FF6600"/>
    <a:srgbClr val="16374D"/>
    <a:srgbClr val="F3F7FB"/>
    <a:srgbClr val="CDFFE6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6" autoAdjust="0"/>
    <p:restoredTop sz="95152" autoAdjust="0"/>
  </p:normalViewPr>
  <p:slideViewPr>
    <p:cSldViewPr>
      <p:cViewPr varScale="1">
        <p:scale>
          <a:sx n="81" d="100"/>
          <a:sy n="81" d="100"/>
        </p:scale>
        <p:origin x="68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3354" y="600"/>
      </p:cViewPr>
      <p:guideLst>
        <p:guide orient="horz" pos="2886"/>
        <p:guide pos="216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1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9.xml" Type="http://schemas.microsoft.com/office/2011/relationships/chartColorStyle"/><Relationship Id="rId1" Target="style9.xml" Type="http://schemas.microsoft.com/office/2011/relationships/chartStyle"/></Relationships>
</file>

<file path=ppt/charts/_rels/chart1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0.xml" Type="http://schemas.microsoft.com/office/2011/relationships/chartColorStyle"/><Relationship Id="rId1" Target="style10.xml" Type="http://schemas.microsoft.com/office/2011/relationships/chartStyle"/></Relationships>
</file>

<file path=ppt/charts/_rels/chart1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1.xml" Type="http://schemas.microsoft.com/office/2011/relationships/chartColorStyle"/><Relationship Id="rId1" Target="style11.xml" Type="http://schemas.microsoft.com/office/2011/relationships/chartStyle"/></Relationships>
</file>

<file path=ppt/charts/_rels/chart1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2.xml" Type="http://schemas.microsoft.com/office/2011/relationships/chartColorStyle"/><Relationship Id="rId1" Target="style12.xml" Type="http://schemas.microsoft.com/office/2011/relationships/chartStyle"/></Relationships>
</file>

<file path=ppt/charts/_rels/chart1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3.xml" Type="http://schemas.microsoft.com/office/2011/relationships/chartColorStyle"/><Relationship Id="rId1" Target="style13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/Relationships>
</file>

<file path=ppt/charts/_rels/chart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_rels/chart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8.xml" Type="http://schemas.microsoft.com/office/2011/relationships/chartColorStyle"/><Relationship Id="rId1" Target="style8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955185218E-3"/>
          <c:y val="7.9824803353921656E-2"/>
          <c:w val="0.9958202312089629"/>
          <c:h val="0.84035068001094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55-4C8D-A064-576FC701C73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255-4C8D-A064-576FC701C7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5-4C8D-A064-576FC701C739}"/>
              </c:ext>
            </c:extLst>
          </c:dPt>
          <c:cat>
            <c:strRef>
              <c:f>Sheet1!$A$2:$A$4</c:f>
              <c:strCache>
                <c:ptCount val="3"/>
                <c:pt idx="0">
                  <c:v> ≥60</c:v>
                </c:pt>
                <c:pt idx="1">
                  <c:v>45–&lt;60</c:v>
                </c:pt>
                <c:pt idx="2">
                  <c:v>&lt;45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0.11600000000000001</c:v>
                </c:pt>
                <c:pt idx="1">
                  <c:v>0.33500000000000002</c:v>
                </c:pt>
                <c:pt idx="2">
                  <c:v>0.54900000000000004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5-4C8D-A064-576FC701C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5764503786794303E-2"/>
          <c:w val="0.87132704996463628"/>
          <c:h val="0.85567715392696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Aliskiren + IECA/ARB (n=4272)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8-4156-B325-1643AEA578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IECA/ARB (n=4285)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8-4156-B325-1643AEA578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699146173903794"/>
          <c:y val="5.8583332044395434E-2"/>
          <c:w val="0.7609052137811092"/>
          <c:h val="0.25420559390628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8023867910568683E-2"/>
          <c:w val="0.87132704996463628"/>
          <c:h val="0.85185768739946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IECA + ARB (n=724)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E-4177-AEFA-8DD388D00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ARB (n=724)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E-4177-AEFA-8DD388D004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529205900736555"/>
          <c:y val="5.7319163392693634E-2"/>
          <c:w val="0.80130913552928984"/>
          <c:h val="0.21058456598031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99452495"/>
          <c:y val="5.8927040231437092E-2"/>
          <c:w val="0.87132704996463628"/>
          <c:h val="0.8511424362833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Finerenona + IECA/ARB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B-40F5-8C67-F1FC0DDB15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IECA/ARB (n=2831)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3B-40F5-8C67-F1FC0DDB15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6310487412"/>
          <c:y val="5.7133798939012222E-2"/>
          <c:w val="0.75639881352312055"/>
          <c:h val="0.26297303490508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7044480022626402E-2"/>
          <c:w val="0.87132704996463628"/>
          <c:h val="0.84371417279885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+ spiro + IECA/ARB (n=148)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8-4682-AC93-1F592D3D37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Patiromer + spiro + IECA/ARB (n=147)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B8-4682-AC93-1F592D3D37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424749464812599"/>
          <c:y val="5.1733008837927863E-2"/>
          <c:w val="0.74946189656530415"/>
          <c:h val="0.27708978328173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99452495"/>
          <c:y val="5.8927040231437092E-2"/>
          <c:w val="0.87132704996463628"/>
          <c:h val="0.8511424362833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Finerenona + IECA/ARB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F-44F1-9DB3-B2BE85B874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IECA/ARB 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F-44F1-9DB3-B2BE85B874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6310487412"/>
          <c:y val="5.7133798939012222E-2"/>
          <c:w val="0.75641608897740253"/>
          <c:h val="0.26297303490508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955185218E-3"/>
          <c:y val="7.9824803353921656E-2"/>
          <c:w val="0.9958202312089629"/>
          <c:h val="0.84035068001094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8-4316-BE36-57B05817F27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8-4316-BE36-57B05817F27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D8-4316-BE36-57B05817F27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D8-4316-BE36-57B05817F278}"/>
              </c:ext>
            </c:extLst>
          </c:dPt>
          <c:cat>
            <c:strRef>
              <c:f>Sheet1!$A$2:$A$5</c:f>
              <c:strCache>
                <c:ptCount val="4"/>
                <c:pt idx="0">
                  <c:v> </c:v>
                </c:pt>
                <c:pt idx="1">
                  <c:v>&lt;30</c:v>
                </c:pt>
                <c:pt idx="2">
                  <c:v>30–&lt;300</c:v>
                </c:pt>
                <c:pt idx="3">
                  <c:v>≥300 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General">
                  <c:v>0</c:v>
                </c:pt>
                <c:pt idx="1">
                  <c:v>4.0000000000000001E-3</c:v>
                </c:pt>
                <c:pt idx="2">
                  <c:v>0.121</c:v>
                </c:pt>
                <c:pt idx="3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D8-4316-BE36-57B05817F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5262862898913"/>
          <c:y val="4.9281611507087347E-2"/>
          <c:w val="0.75649163310938006"/>
          <c:h val="0.78103982906168423"/>
        </c:manualLayout>
      </c:layout>
      <c:lineChart>
        <c:grouping val="standard"/>
        <c:varyColors val="0"/>
        <c:ser>
          <c:idx val="0"/>
          <c:order val="0"/>
          <c:tx>
            <c:strRef>
              <c:f>UACR!$D$100</c:f>
              <c:strCache>
                <c:ptCount val="1"/>
                <c:pt idx="0">
                  <c:v>Finerenone</c:v>
                </c:pt>
              </c:strCache>
            </c:strRef>
          </c:tx>
          <c:spPr>
            <a:ln w="2222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UACR!$I$101:$I$105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1.8000000000000016E-2</c:v>
                  </c:pt>
                  <c:pt idx="2">
                    <c:v>2.300000000000002E-2</c:v>
                  </c:pt>
                  <c:pt idx="3">
                    <c:v>3.3000000000000029E-2</c:v>
                  </c:pt>
                  <c:pt idx="4">
                    <c:v>5.600000000000005E-2</c:v>
                  </c:pt>
                </c:numCache>
              </c:numRef>
            </c:plus>
            <c:minus>
              <c:numRef>
                <c:f>UACR!$H$101:$H$105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1.9000000000000017E-2</c:v>
                  </c:pt>
                  <c:pt idx="2">
                    <c:v>2.200000000000002E-2</c:v>
                  </c:pt>
                  <c:pt idx="3">
                    <c:v>3.1000000000000028E-2</c:v>
                  </c:pt>
                  <c:pt idx="4">
                    <c:v>5.0999999999999934E-2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UACR!$D$101:$D$105</c:f>
              <c:numCache>
                <c:formatCode>General</c:formatCode>
                <c:ptCount val="5"/>
                <c:pt idx="0">
                  <c:v>1</c:v>
                </c:pt>
                <c:pt idx="1">
                  <c:v>0.65300000000000002</c:v>
                </c:pt>
                <c:pt idx="2">
                  <c:v>0.58699999999999997</c:v>
                </c:pt>
                <c:pt idx="3">
                  <c:v>0.60099999999999998</c:v>
                </c:pt>
                <c:pt idx="4">
                  <c:v>0.70699999999999996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7C-43DB-8701-668E07F606F2}"/>
            </c:ext>
          </c:extLst>
        </c:ser>
        <c:ser>
          <c:idx val="1"/>
          <c:order val="1"/>
          <c:tx>
            <c:strRef>
              <c:f>UACR!$E$100</c:f>
              <c:strCache>
                <c:ptCount val="1"/>
                <c:pt idx="0">
                  <c:v>Placebo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UACR!$M$101:$M$105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2.6000000000000023E-2</c:v>
                  </c:pt>
                  <c:pt idx="2">
                    <c:v>3.400000000000003E-2</c:v>
                  </c:pt>
                  <c:pt idx="3">
                    <c:v>4.6999999999999931E-2</c:v>
                  </c:pt>
                  <c:pt idx="4">
                    <c:v>7.7000000000000179E-2</c:v>
                  </c:pt>
                </c:numCache>
              </c:numRef>
            </c:plus>
            <c:minus>
              <c:numRef>
                <c:f>UACR!$L$101:$L$105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2.4999999999999911E-2</c:v>
                  </c:pt>
                  <c:pt idx="2">
                    <c:v>3.2999999999999918E-2</c:v>
                  </c:pt>
                  <c:pt idx="3">
                    <c:v>4.4999999999999929E-2</c:v>
                  </c:pt>
                  <c:pt idx="4">
                    <c:v>7.0999999999999952E-2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UACR!$E$101:$E$105</c:f>
              <c:numCache>
                <c:formatCode>General</c:formatCode>
                <c:ptCount val="5"/>
                <c:pt idx="0">
                  <c:v>1</c:v>
                </c:pt>
                <c:pt idx="1">
                  <c:v>0.95299999999999996</c:v>
                </c:pt>
                <c:pt idx="2">
                  <c:v>0.97</c:v>
                </c:pt>
                <c:pt idx="3">
                  <c:v>0.98</c:v>
                </c:pt>
                <c:pt idx="4">
                  <c:v>1.0409999999999999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7C-43DB-8701-668E07F60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474640"/>
        <c:axId val="1468566832"/>
      </c:lineChart>
      <c:dateAx>
        <c:axId val="1799474640"/>
        <c:scaling>
          <c:orientation val="minMax"/>
          <c:max val="37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auto val="0"/>
        <c:lblOffset val="100"/>
        <c:baseTimeUnit val="days"/>
        <c:majorUnit val="4"/>
        <c:majorTimeUnit val="days"/>
        <c:minorUnit val="1"/>
      </c:dateAx>
      <c:valAx>
        <c:axId val="1468566832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44572283760389E-2"/>
          <c:y val="2.4989868702872647E-2"/>
          <c:w val="0.8760371146527296"/>
          <c:h val="0.69800281875897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'BP over time'!$C$2</c:f>
              <c:strCache>
                <c:ptCount val="1"/>
                <c:pt idx="0">
                  <c:v>Finerenone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plus>
            <c:min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'BP over time'!$A$3:$A$15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'BP over time'!$C$3:$C$15</c:f>
              <c:numCache>
                <c:formatCode>General</c:formatCode>
                <c:ptCount val="13"/>
                <c:pt idx="0">
                  <c:v>138.02379999999999</c:v>
                </c:pt>
                <c:pt idx="1">
                  <c:v>135.01300000000001</c:v>
                </c:pt>
                <c:pt idx="2">
                  <c:v>134.79920000000001</c:v>
                </c:pt>
                <c:pt idx="3">
                  <c:v>136.25890000000001</c:v>
                </c:pt>
                <c:pt idx="4">
                  <c:v>135.78389999999999</c:v>
                </c:pt>
                <c:pt idx="5">
                  <c:v>135.2791</c:v>
                </c:pt>
                <c:pt idx="6">
                  <c:v>135.7886</c:v>
                </c:pt>
                <c:pt idx="7">
                  <c:v>135.46080000000001</c:v>
                </c:pt>
                <c:pt idx="8">
                  <c:v>134.59559999999999</c:v>
                </c:pt>
                <c:pt idx="9">
                  <c:v>136.01849999999999</c:v>
                </c:pt>
                <c:pt idx="10">
                  <c:v>135.24279999999999</c:v>
                </c:pt>
                <c:pt idx="11">
                  <c:v>134.17179999999999</c:v>
                </c:pt>
                <c:pt idx="12">
                  <c:v>134.94640000000001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F1-41AA-830A-EE06D8F3C218}"/>
            </c:ext>
          </c:extLst>
        </c:ser>
        <c:ser>
          <c:idx val="1"/>
          <c:order val="1"/>
          <c:tx>
            <c:strRef>
              <c:f>'BP over time'!$D$2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13"/>
                  <c:pt idx="0">
                    <c:v>14.420500000000001</c:v>
                  </c:pt>
                  <c:pt idx="1">
                    <c:v>15.2837</c:v>
                  </c:pt>
                  <c:pt idx="2">
                    <c:v>16.0716</c:v>
                  </c:pt>
                  <c:pt idx="3">
                    <c:v>16.1797</c:v>
                  </c:pt>
                  <c:pt idx="4">
                    <c:v>16.683599999999998</c:v>
                  </c:pt>
                  <c:pt idx="5">
                    <c:v>16.344100000000001</c:v>
                  </c:pt>
                  <c:pt idx="6">
                    <c:v>16.597799999999999</c:v>
                  </c:pt>
                  <c:pt idx="7">
                    <c:v>16.378599999999999</c:v>
                  </c:pt>
                  <c:pt idx="8">
                    <c:v>16.730499999999999</c:v>
                  </c:pt>
                  <c:pt idx="9">
                    <c:v>16.403300000000002</c:v>
                  </c:pt>
                  <c:pt idx="10">
                    <c:v>16.338100000000001</c:v>
                  </c:pt>
                  <c:pt idx="11">
                    <c:v>16.956199999999999</c:v>
                  </c:pt>
                  <c:pt idx="12">
                    <c:v>16.3704</c:v>
                  </c:pt>
                </c:numCache>
              </c:numRef>
            </c:plus>
            <c:minus>
              <c:numRef>
                <c:f>('BP over time'!$AB$9,'BP over time'!$AB$11,'BP over time'!$AB$13,'BP over time'!$AB$15,'BP over time'!$AB$17,'BP over time'!$AB$19,'BP over time'!$AB$21,'BP over time'!$AB$23,'BP over time'!$AB$25,'BP over time'!$AB$27,'BP over time'!$AB$29,'BP over time'!$AB$31,'BP over time'!$AB$33,'BP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26"/>
                  <c:pt idx="0">
                    <c:v>14.3375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  <c:pt idx="13">
                    <c:v>14.420500000000001</c:v>
                  </c:pt>
                  <c:pt idx="14">
                    <c:v>15.2837</c:v>
                  </c:pt>
                  <c:pt idx="15">
                    <c:v>16.0716</c:v>
                  </c:pt>
                  <c:pt idx="16">
                    <c:v>16.1797</c:v>
                  </c:pt>
                  <c:pt idx="17">
                    <c:v>16.683599999999998</c:v>
                  </c:pt>
                  <c:pt idx="18">
                    <c:v>16.344100000000001</c:v>
                  </c:pt>
                  <c:pt idx="19">
                    <c:v>16.597799999999999</c:v>
                  </c:pt>
                  <c:pt idx="20">
                    <c:v>16.378599999999999</c:v>
                  </c:pt>
                  <c:pt idx="21">
                    <c:v>16.730499999999999</c:v>
                  </c:pt>
                  <c:pt idx="22">
                    <c:v>16.403300000000002</c:v>
                  </c:pt>
                  <c:pt idx="23">
                    <c:v>16.338100000000001</c:v>
                  </c:pt>
                  <c:pt idx="24">
                    <c:v>16.956199999999999</c:v>
                  </c:pt>
                  <c:pt idx="25">
                    <c:v>16.3704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'BP over time'!$B$3:$B$15</c:f>
              <c:numCache>
                <c:formatCode>General</c:formatCode>
                <c:ptCount val="13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'BP over time'!$D$3:$D$15</c:f>
              <c:numCache>
                <c:formatCode>General</c:formatCode>
                <c:ptCount val="13"/>
                <c:pt idx="0">
                  <c:v>137.98480000000001</c:v>
                </c:pt>
                <c:pt idx="1">
                  <c:v>137.9162</c:v>
                </c:pt>
                <c:pt idx="2">
                  <c:v>138.58420000000001</c:v>
                </c:pt>
                <c:pt idx="3">
                  <c:v>139.45079999999999</c:v>
                </c:pt>
                <c:pt idx="4">
                  <c:v>138.86009999999999</c:v>
                </c:pt>
                <c:pt idx="5">
                  <c:v>138.70910000000001</c:v>
                </c:pt>
                <c:pt idx="6">
                  <c:v>138.37139999999999</c:v>
                </c:pt>
                <c:pt idx="7">
                  <c:v>138.20599999999999</c:v>
                </c:pt>
                <c:pt idx="8">
                  <c:v>137.83269999999999</c:v>
                </c:pt>
                <c:pt idx="9">
                  <c:v>137.75839999999999</c:v>
                </c:pt>
                <c:pt idx="10">
                  <c:v>137.73599999999999</c:v>
                </c:pt>
                <c:pt idx="11">
                  <c:v>137.24010000000001</c:v>
                </c:pt>
                <c:pt idx="12">
                  <c:v>137.73750000000001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F1-41AA-830A-EE06D8F3C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474640"/>
        <c:axId val="1468566832"/>
      </c:scatterChart>
      <c:valAx>
        <c:axId val="1799474640"/>
        <c:scaling>
          <c:orientation val="minMax"/>
          <c:max val="4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crossBetween val="midCat"/>
        <c:majorUnit val="4"/>
        <c:minorUnit val="1"/>
      </c:valAx>
      <c:valAx>
        <c:axId val="1468566832"/>
        <c:scaling>
          <c:orientation val="minMax"/>
          <c:max val="160"/>
          <c:min val="1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64035069788755E-2"/>
          <c:y val="2.7558124503242638E-2"/>
          <c:w val="0.87695528869913375"/>
          <c:h val="0.715248288823113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Finerenone mean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plus>
            <c:min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Sheet1!$L$3:$L$14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</c:numCache>
            </c:numRef>
          </c:xVal>
          <c:yVal>
            <c:numRef>
              <c:f>Sheet1!$N$3:$N$14</c:f>
              <c:numCache>
                <c:formatCode>0.000</c:formatCode>
                <c:ptCount val="12"/>
                <c:pt idx="0">
                  <c:v>7.6639999999999997</c:v>
                </c:pt>
                <c:pt idx="1">
                  <c:v>7.6909999999999998</c:v>
                </c:pt>
                <c:pt idx="2">
                  <c:v>7.7329999999999997</c:v>
                </c:pt>
                <c:pt idx="3">
                  <c:v>7.7279999999999998</c:v>
                </c:pt>
                <c:pt idx="4">
                  <c:v>7.7530000000000001</c:v>
                </c:pt>
                <c:pt idx="5">
                  <c:v>7.7729999999999997</c:v>
                </c:pt>
                <c:pt idx="6">
                  <c:v>7.75</c:v>
                </c:pt>
                <c:pt idx="7">
                  <c:v>7.7149999999999999</c:v>
                </c:pt>
                <c:pt idx="8">
                  <c:v>7.7439999999999998</c:v>
                </c:pt>
                <c:pt idx="9">
                  <c:v>7.77</c:v>
                </c:pt>
                <c:pt idx="10">
                  <c:v>7.694</c:v>
                </c:pt>
                <c:pt idx="11">
                  <c:v>7.681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73-4DE9-BFC5-9839D1BD49B0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Placebo mean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plus>
            <c:min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Sheet1!$M$3:$M$14</c:f>
              <c:numCache>
                <c:formatCode>General</c:formatCode>
                <c:ptCount val="12"/>
                <c:pt idx="0">
                  <c:v>0.2</c:v>
                </c:pt>
                <c:pt idx="1">
                  <c:v>4.2</c:v>
                </c:pt>
                <c:pt idx="2">
                  <c:v>8.1999999999999993</c:v>
                </c:pt>
                <c:pt idx="3">
                  <c:v>12.2</c:v>
                </c:pt>
                <c:pt idx="4">
                  <c:v>16.2</c:v>
                </c:pt>
                <c:pt idx="5">
                  <c:v>20.2</c:v>
                </c:pt>
                <c:pt idx="6">
                  <c:v>24.2</c:v>
                </c:pt>
                <c:pt idx="7">
                  <c:v>28.2</c:v>
                </c:pt>
                <c:pt idx="8">
                  <c:v>32.200000000000003</c:v>
                </c:pt>
                <c:pt idx="9">
                  <c:v>36.200000000000003</c:v>
                </c:pt>
                <c:pt idx="10">
                  <c:v>40.200000000000003</c:v>
                </c:pt>
                <c:pt idx="11">
                  <c:v>44.2</c:v>
                </c:pt>
              </c:numCache>
            </c:numRef>
          </c:xVal>
          <c:yVal>
            <c:numRef>
              <c:f>Sheet1!$P$3:$P$14</c:f>
              <c:numCache>
                <c:formatCode>0.000</c:formatCode>
                <c:ptCount val="12"/>
                <c:pt idx="0">
                  <c:v>7.6859999999999999</c:v>
                </c:pt>
                <c:pt idx="1">
                  <c:v>7.7089999999999996</c:v>
                </c:pt>
                <c:pt idx="2">
                  <c:v>7.742</c:v>
                </c:pt>
                <c:pt idx="3">
                  <c:v>7.7290000000000001</c:v>
                </c:pt>
                <c:pt idx="4">
                  <c:v>7.7169999999999996</c:v>
                </c:pt>
                <c:pt idx="5">
                  <c:v>7.7240000000000002</c:v>
                </c:pt>
                <c:pt idx="6">
                  <c:v>7.734</c:v>
                </c:pt>
                <c:pt idx="7">
                  <c:v>7.6619999999999999</c:v>
                </c:pt>
                <c:pt idx="8">
                  <c:v>7.6120000000000001</c:v>
                </c:pt>
                <c:pt idx="9">
                  <c:v>7.6929999999999996</c:v>
                </c:pt>
                <c:pt idx="10">
                  <c:v>7.5739999999999998</c:v>
                </c:pt>
                <c:pt idx="11">
                  <c:v>7.6680000000000001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73-4DE9-BFC5-9839D1BD4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712000"/>
        <c:axId val="308183584"/>
      </c:scatterChart>
      <c:valAx>
        <c:axId val="228712000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183584"/>
        <c:crossesAt val="0"/>
        <c:crossBetween val="midCat"/>
        <c:majorUnit val="4"/>
      </c:valAx>
      <c:valAx>
        <c:axId val="308183584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12000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350188345908"/>
          <c:y val="4.7124643879837606E-2"/>
          <c:w val="0.53126520893871199"/>
          <c:h val="0.712752090427839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Sheet1!$A$3:$A$25</c:f>
              <c:strCache>
                <c:ptCount val="23"/>
                <c:pt idx="0">
                  <c:v>Primary composite renal outcome</c:v>
                </c:pt>
                <c:pt idx="1">
                  <c:v>Kidney failure</c:v>
                </c:pt>
                <c:pt idx="2">
                  <c:v>End-stage kidney disease</c:v>
                </c:pt>
                <c:pt idx="3">
                  <c:v>Sustained decrease in eGFR to &lt;15 mL/min/1.73 m2</c:v>
                </c:pt>
                <c:pt idx="4">
                  <c:v>Sustained ≥40% decrease in eGFR from baseline</c:v>
                </c:pt>
                <c:pt idx="5">
                  <c:v>Renal death</c:v>
                </c:pt>
                <c:pt idx="6">
                  <c:v>Secondary composite renal outcome*</c:v>
                </c:pt>
                <c:pt idx="7">
                  <c:v>&gt;=57% decrease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2"/>
            <c:spPr>
              <a:solidFill>
                <a:schemeClr val="bg2"/>
              </a:solidFill>
              <a:ln w="12700">
                <a:solidFill>
                  <a:schemeClr val="tx2"/>
                </a:solidFill>
              </a:ln>
            </c:spPr>
          </c:marker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Sheet1!$G$3:$G$25</c:f>
                <c:numCache>
                  <c:formatCode>General</c:formatCode>
                  <c:ptCount val="23"/>
                  <c:pt idx="0">
                    <c:v>0.1100000000000001</c:v>
                  </c:pt>
                  <c:pt idx="1">
                    <c:v>0.18000000000000005</c:v>
                  </c:pt>
                  <c:pt idx="2">
                    <c:v>0.2400000000000001</c:v>
                  </c:pt>
                  <c:pt idx="3">
                    <c:v>0.19000000000000006</c:v>
                  </c:pt>
                  <c:pt idx="4">
                    <c:v>0.10999999999999999</c:v>
                  </c:pt>
                  <c:pt idx="5">
                    <c:v>0</c:v>
                  </c:pt>
                  <c:pt idx="6">
                    <c:v>0.14000000000000001</c:v>
                  </c:pt>
                  <c:pt idx="7">
                    <c:v>0.1399999999999999</c:v>
                  </c:pt>
                </c:numCache>
              </c:numRef>
            </c:plus>
            <c:minus>
              <c:numRef>
                <c:f>Sheet1!$F$3:$F$25</c:f>
                <c:numCache>
                  <c:formatCode>General</c:formatCode>
                  <c:ptCount val="23"/>
                  <c:pt idx="0">
                    <c:v>8.9999999999999969E-2</c:v>
                  </c:pt>
                  <c:pt idx="1">
                    <c:v>0.15000000000000002</c:v>
                  </c:pt>
                  <c:pt idx="2">
                    <c:v>0.18999999999999995</c:v>
                  </c:pt>
                  <c:pt idx="3">
                    <c:v>0.14999999999999991</c:v>
                  </c:pt>
                  <c:pt idx="4">
                    <c:v>9.000000000000008E-2</c:v>
                  </c:pt>
                  <c:pt idx="5">
                    <c:v>0</c:v>
                  </c:pt>
                  <c:pt idx="6">
                    <c:v>0.10999999999999999</c:v>
                  </c:pt>
                  <c:pt idx="7">
                    <c:v>0.13</c:v>
                  </c:pt>
                </c:numCache>
              </c:numRef>
            </c:minus>
            <c:spPr>
              <a:ln w="12700">
                <a:solidFill>
                  <a:schemeClr val="tx2"/>
                </a:solidFill>
              </a:ln>
            </c:spPr>
          </c:errBars>
          <c:xVal>
            <c:numRef>
              <c:f>Sheet1!$C$3:$C$25</c:f>
              <c:numCache>
                <c:formatCode>General</c:formatCode>
                <c:ptCount val="23"/>
                <c:pt idx="0">
                  <c:v>0.82</c:v>
                </c:pt>
                <c:pt idx="1">
                  <c:v>0.87</c:v>
                </c:pt>
                <c:pt idx="2">
                  <c:v>0.86</c:v>
                </c:pt>
                <c:pt idx="3">
                  <c:v>0.82</c:v>
                </c:pt>
                <c:pt idx="4">
                  <c:v>0.81</c:v>
                </c:pt>
                <c:pt idx="6">
                  <c:v>0.76</c:v>
                </c:pt>
                <c:pt idx="7">
                  <c:v>0.68</c:v>
                </c:pt>
              </c:numCache>
            </c:numRef>
          </c:xVal>
          <c:yVal>
            <c:numRef>
              <c:f>Sheet1!$B$3:$B$25</c:f>
              <c:numCache>
                <c:formatCode>General</c:formatCode>
                <c:ptCount val="23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E5-4825-A9B1-2C5324B14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1024"/>
        <c:axId val="42322560"/>
      </c:scatterChart>
      <c:valAx>
        <c:axId val="42321024"/>
        <c:scaling>
          <c:logBase val="2"/>
          <c:orientation val="minMax"/>
          <c:max val="2"/>
          <c:min val="0.5"/>
        </c:scaling>
        <c:delete val="0"/>
        <c:axPos val="b"/>
        <c:numFmt formatCode="#,##0.00" sourceLinked="0"/>
        <c:majorTickMark val="out"/>
        <c:minorTickMark val="out"/>
        <c:tickLblPos val="nextTo"/>
        <c:spPr>
          <a:ln w="12700"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322560"/>
        <c:crosses val="autoZero"/>
        <c:crossBetween val="midCat"/>
        <c:majorUnit val="2"/>
      </c:valAx>
      <c:valAx>
        <c:axId val="42322560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2"/>
            </a:solidFill>
            <a:prstDash val="solid"/>
          </a:ln>
        </c:spPr>
        <c:crossAx val="42321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00363972409699E-2"/>
          <c:y val="6.5536629247390482E-2"/>
          <c:w val="0.77522861515801833"/>
          <c:h val="0.803405631327526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'Potassium charts'!$P$10</c:f>
              <c:strCache>
                <c:ptCount val="1"/>
                <c:pt idx="0">
                  <c:v>Finerenone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plus>
            <c:min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'Potassium charts'!$O$11:$O$23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'Potassium charts'!$P$11:$P$23</c:f>
              <c:numCache>
                <c:formatCode>0.00</c:formatCode>
                <c:ptCount val="13"/>
                <c:pt idx="0">
                  <c:v>4.3689999999999998</c:v>
                </c:pt>
                <c:pt idx="1">
                  <c:v>4.5730000000000004</c:v>
                </c:pt>
                <c:pt idx="2">
                  <c:v>4.6180000000000003</c:v>
                </c:pt>
                <c:pt idx="3">
                  <c:v>4.6189999999999998</c:v>
                </c:pt>
                <c:pt idx="4">
                  <c:v>4.6050000000000004</c:v>
                </c:pt>
                <c:pt idx="5">
                  <c:v>4.6059999999999999</c:v>
                </c:pt>
                <c:pt idx="6">
                  <c:v>4.6150000000000002</c:v>
                </c:pt>
                <c:pt idx="7">
                  <c:v>4.5819999999999999</c:v>
                </c:pt>
                <c:pt idx="8">
                  <c:v>4.5830000000000002</c:v>
                </c:pt>
                <c:pt idx="9">
                  <c:v>4.5659999999999998</c:v>
                </c:pt>
                <c:pt idx="10">
                  <c:v>4.55</c:v>
                </c:pt>
                <c:pt idx="11">
                  <c:v>4.5730000000000004</c:v>
                </c:pt>
                <c:pt idx="12">
                  <c:v>4.5369999999999999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75-4F99-8AB1-24022F2D427B}"/>
            </c:ext>
          </c:extLst>
        </c:ser>
        <c:ser>
          <c:idx val="1"/>
          <c:order val="1"/>
          <c:tx>
            <c:strRef>
              <c:f>'Potassium charts'!$Q$10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plus>
            <c:min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'Potassium charts'!$N$11:$N$24</c:f>
              <c:numCache>
                <c:formatCode>General</c:formatCode>
                <c:ptCount val="14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'Potassium charts'!$Q$11:$Q$23</c:f>
              <c:numCache>
                <c:formatCode>0.00</c:formatCode>
                <c:ptCount val="13"/>
                <c:pt idx="0">
                  <c:v>4.3739999999999997</c:v>
                </c:pt>
                <c:pt idx="1">
                  <c:v>4.3899999999999997</c:v>
                </c:pt>
                <c:pt idx="2">
                  <c:v>4.391</c:v>
                </c:pt>
                <c:pt idx="3">
                  <c:v>4.4160000000000004</c:v>
                </c:pt>
                <c:pt idx="4">
                  <c:v>4.4119999999999999</c:v>
                </c:pt>
                <c:pt idx="5">
                  <c:v>4.431</c:v>
                </c:pt>
                <c:pt idx="6">
                  <c:v>4.423</c:v>
                </c:pt>
                <c:pt idx="7">
                  <c:v>4.4160000000000004</c:v>
                </c:pt>
                <c:pt idx="8">
                  <c:v>4.4269999999999996</c:v>
                </c:pt>
                <c:pt idx="9">
                  <c:v>4.4340000000000002</c:v>
                </c:pt>
                <c:pt idx="10">
                  <c:v>4.4279999999999999</c:v>
                </c:pt>
                <c:pt idx="11">
                  <c:v>4.4530000000000003</c:v>
                </c:pt>
                <c:pt idx="12">
                  <c:v>4.3979999999999997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75-4F99-8AB1-24022F2D4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474640"/>
        <c:axId val="1468566832"/>
      </c:scatterChart>
      <c:valAx>
        <c:axId val="1799474640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At val="0"/>
        <c:crossBetween val="midCat"/>
        <c:majorUnit val="4"/>
        <c:minorUnit val="1"/>
      </c:valAx>
      <c:valAx>
        <c:axId val="1468566832"/>
        <c:scaling>
          <c:orientation val="minMax"/>
          <c:max val="5.4"/>
          <c:min val="3.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At val="0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306558417"/>
          <c:y val="0.23431462371551387"/>
          <c:w val="0.84515552803575233"/>
          <c:h val="0.5331609635752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Finerenona (= 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1294967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516</a:t>
                    </a:r>
                    <a:r>
                      <a:rPr lang="en-US" baseline="0" dirty="0"/>
                      <a:t> </a:t>
                    </a:r>
                    <a:br>
                      <a:rPr lang="en-US" baseline="0" dirty="0"/>
                    </a:br>
                    <a:r>
                      <a:rPr lang="en-US" baseline="0" dirty="0"/>
                      <a:t>(</a:t>
                    </a:r>
                    <a:fld id="{822DAFC4-BFA6-47E1-8002-CDC165BF902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333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734E2885-642C-47E1-B3E5-F64A8757F23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64</a:t>
                    </a:r>
                  </a:p>
                  <a:p>
                    <a:r>
                      <a:rPr lang="en-US" dirty="0"/>
                      <a:t>(</a:t>
                    </a:r>
                    <a:fld id="{C44BCA8F-EED6-4D2A-866E-CC7CD8B7829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40</a:t>
                    </a:r>
                  </a:p>
                  <a:p>
                    <a:r>
                      <a:rPr lang="en-US" dirty="0"/>
                      <a:t>(</a:t>
                    </a:r>
                    <a:fld id="{BF618172-94D2-4962-ACAE-E56212C9B04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Qualquer</c:v>
                </c:pt>
                <c:pt idx="1">
                  <c:v>Relacionado com o medicamento do estudo</c:v>
                </c:pt>
                <c:pt idx="2">
                  <c:v>Que leva à interrupção permanente</c:v>
                </c:pt>
                <c:pt idx="3">
                  <c:v>Que leva à hospitalização</c:v>
                </c:pt>
                <c:pt idx="4">
                  <c:v>Que leva à morte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18.3</c:v>
                </c:pt>
                <c:pt idx="1">
                  <c:v>11.8</c:v>
                </c:pt>
                <c:pt idx="2">
                  <c:v>2.2999999999999998</c:v>
                </c:pt>
                <c:pt idx="3">
                  <c:v>1.4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255 </a:t>
                    </a:r>
                    <a:br>
                      <a:rPr lang="en-US" dirty="0"/>
                    </a:br>
                    <a:r>
                      <a:rPr lang="en-US" dirty="0"/>
                      <a:t>(</a:t>
                    </a:r>
                    <a:fld id="{2F2F3E69-1B04-468B-BAF6-47178892B7C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135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6D4CB3E8-62AD-4663-88AF-59F28F22E65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  <a:p>
                    <a:r>
                      <a:rPr lang="en-US" dirty="0"/>
                      <a:t>(</a:t>
                    </a:r>
                    <a:fld id="{526E2313-C0DB-480D-B8B5-DB6959868FF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  <a:p>
                    <a:r>
                      <a:rPr lang="en-US" dirty="0"/>
                      <a:t>(</a:t>
                    </a:r>
                    <a:fld id="{E61F20AF-2F29-42A4-8833-9BD556C261E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Qualquer</c:v>
                </c:pt>
                <c:pt idx="1">
                  <c:v>Relacionado com o medicamento do estudo</c:v>
                </c:pt>
                <c:pt idx="2">
                  <c:v>Que leva à interrupção permanente</c:v>
                </c:pt>
                <c:pt idx="3">
                  <c:v>Que leva à hospitalização</c:v>
                </c:pt>
                <c:pt idx="4">
                  <c:v>Que leva à morte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4.8</c:v>
                </c:pt>
                <c:pt idx="2">
                  <c:v>0.9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600" b="1"/>
                  <a:t>Doentes com um EA </a:t>
                </a:r>
                <a:br>
                  <a:rPr lang="pt-PT" sz="1600" b="1"/>
                </a:br>
                <a:r>
                  <a:rPr lang="pt-PT" sz="1600" b="1"/>
                  <a:t>decorrente do tratamento (%)</a:t>
                </a:r>
              </a:p>
            </c:rich>
          </c:tx>
          <c:layout>
            <c:manualLayout>
              <c:xMode val="edge"/>
              <c:yMode val="edge"/>
              <c:x val="1.6490447769849446E-2"/>
              <c:y val="0.20043885818620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306558417"/>
          <c:y val="0.23431462371551387"/>
          <c:w val="0.84515552803575233"/>
          <c:h val="0.5331609635752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Finerenona (= 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1294967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129 </a:t>
                    </a:r>
                    <a:br>
                      <a:rPr lang="en-US" baseline="0" dirty="0"/>
                    </a:br>
                    <a:r>
                      <a:rPr lang="en-US" baseline="0" dirty="0"/>
                      <a:t>(</a:t>
                    </a:r>
                    <a:fld id="{822DAFC4-BFA6-47E1-8002-CDC165BF902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34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734E2885-642C-47E1-B3E5-F64A8757F23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  <a:p>
                    <a:r>
                      <a:rPr lang="en-US" dirty="0"/>
                      <a:t>(</a:t>
                    </a:r>
                    <a:fld id="{C44BCA8F-EED6-4D2A-866E-CC7CD8B7829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  <a:p>
                    <a:r>
                      <a:rPr lang="en-US" dirty="0"/>
                      <a:t>(</a:t>
                    </a:r>
                    <a:fld id="{BF618172-94D2-4962-ACAE-E56212C9B04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Qualquer </c:v>
                </c:pt>
                <c:pt idx="1">
                  <c:v>Relacionado com o medicamento do estudo</c:v>
                </c:pt>
                <c:pt idx="2">
                  <c:v>Que leva à interrupção permanente</c:v>
                </c:pt>
                <c:pt idx="3">
                  <c:v>Que leva à hospitalização</c:v>
                </c:pt>
                <c:pt idx="4">
                  <c:v>Que leva à morte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1.2</c:v>
                </c:pt>
                <c:pt idx="2">
                  <c:v>0.2</c:v>
                </c:pt>
                <c:pt idx="3">
                  <c:v>1.9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136</a:t>
                    </a:r>
                    <a:br>
                      <a:rPr lang="en-US" dirty="0"/>
                    </a:br>
                    <a:r>
                      <a:rPr lang="en-US" dirty="0"/>
                      <a:t>(</a:t>
                    </a:r>
                    <a:fld id="{2F2F3E69-1B04-468B-BAF6-47178892B7C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18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6D4CB3E8-62AD-4663-88AF-59F28F22E65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  <a:p>
                    <a:r>
                      <a:rPr lang="en-US" dirty="0"/>
                      <a:t>(</a:t>
                    </a:r>
                    <a:fld id="{526E2313-C0DB-480D-B8B5-DB6959868FF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  <a:p>
                    <a:r>
                      <a:rPr lang="en-US" dirty="0"/>
                      <a:t>(</a:t>
                    </a:r>
                    <a:fld id="{E61F20AF-2F29-42A4-8833-9BD556C261E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  <a:p>
                    <a:r>
                      <a:rPr lang="en-US" dirty="0"/>
                      <a:t>(&lt;0.1%)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Qualquer </c:v>
                </c:pt>
                <c:pt idx="1">
                  <c:v>Relacionado com o medicamento do estudo</c:v>
                </c:pt>
                <c:pt idx="2">
                  <c:v>Que leva à interrupção permanente</c:v>
                </c:pt>
                <c:pt idx="3">
                  <c:v>Que leva à hospitalização</c:v>
                </c:pt>
                <c:pt idx="4">
                  <c:v>Que leva à morte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4.8</c:v>
                </c:pt>
                <c:pt idx="1">
                  <c:v>0.6</c:v>
                </c:pt>
                <c:pt idx="2">
                  <c:v>0.2</c:v>
                </c:pt>
                <c:pt idx="3">
                  <c:v>1.7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600" b="1"/>
                  <a:t>Doentes com um EA </a:t>
                </a:r>
                <a:br>
                  <a:rPr lang="pt-PT" sz="1600" b="1"/>
                </a:br>
                <a:r>
                  <a:rPr lang="pt-PT" sz="1600" b="1"/>
                  <a:t>decorrente do tratamento (%)</a:t>
                </a:r>
              </a:p>
            </c:rich>
          </c:tx>
          <c:layout>
            <c:manualLayout>
              <c:xMode val="edge"/>
              <c:yMode val="edge"/>
              <c:x val="1.6490447769849446E-2"/>
              <c:y val="0.20043885818620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7" dt="2020-10-22T13:24:31.737" idx="24">
    <p:pos x="10" y="10"/>
    <p:text>Incorrect footnotes - please check next slide (hidden)</p:text>
    <p:extLst>
      <p:ext uri="{C676402C-5697-4E1C-873F-D02D1690AC5C}">
        <p15:threadingInfo xmlns:p15="http://schemas.microsoft.com/office/powerpoint/2012/main" timeZoneBias="-120"/>
      </p:ext>
    </p:extLst>
  </p:cm>
  <p:cm authorId="10" dt="2020-10-22T12:16:20.646" idx="2">
    <p:pos x="10" y="123"/>
    <p:text>corrected</p:text>
    <p:extLst>
      <p:ext uri="{C676402C-5697-4E1C-873F-D02D1690AC5C}">
        <p15:threadingInfo xmlns:p15="http://schemas.microsoft.com/office/powerpoint/2012/main" timeZoneBias="180">
          <p15:parentCm authorId="7" idx="24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7" dt="2020-10-22T13:24:11.215" idx="23">
    <p:pos x="10" y="10"/>
    <p:text>Incorrect footnote - please check next slide</p:text>
    <p:extLst>
      <p:ext uri="{C676402C-5697-4E1C-873F-D02D1690AC5C}">
        <p15:threadingInfo xmlns:p15="http://schemas.microsoft.com/office/powerpoint/2012/main" timeZoneBias="-120"/>
      </p:ext>
    </p:extLst>
  </p:cm>
  <p:cm authorId="10" dt="2020-10-22T12:16:11.326" idx="1">
    <p:pos x="10" y="123"/>
    <p:text>correct - in red</p:text>
    <p:extLst>
      <p:ext uri="{C676402C-5697-4E1C-873F-D02D1690AC5C}">
        <p15:threadingInfo xmlns:p15="http://schemas.microsoft.com/office/powerpoint/2012/main" timeZoneBias="180">
          <p15:parentCm authorId="7" idx="23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93CA-77C2-4AA4-B114-7696154DE73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08072-2789-4FA3-9CD7-B876DB353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5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5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6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5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9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90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43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3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84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49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80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44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56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15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73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6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8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45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81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9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4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5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5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6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6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7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6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5A7B-BB12-4342-8E5C-FE180EFDD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136" y="1348050"/>
            <a:ext cx="5521864" cy="191160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A1B13-7660-5747-A4E8-6DA61D79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8"/>
            <a:ext cx="5249623" cy="5588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6C7C3-FBF5-BA4A-80C7-7F1C3562B9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6302" y="6159091"/>
            <a:ext cx="1906137" cy="462873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727A1A3-75C3-124C-8ABF-283EBC0FF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36" y="4638233"/>
            <a:ext cx="2883439" cy="3334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21DC0-8A28-7F40-8627-695649E269AE}"/>
              </a:ext>
            </a:extLst>
          </p:cNvPr>
          <p:cNvSpPr txBox="1"/>
          <p:nvPr userDrawn="1"/>
        </p:nvSpPr>
        <p:spPr>
          <a:xfrm>
            <a:off x="7513983" y="3975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6FA62-82B7-DB48-B14C-A0A24D1BC88B}"/>
              </a:ext>
            </a:extLst>
          </p:cNvPr>
          <p:cNvSpPr txBox="1"/>
          <p:nvPr userDrawn="1"/>
        </p:nvSpPr>
        <p:spPr>
          <a:xfrm>
            <a:off x="7160217" y="55793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CB117-F8E0-D649-9F4B-E152C3898FF5}"/>
              </a:ext>
            </a:extLst>
          </p:cNvPr>
          <p:cNvSpPr txBox="1"/>
          <p:nvPr userDrawn="1"/>
        </p:nvSpPr>
        <p:spPr>
          <a:xfrm>
            <a:off x="6230319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346AD-E359-DB4B-8F58-CAD045B4EF66}"/>
              </a:ext>
            </a:extLst>
          </p:cNvPr>
          <p:cNvSpPr txBox="1"/>
          <p:nvPr userDrawn="1"/>
        </p:nvSpPr>
        <p:spPr>
          <a:xfrm>
            <a:off x="10019763" y="63492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143B1-E6F7-2141-9E78-4AD7BDEBF0EA}"/>
              </a:ext>
            </a:extLst>
          </p:cNvPr>
          <p:cNvSpPr txBox="1"/>
          <p:nvPr userDrawn="1"/>
        </p:nvSpPr>
        <p:spPr>
          <a:xfrm>
            <a:off x="785813" y="314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9BD1C67-1127-4848-A1C0-17BF23DBE4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134" y="5955412"/>
            <a:ext cx="2872740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4" orient="horz" pos="1979">
          <p15:clr>
            <a:srgbClr val="FBAE40"/>
          </p15:clr>
        </p15:guide>
        <p15:guide id="6" orient="horz" pos="24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2C46A-DA2C-5241-8E5C-B9618D92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2B49E-BF8F-E148-8ADB-30D997F2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9790CC6-91D2-4B71-B522-06B5616B4CB6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4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1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1409488"/>
            <a:ext cx="10908000" cy="4716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72BCB-3008-7447-A49D-F7F50941AF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AF3B22F-D60A-4129-A9CA-7DB0979E65D6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41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2539C-42B1-0A4B-A300-9C9ECA7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1ED4D30-7E67-43FA-823A-8A4109E6B265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B2C45-18B3-3042-A5CF-6A66F7BCC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2334636"/>
            <a:ext cx="4148137" cy="3646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0C8BE5-281B-3E4A-942E-9EB6F37146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5538" y="1304925"/>
            <a:ext cx="6597650" cy="4708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6F1D3DC-6D62-8448-B1C2-1B638C0D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04922"/>
            <a:ext cx="4148137" cy="1029715"/>
          </a:xfrm>
        </p:spPr>
        <p:txBody>
          <a:bodyPr/>
          <a:lstStyle>
            <a:lvl1pPr>
              <a:defRPr lang="en-GB" dirty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323CE-A09B-3D48-997F-B80634BB73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C56C123-E66E-4B9D-B69E-36C7C5EBCF9B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3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F4531-5352-DE42-8415-DAD1C0278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87047" y="1717995"/>
            <a:ext cx="6546141" cy="429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280F3-4E7F-A041-873D-E7400E024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717995"/>
            <a:ext cx="4363159" cy="429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85ED34-1025-9D49-AE9C-AFA70BFC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49671-8E47-3845-B0BC-AA3EDD1B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72E2A26-B234-4BF5-90BC-C41675CCB7BB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3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:9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14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C8D5542-89B4-4DD0-B097-C5F031987D0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33188" y="6621781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6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F49A-4950-674D-9752-BE2C8C31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05" y="4100513"/>
            <a:ext cx="11061719" cy="145521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6D8F-2E4C-BE4C-B759-2675C40A8E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4004" y="5555723"/>
            <a:ext cx="11061719" cy="816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CCF77-75C9-184F-8F63-6FE7D72971D1}"/>
              </a:ext>
            </a:extLst>
          </p:cNvPr>
          <p:cNvSpPr txBox="1"/>
          <p:nvPr userDrawn="1"/>
        </p:nvSpPr>
        <p:spPr>
          <a:xfrm>
            <a:off x="4866468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DC6A-1C3E-424C-A6BF-667D70204763}"/>
              </a:ext>
            </a:extLst>
          </p:cNvPr>
          <p:cNvSpPr txBox="1"/>
          <p:nvPr userDrawn="1"/>
        </p:nvSpPr>
        <p:spPr>
          <a:xfrm>
            <a:off x="10662834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4CC05-B1D7-5D4C-8021-4E7A33AB9957}"/>
              </a:ext>
            </a:extLst>
          </p:cNvPr>
          <p:cNvSpPr txBox="1"/>
          <p:nvPr userDrawn="1"/>
        </p:nvSpPr>
        <p:spPr>
          <a:xfrm>
            <a:off x="1332854" y="4339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002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6" orient="horz" pos="2251">
          <p15:clr>
            <a:srgbClr val="FBAE40"/>
          </p15:clr>
        </p15:guide>
        <p15:guide id="7" orient="horz" pos="4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E6E1D8-8FFD-8044-93A3-FD09D9B9C2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899033" cy="4600585"/>
          </a:xfrm>
        </p:spPr>
        <p:txBody>
          <a:bodyPr lIns="90000"/>
          <a:lstStyle>
            <a:lvl1pPr>
              <a:spcBef>
                <a:spcPts val="1200"/>
              </a:spcBef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C579CB4-4DC2-6B4A-8848-199EE8DC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F26C07-897D-574F-A702-EAB249DE1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9" y="6013459"/>
            <a:ext cx="7993062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AB122-4A5A-AA42-819D-C121999C31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88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6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01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0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01E156-3E7F-2047-94FE-2E86D5D9BF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1998310"/>
            <a:ext cx="10908212" cy="4015149"/>
          </a:xfrm>
        </p:spPr>
        <p:txBody>
          <a:bodyPr/>
          <a:lstStyle>
            <a:lvl1pPr marL="266700" indent="-266700">
              <a:tabLst>
                <a:tab pos="1828800" algn="l"/>
              </a:tabLs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C97EA-C45C-DE4F-9713-7E328A5983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E0339-544D-7940-8D3A-0096C02AFA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8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89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5538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310"/>
            <a:ext cx="5328000" cy="4014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5538" y="1998302"/>
            <a:ext cx="5327650" cy="4014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15325-05FA-1A4E-9CE5-025748C24B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33188" y="6621781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0866-9A6C-E349-9560-62DDFBC9CB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7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54788" y="1411676"/>
            <a:ext cx="3578400" cy="4695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6" y="1411676"/>
            <a:ext cx="7200000" cy="4601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788" y="1997112"/>
            <a:ext cx="3578400" cy="4026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DC395-C8B7-CD4D-8D07-86F233F1467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AF81A00-8114-459B-9E9D-7CF0E1A58A64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09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3578400" cy="5854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2115432"/>
            <a:ext cx="3578400" cy="3900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3188" y="1412875"/>
            <a:ext cx="7200000" cy="4600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8140D-2F89-544A-AE64-31256C94B3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E447A37-AB55-4982-B08D-38445259503F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0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31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6072" y="1412875"/>
            <a:ext cx="35784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CCCC089-50D0-47A1-BC64-3ED47F4C85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4788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8312"/>
            <a:ext cx="3578225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96228" y="1998312"/>
            <a:ext cx="3578400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909D41A-2F35-324E-88B7-BBC8B0EF438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943" y="1998312"/>
            <a:ext cx="3578400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D1CEE-9132-FE49-8066-647CD767D4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1FDB67E-69D3-49F6-8A30-E76B333A6D88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2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d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10909299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3702531"/>
            <a:ext cx="10909300" cy="4335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7451"/>
            <a:ext cx="10909301" cy="1705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4143504"/>
            <a:ext cx="10910511" cy="1869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B64F7-79EA-5F47-A33D-50EF307829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41ED9DF-3A4C-4972-8FD1-D9779F618CF8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93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25A40-614A-0C4A-BB71-DFDE6A44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78B0-D627-DC40-9773-109854022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E56C7F-E073-4349-AA82-F6474617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295752"/>
            <a:ext cx="10909300" cy="463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31EC2-B7CC-4F45-9E5E-3822B6E32B22}"/>
              </a:ext>
            </a:extLst>
          </p:cNvPr>
          <p:cNvSpPr txBox="1"/>
          <p:nvPr userDrawn="1"/>
        </p:nvSpPr>
        <p:spPr>
          <a:xfrm>
            <a:off x="12145617" y="795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100FD-66AE-5A41-A80B-EFA162DAA9B8}"/>
              </a:ext>
            </a:extLst>
          </p:cNvPr>
          <p:cNvSpPr txBox="1"/>
          <p:nvPr userDrawn="1"/>
        </p:nvSpPr>
        <p:spPr>
          <a:xfrm>
            <a:off x="298174" y="20275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5070EA-3077-5F49-9B9F-8C89E598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lvl1pPr algn="l"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43249-28DF-8547-917E-47D297088845}"/>
              </a:ext>
            </a:extLst>
          </p:cNvPr>
          <p:cNvSpPr txBox="1"/>
          <p:nvPr userDrawn="1"/>
        </p:nvSpPr>
        <p:spPr>
          <a:xfrm>
            <a:off x="2420471" y="68445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7192E8-E580-4610-97A9-B085574DA4E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5139"/>
            <a:ext cx="1432955" cy="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74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u="none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1pPr>
      <a:lvl2pPr marL="533400" indent="-24923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2pPr>
      <a:lvl3pPr marL="8001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400" kern="1200" dirty="0">
          <a:solidFill>
            <a:schemeClr val="accent3"/>
          </a:solidFill>
          <a:latin typeface="+mn-lt"/>
          <a:ea typeface="+mn-ea"/>
          <a:cs typeface="+mn-cs"/>
        </a:defRPr>
      </a:lvl3pPr>
      <a:lvl4pPr marL="1016000" indent="-2159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4pPr>
      <a:lvl5pPr marL="124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357">
          <p15:clr>
            <a:srgbClr val="F26B43"/>
          </p15:clr>
        </p15:guide>
        <p15:guide id="2" pos="7265">
          <p15:clr>
            <a:srgbClr val="F26B43"/>
          </p15:clr>
        </p15:guide>
        <p15:guide id="4" orient="horz" pos="822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pos="393">
          <p15:clr>
            <a:srgbClr val="F26B43"/>
          </p15:clr>
        </p15:guide>
        <p15:guide id="7" orient="horz" pos="210">
          <p15:clr>
            <a:srgbClr val="F26B43"/>
          </p15:clr>
        </p15:guide>
        <p15:guide id="10" orient="horz" pos="4156">
          <p15:clr>
            <a:srgbClr val="F26B43"/>
          </p15:clr>
        </p15:guide>
        <p15:guide id="12" pos="7491">
          <p15:clr>
            <a:srgbClr val="F26B43"/>
          </p15:clr>
        </p15:guide>
        <p15:guide id="13" orient="horz" pos="1253">
          <p15:clr>
            <a:srgbClr val="F26B43"/>
          </p15:clr>
        </p15:guide>
        <p15:guide id="16" orient="horz" pos="890">
          <p15:clr>
            <a:srgbClr val="F26B43"/>
          </p15:clr>
        </p15:guide>
        <p15:guide id="17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comments" Target="../comments/comment1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comments" Target="../comments/commen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2.jp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9BD5-FF2F-413D-B811-D44B6DDC4D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4000" dirty="0"/>
              <a:t>Efeito da finerenona nos desfechos da doença renal crônica em diabetes tipo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62D58-63F3-4F8B-8590-9331DDE4C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6"/>
            <a:ext cx="6961727" cy="208526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PT" sz="2000" b="1" dirty="0" err="1"/>
              <a:t>Rajiv</a:t>
            </a:r>
            <a:r>
              <a:rPr lang="pt-PT" sz="2000" b="1" dirty="0"/>
              <a:t> </a:t>
            </a:r>
            <a:r>
              <a:rPr lang="pt-PT" sz="2000" b="1" dirty="0" err="1"/>
              <a:t>Agarwal</a:t>
            </a:r>
            <a:endParaRPr lang="pt-PT" sz="2000" b="1" dirty="0"/>
          </a:p>
          <a:p>
            <a:r>
              <a:rPr lang="pt-PT" sz="2000" dirty="0">
                <a:solidFill>
                  <a:schemeClr val="accent3"/>
                </a:solidFill>
              </a:rPr>
              <a:t>em nome de G.L. </a:t>
            </a:r>
            <a:r>
              <a:rPr lang="pt-PT" sz="2000" dirty="0" err="1">
                <a:solidFill>
                  <a:schemeClr val="accent3"/>
                </a:solidFill>
              </a:rPr>
              <a:t>Bakris</a:t>
            </a:r>
            <a:r>
              <a:rPr lang="pt-PT" sz="2000" dirty="0">
                <a:solidFill>
                  <a:schemeClr val="accent3"/>
                </a:solidFill>
              </a:rPr>
              <a:t>, R. </a:t>
            </a:r>
            <a:r>
              <a:rPr lang="pt-PT" sz="2000" dirty="0" err="1">
                <a:solidFill>
                  <a:schemeClr val="accent3"/>
                </a:solidFill>
              </a:rPr>
              <a:t>Agarwal</a:t>
            </a:r>
            <a:r>
              <a:rPr lang="pt-PT" sz="2000" dirty="0">
                <a:solidFill>
                  <a:schemeClr val="accent3"/>
                </a:solidFill>
              </a:rPr>
              <a:t>, S.D. </a:t>
            </a:r>
            <a:r>
              <a:rPr lang="pt-PT" sz="2000" dirty="0" err="1">
                <a:solidFill>
                  <a:schemeClr val="accent3"/>
                </a:solidFill>
              </a:rPr>
              <a:t>Anker</a:t>
            </a:r>
            <a:r>
              <a:rPr lang="pt-PT" sz="2000" dirty="0">
                <a:solidFill>
                  <a:schemeClr val="accent3"/>
                </a:solidFill>
              </a:rPr>
              <a:t>, B. Pitt, L.M. </a:t>
            </a:r>
            <a:r>
              <a:rPr lang="pt-PT" sz="2000" dirty="0" err="1">
                <a:solidFill>
                  <a:schemeClr val="accent3"/>
                </a:solidFill>
              </a:rPr>
              <a:t>Ruilope</a:t>
            </a:r>
            <a:r>
              <a:rPr lang="pt-PT" sz="2000" dirty="0">
                <a:solidFill>
                  <a:schemeClr val="accent3"/>
                </a:solidFill>
              </a:rPr>
              <a:t>, P. </a:t>
            </a:r>
            <a:r>
              <a:rPr lang="pt-PT" sz="2000" dirty="0" err="1">
                <a:solidFill>
                  <a:schemeClr val="accent3"/>
                </a:solidFill>
              </a:rPr>
              <a:t>Rossing</a:t>
            </a:r>
            <a:r>
              <a:rPr lang="pt-PT" sz="2000" dirty="0">
                <a:solidFill>
                  <a:schemeClr val="accent3"/>
                </a:solidFill>
              </a:rPr>
              <a:t>, P. </a:t>
            </a:r>
            <a:r>
              <a:rPr lang="pt-PT" sz="2000" dirty="0" err="1">
                <a:solidFill>
                  <a:schemeClr val="accent3"/>
                </a:solidFill>
              </a:rPr>
              <a:t>Kolkhof</a:t>
            </a:r>
            <a:r>
              <a:rPr lang="pt-PT" sz="2000" dirty="0">
                <a:solidFill>
                  <a:schemeClr val="accent3"/>
                </a:solidFill>
              </a:rPr>
              <a:t>, C. </a:t>
            </a:r>
            <a:r>
              <a:rPr lang="pt-PT" sz="2000" dirty="0" err="1">
                <a:solidFill>
                  <a:schemeClr val="accent3"/>
                </a:solidFill>
              </a:rPr>
              <a:t>Nowack</a:t>
            </a:r>
            <a:r>
              <a:rPr lang="pt-PT" sz="2000" dirty="0">
                <a:solidFill>
                  <a:schemeClr val="accent3"/>
                </a:solidFill>
              </a:rPr>
              <a:t>, P. </a:t>
            </a:r>
            <a:r>
              <a:rPr lang="pt-PT" sz="2000" dirty="0" err="1">
                <a:solidFill>
                  <a:schemeClr val="accent3"/>
                </a:solidFill>
              </a:rPr>
              <a:t>Schloemer</a:t>
            </a:r>
            <a:r>
              <a:rPr lang="pt-PT" sz="2000" dirty="0">
                <a:solidFill>
                  <a:schemeClr val="accent3"/>
                </a:solidFill>
              </a:rPr>
              <a:t>, A. Joseph, G. Filippatos e dos investigadores do FIDELIO-DKD trial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B5B6C-B735-42A7-876F-7BD627EA6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5419724"/>
            <a:ext cx="2883439" cy="333423"/>
          </a:xfrm>
        </p:spPr>
        <p:txBody>
          <a:bodyPr/>
          <a:lstStyle/>
          <a:p>
            <a:r>
              <a:rPr lang="pt-PT" dirty="0"/>
              <a:t>23 de outubro de 2020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902BB5D-5E91-42AA-892C-90F6C3B9E6DE}"/>
              </a:ext>
            </a:extLst>
          </p:cNvPr>
          <p:cNvSpPr txBox="1">
            <a:spLocks/>
          </p:cNvSpPr>
          <p:nvPr/>
        </p:nvSpPr>
        <p:spPr>
          <a:xfrm>
            <a:off x="623392" y="5651861"/>
            <a:ext cx="2988332" cy="333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MA-M_FIN-ALL-0147-1</a:t>
            </a:r>
          </a:p>
        </p:txBody>
      </p:sp>
    </p:spTree>
    <p:extLst>
      <p:ext uri="{BB962C8B-B14F-4D97-AF65-F5344CB8AC3E}">
        <p14:creationId xmlns:p14="http://schemas.microsoft.com/office/powerpoint/2010/main" val="203461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A06A-DDD3-42B1-A693-F331276E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Pacientes</a:t>
            </a:r>
            <a:r>
              <a:rPr lang="pt-PT" dirty="0">
                <a:solidFill>
                  <a:srgbClr val="C00000"/>
                </a:solidFill>
              </a:rPr>
              <a:t> </a:t>
            </a:r>
            <a:r>
              <a:rPr lang="pt-PT" dirty="0"/>
              <a:t>randomizados</a:t>
            </a:r>
            <a:r>
              <a:rPr lang="pt-PT" dirty="0">
                <a:solidFill>
                  <a:srgbClr val="C00000"/>
                </a:solidFill>
              </a:rPr>
              <a:t> </a:t>
            </a:r>
            <a:r>
              <a:rPr lang="pt-PT" dirty="0"/>
              <a:t>em</a:t>
            </a:r>
            <a:r>
              <a:rPr lang="pt-PT" dirty="0">
                <a:solidFill>
                  <a:srgbClr val="C00000"/>
                </a:solidFill>
              </a:rPr>
              <a:t> </a:t>
            </a:r>
            <a:r>
              <a:rPr lang="pt-PT" dirty="0"/>
              <a:t>48 países</a:t>
            </a:r>
            <a:endParaRPr lang="pt-PT" strike="sngStrike" dirty="0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C5813-9BCD-4FB5-B341-4C951D086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z="1000" dirty="0"/>
              <a:t>FAS, conjunto de análise completo (full analysis set)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D3CA4-7194-44DE-8584-B73D56F79B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GB" smtClean="0"/>
              <a:pPr lvl="0"/>
              <a:t>10</a:t>
            </a:fld>
            <a:endParaRPr lang="en-GB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75178064-F3D8-419D-A79D-40D1EE292FA2}"/>
              </a:ext>
            </a:extLst>
          </p:cNvPr>
          <p:cNvSpPr txBox="1"/>
          <p:nvPr/>
        </p:nvSpPr>
        <p:spPr>
          <a:xfrm>
            <a:off x="6033155" y="4637781"/>
            <a:ext cx="1679726" cy="125024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chemeClr val="accent2"/>
              </a:solidFill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D4AFDE2-05C3-4902-9BF9-B772B2EC5D8E}"/>
              </a:ext>
            </a:extLst>
          </p:cNvPr>
          <p:cNvGrpSpPr/>
          <p:nvPr/>
        </p:nvGrpSpPr>
        <p:grpSpPr>
          <a:xfrm>
            <a:off x="629206" y="944724"/>
            <a:ext cx="10933588" cy="4375139"/>
            <a:chOff x="561976" y="990393"/>
            <a:chExt cx="10933588" cy="4375139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79466425-7927-4BFF-86D1-9A0C79D930F5}"/>
                </a:ext>
              </a:extLst>
            </p:cNvPr>
            <p:cNvSpPr/>
            <p:nvPr/>
          </p:nvSpPr>
          <p:spPr>
            <a:xfrm>
              <a:off x="561976" y="2197961"/>
              <a:ext cx="2113006" cy="867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000" b="1" i="0" u="none" strike="noStrike" cap="none" normalizeH="0" baseline="0">
                  <a:ln>
                    <a:noFill/>
                  </a:ln>
                  <a:solidFill>
                    <a:schemeClr val="accent4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América do Norte</a:t>
              </a:r>
              <a:br>
                <a:rPr kumimoji="0" lang="pt-PT" sz="2000" b="1" i="0" u="none" strike="noStrike" cap="none" normalizeH="0" baseline="0">
                  <a:ln>
                    <a:noFill/>
                  </a:ln>
                  <a:solidFill>
                    <a:schemeClr val="accent4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pt-PT" sz="2000" b="1" i="0" u="none" strike="noStrike" cap="none" normalizeH="0" baseline="0">
                  <a:ln>
                    <a:noFill/>
                  </a:ln>
                  <a:solidFill>
                    <a:schemeClr val="accent4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(n=944; 16,6%)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0DB594B-BA2E-4E82-A128-D867218105FD}"/>
                </a:ext>
              </a:extLst>
            </p:cNvPr>
            <p:cNvSpPr/>
            <p:nvPr/>
          </p:nvSpPr>
          <p:spPr>
            <a:xfrm>
              <a:off x="1738977" y="4267068"/>
              <a:ext cx="2205546" cy="56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000" b="1" i="0" u="none" strike="noStrike" cap="none" normalizeH="0" baseline="0">
                  <a:ln>
                    <a:noFill/>
                  </a:ln>
                  <a:solidFill>
                    <a:schemeClr val="accent6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América Latina</a:t>
              </a:r>
              <a:br>
                <a:rPr kumimoji="0" lang="pt-PT" sz="2000" b="1" i="0" u="none" strike="noStrike" cap="none" normalizeH="0" baseline="0">
                  <a:ln>
                    <a:noFill/>
                  </a:ln>
                  <a:solidFill>
                    <a:schemeClr val="accent6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pt-PT" sz="2000" b="1" i="0" u="none" strike="noStrike" cap="none" normalizeH="0" baseline="0">
                  <a:ln>
                    <a:noFill/>
                  </a:ln>
                  <a:solidFill>
                    <a:schemeClr val="accent6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(n=593; 10,5%)</a:t>
              </a: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042D356-151F-4BF8-B92E-70E242603838}"/>
                </a:ext>
              </a:extLst>
            </p:cNvPr>
            <p:cNvSpPr/>
            <p:nvPr/>
          </p:nvSpPr>
          <p:spPr>
            <a:xfrm>
              <a:off x="5835666" y="990393"/>
              <a:ext cx="3096779" cy="316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pt-PT" sz="2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Europa (n=2358; 41,6%)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36229198-A89F-45A6-A26A-70865F125FD9}"/>
                </a:ext>
              </a:extLst>
            </p:cNvPr>
            <p:cNvSpPr/>
            <p:nvPr/>
          </p:nvSpPr>
          <p:spPr>
            <a:xfrm>
              <a:off x="5379719" y="4621451"/>
              <a:ext cx="1884894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0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África </a:t>
              </a:r>
              <a:br>
                <a:rPr kumimoji="0" lang="pt-PT" sz="20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pt-PT" sz="20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(n=99, 1,7%)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D14EAF-4D14-42B5-A8E3-31CCFE70DF26}"/>
                </a:ext>
              </a:extLst>
            </p:cNvPr>
            <p:cNvSpPr/>
            <p:nvPr/>
          </p:nvSpPr>
          <p:spPr>
            <a:xfrm>
              <a:off x="9610670" y="4075542"/>
              <a:ext cx="1884894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b="1" dirty="0">
                  <a:solidFill>
                    <a:srgbClr val="003455"/>
                  </a:solidFill>
                  <a:latin typeface="Arial" panose="020B0604020202020204"/>
                </a:rPr>
                <a:t>Oceania</a:t>
              </a:r>
              <a:r>
                <a:rPr kumimoji="0" lang="pt-PT" sz="2000" b="1" i="0" u="none" strike="noStrike" cap="none" normalizeH="0" baseline="0" dirty="0">
                  <a:ln>
                    <a:noFill/>
                  </a:ln>
                  <a:solidFill>
                    <a:srgbClr val="003455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000" b="1" i="0" u="none" strike="noStrike" cap="none" normalizeH="0" baseline="0" dirty="0">
                  <a:ln>
                    <a:noFill/>
                  </a:ln>
                  <a:solidFill>
                    <a:srgbClr val="003455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(n=101, 1,8%)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EFBB3C-CA9A-4783-AF72-2B399FD7EB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51038" y="1380475"/>
              <a:ext cx="8064825" cy="3985057"/>
              <a:chOff x="223175" y="2105686"/>
              <a:chExt cx="8820000" cy="4358210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87265B4-8FEB-4B80-9E63-15FFB39E7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1037" y="3397066"/>
                <a:ext cx="371766" cy="298011"/>
              </a:xfrm>
              <a:custGeom>
                <a:avLst/>
                <a:gdLst>
                  <a:gd name="T0" fmla="*/ 23 w 236"/>
                  <a:gd name="T1" fmla="*/ 66 h 189"/>
                  <a:gd name="T2" fmla="*/ 37 w 236"/>
                  <a:gd name="T3" fmla="*/ 54 h 189"/>
                  <a:gd name="T4" fmla="*/ 58 w 236"/>
                  <a:gd name="T5" fmla="*/ 45 h 189"/>
                  <a:gd name="T6" fmla="*/ 71 w 236"/>
                  <a:gd name="T7" fmla="*/ 24 h 189"/>
                  <a:gd name="T8" fmla="*/ 82 w 236"/>
                  <a:gd name="T9" fmla="*/ 22 h 189"/>
                  <a:gd name="T10" fmla="*/ 97 w 236"/>
                  <a:gd name="T11" fmla="*/ 23 h 189"/>
                  <a:gd name="T12" fmla="*/ 116 w 236"/>
                  <a:gd name="T13" fmla="*/ 30 h 189"/>
                  <a:gd name="T14" fmla="*/ 134 w 236"/>
                  <a:gd name="T15" fmla="*/ 27 h 189"/>
                  <a:gd name="T16" fmla="*/ 147 w 236"/>
                  <a:gd name="T17" fmla="*/ 18 h 189"/>
                  <a:gd name="T18" fmla="*/ 149 w 236"/>
                  <a:gd name="T19" fmla="*/ 7 h 189"/>
                  <a:gd name="T20" fmla="*/ 165 w 236"/>
                  <a:gd name="T21" fmla="*/ 4 h 189"/>
                  <a:gd name="T22" fmla="*/ 170 w 236"/>
                  <a:gd name="T23" fmla="*/ 12 h 189"/>
                  <a:gd name="T24" fmla="*/ 182 w 236"/>
                  <a:gd name="T25" fmla="*/ 36 h 189"/>
                  <a:gd name="T26" fmla="*/ 193 w 236"/>
                  <a:gd name="T27" fmla="*/ 29 h 189"/>
                  <a:gd name="T28" fmla="*/ 214 w 236"/>
                  <a:gd name="T29" fmla="*/ 22 h 189"/>
                  <a:gd name="T30" fmla="*/ 236 w 236"/>
                  <a:gd name="T31" fmla="*/ 28 h 189"/>
                  <a:gd name="T32" fmla="*/ 219 w 236"/>
                  <a:gd name="T33" fmla="*/ 34 h 189"/>
                  <a:gd name="T34" fmla="*/ 183 w 236"/>
                  <a:gd name="T35" fmla="*/ 40 h 189"/>
                  <a:gd name="T36" fmla="*/ 181 w 236"/>
                  <a:gd name="T37" fmla="*/ 58 h 189"/>
                  <a:gd name="T38" fmla="*/ 179 w 236"/>
                  <a:gd name="T39" fmla="*/ 77 h 189"/>
                  <a:gd name="T40" fmla="*/ 178 w 236"/>
                  <a:gd name="T41" fmla="*/ 93 h 189"/>
                  <a:gd name="T42" fmla="*/ 172 w 236"/>
                  <a:gd name="T43" fmla="*/ 106 h 189"/>
                  <a:gd name="T44" fmla="*/ 157 w 236"/>
                  <a:gd name="T45" fmla="*/ 123 h 189"/>
                  <a:gd name="T46" fmla="*/ 155 w 236"/>
                  <a:gd name="T47" fmla="*/ 142 h 189"/>
                  <a:gd name="T48" fmla="*/ 135 w 236"/>
                  <a:gd name="T49" fmla="*/ 142 h 189"/>
                  <a:gd name="T50" fmla="*/ 121 w 236"/>
                  <a:gd name="T51" fmla="*/ 148 h 189"/>
                  <a:gd name="T52" fmla="*/ 116 w 236"/>
                  <a:gd name="T53" fmla="*/ 178 h 189"/>
                  <a:gd name="T54" fmla="*/ 82 w 236"/>
                  <a:gd name="T55" fmla="*/ 184 h 189"/>
                  <a:gd name="T56" fmla="*/ 68 w 236"/>
                  <a:gd name="T57" fmla="*/ 186 h 189"/>
                  <a:gd name="T58" fmla="*/ 20 w 236"/>
                  <a:gd name="T59" fmla="*/ 179 h 189"/>
                  <a:gd name="T60" fmla="*/ 29 w 236"/>
                  <a:gd name="T61" fmla="*/ 147 h 189"/>
                  <a:gd name="T62" fmla="*/ 11 w 236"/>
                  <a:gd name="T63" fmla="*/ 130 h 189"/>
                  <a:gd name="T64" fmla="*/ 8 w 236"/>
                  <a:gd name="T65" fmla="*/ 102 h 189"/>
                  <a:gd name="T66" fmla="*/ 2 w 236"/>
                  <a:gd name="T67" fmla="*/ 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189">
                    <a:moveTo>
                      <a:pt x="4" y="58"/>
                    </a:moveTo>
                    <a:lnTo>
                      <a:pt x="23" y="66"/>
                    </a:lnTo>
                    <a:lnTo>
                      <a:pt x="35" y="63"/>
                    </a:lnTo>
                    <a:lnTo>
                      <a:pt x="37" y="54"/>
                    </a:lnTo>
                    <a:lnTo>
                      <a:pt x="50" y="51"/>
                    </a:lnTo>
                    <a:lnTo>
                      <a:pt x="58" y="45"/>
                    </a:lnTo>
                    <a:lnTo>
                      <a:pt x="58" y="28"/>
                    </a:lnTo>
                    <a:lnTo>
                      <a:pt x="71" y="24"/>
                    </a:lnTo>
                    <a:lnTo>
                      <a:pt x="72" y="17"/>
                    </a:lnTo>
                    <a:lnTo>
                      <a:pt x="82" y="22"/>
                    </a:lnTo>
                    <a:lnTo>
                      <a:pt x="87" y="23"/>
                    </a:lnTo>
                    <a:lnTo>
                      <a:pt x="97" y="23"/>
                    </a:lnTo>
                    <a:lnTo>
                      <a:pt x="110" y="27"/>
                    </a:lnTo>
                    <a:lnTo>
                      <a:pt x="116" y="30"/>
                    </a:lnTo>
                    <a:lnTo>
                      <a:pt x="127" y="23"/>
                    </a:lnTo>
                    <a:lnTo>
                      <a:pt x="134" y="27"/>
                    </a:lnTo>
                    <a:lnTo>
                      <a:pt x="137" y="18"/>
                    </a:lnTo>
                    <a:lnTo>
                      <a:pt x="147" y="18"/>
                    </a:lnTo>
                    <a:lnTo>
                      <a:pt x="149" y="15"/>
                    </a:lnTo>
                    <a:lnTo>
                      <a:pt x="149" y="7"/>
                    </a:lnTo>
                    <a:lnTo>
                      <a:pt x="154" y="0"/>
                    </a:lnTo>
                    <a:lnTo>
                      <a:pt x="165" y="4"/>
                    </a:lnTo>
                    <a:lnTo>
                      <a:pt x="165" y="11"/>
                    </a:lnTo>
                    <a:lnTo>
                      <a:pt x="170" y="12"/>
                    </a:lnTo>
                    <a:lnTo>
                      <a:pt x="173" y="29"/>
                    </a:lnTo>
                    <a:lnTo>
                      <a:pt x="182" y="36"/>
                    </a:lnTo>
                    <a:lnTo>
                      <a:pt x="186" y="31"/>
                    </a:lnTo>
                    <a:lnTo>
                      <a:pt x="193" y="29"/>
                    </a:lnTo>
                    <a:lnTo>
                      <a:pt x="202" y="20"/>
                    </a:lnTo>
                    <a:lnTo>
                      <a:pt x="214" y="22"/>
                    </a:lnTo>
                    <a:lnTo>
                      <a:pt x="232" y="22"/>
                    </a:lnTo>
                    <a:lnTo>
                      <a:pt x="236" y="28"/>
                    </a:lnTo>
                    <a:lnTo>
                      <a:pt x="227" y="30"/>
                    </a:lnTo>
                    <a:lnTo>
                      <a:pt x="219" y="34"/>
                    </a:lnTo>
                    <a:lnTo>
                      <a:pt x="200" y="36"/>
                    </a:lnTo>
                    <a:lnTo>
                      <a:pt x="183" y="40"/>
                    </a:lnTo>
                    <a:lnTo>
                      <a:pt x="175" y="50"/>
                    </a:lnTo>
                    <a:lnTo>
                      <a:pt x="181" y="58"/>
                    </a:lnTo>
                    <a:lnTo>
                      <a:pt x="185" y="69"/>
                    </a:lnTo>
                    <a:lnTo>
                      <a:pt x="179" y="77"/>
                    </a:lnTo>
                    <a:lnTo>
                      <a:pt x="182" y="85"/>
                    </a:lnTo>
                    <a:lnTo>
                      <a:pt x="178" y="93"/>
                    </a:lnTo>
                    <a:lnTo>
                      <a:pt x="162" y="92"/>
                    </a:lnTo>
                    <a:lnTo>
                      <a:pt x="172" y="106"/>
                    </a:lnTo>
                    <a:lnTo>
                      <a:pt x="162" y="111"/>
                    </a:lnTo>
                    <a:lnTo>
                      <a:pt x="157" y="123"/>
                    </a:lnTo>
                    <a:lnTo>
                      <a:pt x="160" y="136"/>
                    </a:lnTo>
                    <a:lnTo>
                      <a:pt x="155" y="142"/>
                    </a:lnTo>
                    <a:lnTo>
                      <a:pt x="148" y="140"/>
                    </a:lnTo>
                    <a:lnTo>
                      <a:pt x="135" y="142"/>
                    </a:lnTo>
                    <a:lnTo>
                      <a:pt x="134" y="148"/>
                    </a:lnTo>
                    <a:lnTo>
                      <a:pt x="121" y="148"/>
                    </a:lnTo>
                    <a:lnTo>
                      <a:pt x="113" y="160"/>
                    </a:lnTo>
                    <a:lnTo>
                      <a:pt x="116" y="178"/>
                    </a:lnTo>
                    <a:lnTo>
                      <a:pt x="95" y="186"/>
                    </a:lnTo>
                    <a:lnTo>
                      <a:pt x="82" y="184"/>
                    </a:lnTo>
                    <a:lnTo>
                      <a:pt x="79" y="189"/>
                    </a:lnTo>
                    <a:lnTo>
                      <a:pt x="68" y="186"/>
                    </a:lnTo>
                    <a:lnTo>
                      <a:pt x="51" y="189"/>
                    </a:lnTo>
                    <a:lnTo>
                      <a:pt x="20" y="179"/>
                    </a:lnTo>
                    <a:lnTo>
                      <a:pt x="33" y="160"/>
                    </a:lnTo>
                    <a:lnTo>
                      <a:pt x="29" y="147"/>
                    </a:lnTo>
                    <a:lnTo>
                      <a:pt x="15" y="143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8" y="10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1216751-C888-46EC-AB2C-E8AC5427C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226" y="4847700"/>
                <a:ext cx="359164" cy="395771"/>
              </a:xfrm>
              <a:custGeom>
                <a:avLst/>
                <a:gdLst>
                  <a:gd name="T0" fmla="*/ 92 w 228"/>
                  <a:gd name="T1" fmla="*/ 16 h 251"/>
                  <a:gd name="T2" fmla="*/ 102 w 228"/>
                  <a:gd name="T3" fmla="*/ 35 h 251"/>
                  <a:gd name="T4" fmla="*/ 121 w 228"/>
                  <a:gd name="T5" fmla="*/ 44 h 251"/>
                  <a:gd name="T6" fmla="*/ 137 w 228"/>
                  <a:gd name="T7" fmla="*/ 44 h 251"/>
                  <a:gd name="T8" fmla="*/ 144 w 228"/>
                  <a:gd name="T9" fmla="*/ 27 h 251"/>
                  <a:gd name="T10" fmla="*/ 157 w 228"/>
                  <a:gd name="T11" fmla="*/ 23 h 251"/>
                  <a:gd name="T12" fmla="*/ 165 w 228"/>
                  <a:gd name="T13" fmla="*/ 30 h 251"/>
                  <a:gd name="T14" fmla="*/ 187 w 228"/>
                  <a:gd name="T15" fmla="*/ 43 h 251"/>
                  <a:gd name="T16" fmla="*/ 188 w 228"/>
                  <a:gd name="T17" fmla="*/ 63 h 251"/>
                  <a:gd name="T18" fmla="*/ 195 w 228"/>
                  <a:gd name="T19" fmla="*/ 84 h 251"/>
                  <a:gd name="T20" fmla="*/ 198 w 228"/>
                  <a:gd name="T21" fmla="*/ 107 h 251"/>
                  <a:gd name="T22" fmla="*/ 217 w 228"/>
                  <a:gd name="T23" fmla="*/ 104 h 251"/>
                  <a:gd name="T24" fmla="*/ 227 w 228"/>
                  <a:gd name="T25" fmla="*/ 112 h 251"/>
                  <a:gd name="T26" fmla="*/ 228 w 228"/>
                  <a:gd name="T27" fmla="*/ 132 h 251"/>
                  <a:gd name="T28" fmla="*/ 227 w 228"/>
                  <a:gd name="T29" fmla="*/ 147 h 251"/>
                  <a:gd name="T30" fmla="*/ 186 w 228"/>
                  <a:gd name="T31" fmla="*/ 213 h 251"/>
                  <a:gd name="T32" fmla="*/ 209 w 228"/>
                  <a:gd name="T33" fmla="*/ 243 h 251"/>
                  <a:gd name="T34" fmla="*/ 132 w 228"/>
                  <a:gd name="T35" fmla="*/ 248 h 251"/>
                  <a:gd name="T36" fmla="*/ 46 w 228"/>
                  <a:gd name="T37" fmla="*/ 239 h 251"/>
                  <a:gd name="T38" fmla="*/ 33 w 228"/>
                  <a:gd name="T39" fmla="*/ 231 h 251"/>
                  <a:gd name="T40" fmla="*/ 10 w 228"/>
                  <a:gd name="T41" fmla="*/ 234 h 251"/>
                  <a:gd name="T42" fmla="*/ 0 w 228"/>
                  <a:gd name="T43" fmla="*/ 225 h 251"/>
                  <a:gd name="T44" fmla="*/ 9 w 228"/>
                  <a:gd name="T45" fmla="*/ 188 h 251"/>
                  <a:gd name="T46" fmla="*/ 16 w 228"/>
                  <a:gd name="T47" fmla="*/ 160 h 251"/>
                  <a:gd name="T48" fmla="*/ 31 w 228"/>
                  <a:gd name="T49" fmla="*/ 138 h 251"/>
                  <a:gd name="T50" fmla="*/ 39 w 228"/>
                  <a:gd name="T51" fmla="*/ 113 h 251"/>
                  <a:gd name="T52" fmla="*/ 33 w 228"/>
                  <a:gd name="T53" fmla="*/ 94 h 251"/>
                  <a:gd name="T54" fmla="*/ 24 w 228"/>
                  <a:gd name="T55" fmla="*/ 69 h 251"/>
                  <a:gd name="T56" fmla="*/ 31 w 228"/>
                  <a:gd name="T57" fmla="*/ 56 h 251"/>
                  <a:gd name="T58" fmla="*/ 22 w 228"/>
                  <a:gd name="T59" fmla="*/ 22 h 251"/>
                  <a:gd name="T60" fmla="*/ 14 w 228"/>
                  <a:gd name="T61" fmla="*/ 5 h 251"/>
                  <a:gd name="T62" fmla="*/ 27 w 228"/>
                  <a:gd name="T63" fmla="*/ 3 h 251"/>
                  <a:gd name="T64" fmla="*/ 88 w 228"/>
                  <a:gd name="T65" fmla="*/ 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51">
                    <a:moveTo>
                      <a:pt x="88" y="1"/>
                    </a:moveTo>
                    <a:lnTo>
                      <a:pt x="92" y="16"/>
                    </a:lnTo>
                    <a:lnTo>
                      <a:pt x="97" y="29"/>
                    </a:lnTo>
                    <a:lnTo>
                      <a:pt x="102" y="35"/>
                    </a:lnTo>
                    <a:lnTo>
                      <a:pt x="109" y="46"/>
                    </a:lnTo>
                    <a:lnTo>
                      <a:pt x="121" y="44"/>
                    </a:lnTo>
                    <a:lnTo>
                      <a:pt x="127" y="42"/>
                    </a:lnTo>
                    <a:lnTo>
                      <a:pt x="137" y="44"/>
                    </a:lnTo>
                    <a:lnTo>
                      <a:pt x="140" y="39"/>
                    </a:lnTo>
                    <a:lnTo>
                      <a:pt x="144" y="27"/>
                    </a:lnTo>
                    <a:lnTo>
                      <a:pt x="156" y="26"/>
                    </a:lnTo>
                    <a:lnTo>
                      <a:pt x="157" y="23"/>
                    </a:lnTo>
                    <a:lnTo>
                      <a:pt x="166" y="22"/>
                    </a:lnTo>
                    <a:lnTo>
                      <a:pt x="165" y="30"/>
                    </a:lnTo>
                    <a:lnTo>
                      <a:pt x="187" y="30"/>
                    </a:lnTo>
                    <a:lnTo>
                      <a:pt x="187" y="43"/>
                    </a:lnTo>
                    <a:lnTo>
                      <a:pt x="190" y="51"/>
                    </a:lnTo>
                    <a:lnTo>
                      <a:pt x="188" y="63"/>
                    </a:lnTo>
                    <a:lnTo>
                      <a:pt x="189" y="76"/>
                    </a:lnTo>
                    <a:lnTo>
                      <a:pt x="195" y="84"/>
                    </a:lnTo>
                    <a:lnTo>
                      <a:pt x="193" y="109"/>
                    </a:lnTo>
                    <a:lnTo>
                      <a:pt x="198" y="107"/>
                    </a:lnTo>
                    <a:lnTo>
                      <a:pt x="206" y="107"/>
                    </a:lnTo>
                    <a:lnTo>
                      <a:pt x="217" y="104"/>
                    </a:lnTo>
                    <a:lnTo>
                      <a:pt x="226" y="105"/>
                    </a:lnTo>
                    <a:lnTo>
                      <a:pt x="227" y="112"/>
                    </a:lnTo>
                    <a:lnTo>
                      <a:pt x="225" y="122"/>
                    </a:lnTo>
                    <a:lnTo>
                      <a:pt x="228" y="132"/>
                    </a:lnTo>
                    <a:lnTo>
                      <a:pt x="225" y="140"/>
                    </a:lnTo>
                    <a:lnTo>
                      <a:pt x="227" y="147"/>
                    </a:lnTo>
                    <a:lnTo>
                      <a:pt x="188" y="146"/>
                    </a:lnTo>
                    <a:lnTo>
                      <a:pt x="186" y="213"/>
                    </a:lnTo>
                    <a:lnTo>
                      <a:pt x="198" y="230"/>
                    </a:lnTo>
                    <a:lnTo>
                      <a:pt x="209" y="243"/>
                    </a:lnTo>
                    <a:lnTo>
                      <a:pt x="176" y="251"/>
                    </a:lnTo>
                    <a:lnTo>
                      <a:pt x="132" y="248"/>
                    </a:lnTo>
                    <a:lnTo>
                      <a:pt x="120" y="238"/>
                    </a:lnTo>
                    <a:lnTo>
                      <a:pt x="46" y="239"/>
                    </a:lnTo>
                    <a:lnTo>
                      <a:pt x="43" y="240"/>
                    </a:lnTo>
                    <a:lnTo>
                      <a:pt x="33" y="231"/>
                    </a:lnTo>
                    <a:lnTo>
                      <a:pt x="21" y="230"/>
                    </a:lnTo>
                    <a:lnTo>
                      <a:pt x="10" y="234"/>
                    </a:lnTo>
                    <a:lnTo>
                      <a:pt x="1" y="238"/>
                    </a:lnTo>
                    <a:lnTo>
                      <a:pt x="0" y="225"/>
                    </a:lnTo>
                    <a:lnTo>
                      <a:pt x="2" y="206"/>
                    </a:lnTo>
                    <a:lnTo>
                      <a:pt x="9" y="188"/>
                    </a:lnTo>
                    <a:lnTo>
                      <a:pt x="10" y="179"/>
                    </a:lnTo>
                    <a:lnTo>
                      <a:pt x="16" y="160"/>
                    </a:lnTo>
                    <a:lnTo>
                      <a:pt x="21" y="151"/>
                    </a:lnTo>
                    <a:lnTo>
                      <a:pt x="31" y="138"/>
                    </a:lnTo>
                    <a:lnTo>
                      <a:pt x="37" y="129"/>
                    </a:lnTo>
                    <a:lnTo>
                      <a:pt x="39" y="113"/>
                    </a:lnTo>
                    <a:lnTo>
                      <a:pt x="39" y="101"/>
                    </a:lnTo>
                    <a:lnTo>
                      <a:pt x="33" y="94"/>
                    </a:lnTo>
                    <a:lnTo>
                      <a:pt x="29" y="81"/>
                    </a:lnTo>
                    <a:lnTo>
                      <a:pt x="24" y="69"/>
                    </a:lnTo>
                    <a:lnTo>
                      <a:pt x="25" y="64"/>
                    </a:lnTo>
                    <a:lnTo>
                      <a:pt x="31" y="56"/>
                    </a:lnTo>
                    <a:lnTo>
                      <a:pt x="25" y="36"/>
                    </a:lnTo>
                    <a:lnTo>
                      <a:pt x="22" y="22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22" y="2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8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BFAB446A-CFCA-416C-B5D7-6D40B4A99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252" y="4801974"/>
                <a:ext cx="31506" cy="44150"/>
              </a:xfrm>
              <a:custGeom>
                <a:avLst/>
                <a:gdLst>
                  <a:gd name="T0" fmla="*/ 10 w 20"/>
                  <a:gd name="T1" fmla="*/ 26 h 28"/>
                  <a:gd name="T2" fmla="*/ 5 w 20"/>
                  <a:gd name="T3" fmla="*/ 28 h 28"/>
                  <a:gd name="T4" fmla="*/ 0 w 20"/>
                  <a:gd name="T5" fmla="*/ 12 h 28"/>
                  <a:gd name="T6" fmla="*/ 7 w 20"/>
                  <a:gd name="T7" fmla="*/ 3 h 28"/>
                  <a:gd name="T8" fmla="*/ 13 w 20"/>
                  <a:gd name="T9" fmla="*/ 0 h 28"/>
                  <a:gd name="T10" fmla="*/ 20 w 20"/>
                  <a:gd name="T11" fmla="*/ 7 h 28"/>
                  <a:gd name="T12" fmla="*/ 13 w 20"/>
                  <a:gd name="T13" fmla="*/ 11 h 28"/>
                  <a:gd name="T14" fmla="*/ 10 w 20"/>
                  <a:gd name="T15" fmla="*/ 16 h 28"/>
                  <a:gd name="T16" fmla="*/ 10 w 20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10" y="26"/>
                    </a:moveTo>
                    <a:lnTo>
                      <a:pt x="5" y="28"/>
                    </a:lnTo>
                    <a:lnTo>
                      <a:pt x="0" y="12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10" y="16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7965E1A-E3AD-4DCF-A1C5-C5CF87D21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657" y="3259886"/>
                <a:ext cx="48834" cy="99337"/>
              </a:xfrm>
              <a:custGeom>
                <a:avLst/>
                <a:gdLst>
                  <a:gd name="T0" fmla="*/ 22 w 31"/>
                  <a:gd name="T1" fmla="*/ 17 h 63"/>
                  <a:gd name="T2" fmla="*/ 20 w 31"/>
                  <a:gd name="T3" fmla="*/ 24 h 63"/>
                  <a:gd name="T4" fmla="*/ 23 w 31"/>
                  <a:gd name="T5" fmla="*/ 33 h 63"/>
                  <a:gd name="T6" fmla="*/ 31 w 31"/>
                  <a:gd name="T7" fmla="*/ 38 h 63"/>
                  <a:gd name="T8" fmla="*/ 31 w 31"/>
                  <a:gd name="T9" fmla="*/ 44 h 63"/>
                  <a:gd name="T10" fmla="*/ 25 w 31"/>
                  <a:gd name="T11" fmla="*/ 46 h 63"/>
                  <a:gd name="T12" fmla="*/ 25 w 31"/>
                  <a:gd name="T13" fmla="*/ 53 h 63"/>
                  <a:gd name="T14" fmla="*/ 18 w 31"/>
                  <a:gd name="T15" fmla="*/ 63 h 63"/>
                  <a:gd name="T16" fmla="*/ 15 w 31"/>
                  <a:gd name="T17" fmla="*/ 62 h 63"/>
                  <a:gd name="T18" fmla="*/ 14 w 31"/>
                  <a:gd name="T19" fmla="*/ 57 h 63"/>
                  <a:gd name="T20" fmla="*/ 4 w 31"/>
                  <a:gd name="T21" fmla="*/ 50 h 63"/>
                  <a:gd name="T22" fmla="*/ 2 w 31"/>
                  <a:gd name="T23" fmla="*/ 40 h 63"/>
                  <a:gd name="T24" fmla="*/ 3 w 31"/>
                  <a:gd name="T25" fmla="*/ 26 h 63"/>
                  <a:gd name="T26" fmla="*/ 4 w 31"/>
                  <a:gd name="T27" fmla="*/ 20 h 63"/>
                  <a:gd name="T28" fmla="*/ 1 w 31"/>
                  <a:gd name="T29" fmla="*/ 17 h 63"/>
                  <a:gd name="T30" fmla="*/ 0 w 31"/>
                  <a:gd name="T31" fmla="*/ 10 h 63"/>
                  <a:gd name="T32" fmla="*/ 6 w 31"/>
                  <a:gd name="T33" fmla="*/ 0 h 63"/>
                  <a:gd name="T34" fmla="*/ 7 w 31"/>
                  <a:gd name="T35" fmla="*/ 4 h 63"/>
                  <a:gd name="T36" fmla="*/ 12 w 31"/>
                  <a:gd name="T37" fmla="*/ 2 h 63"/>
                  <a:gd name="T38" fmla="*/ 16 w 31"/>
                  <a:gd name="T39" fmla="*/ 8 h 63"/>
                  <a:gd name="T40" fmla="*/ 20 w 31"/>
                  <a:gd name="T41" fmla="*/ 10 h 63"/>
                  <a:gd name="T42" fmla="*/ 22 w 31"/>
                  <a:gd name="T43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63">
                    <a:moveTo>
                      <a:pt x="22" y="17"/>
                    </a:moveTo>
                    <a:lnTo>
                      <a:pt x="20" y="24"/>
                    </a:lnTo>
                    <a:lnTo>
                      <a:pt x="23" y="33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4" y="57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2" y="1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C2A4C43C-9F78-4D03-B63C-59EE4201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250" y="3802297"/>
                <a:ext cx="133899" cy="116681"/>
              </a:xfrm>
              <a:custGeom>
                <a:avLst/>
                <a:gdLst>
                  <a:gd name="T0" fmla="*/ 0 w 85"/>
                  <a:gd name="T1" fmla="*/ 38 h 74"/>
                  <a:gd name="T2" fmla="*/ 3 w 85"/>
                  <a:gd name="T3" fmla="*/ 37 h 74"/>
                  <a:gd name="T4" fmla="*/ 4 w 85"/>
                  <a:gd name="T5" fmla="*/ 42 h 74"/>
                  <a:gd name="T6" fmla="*/ 18 w 85"/>
                  <a:gd name="T7" fmla="*/ 39 h 74"/>
                  <a:gd name="T8" fmla="*/ 33 w 85"/>
                  <a:gd name="T9" fmla="*/ 40 h 74"/>
                  <a:gd name="T10" fmla="*/ 44 w 85"/>
                  <a:gd name="T11" fmla="*/ 40 h 74"/>
                  <a:gd name="T12" fmla="*/ 54 w 85"/>
                  <a:gd name="T13" fmla="*/ 26 h 74"/>
                  <a:gd name="T14" fmla="*/ 66 w 85"/>
                  <a:gd name="T15" fmla="*/ 13 h 74"/>
                  <a:gd name="T16" fmla="*/ 76 w 85"/>
                  <a:gd name="T17" fmla="*/ 0 h 74"/>
                  <a:gd name="T18" fmla="*/ 80 w 85"/>
                  <a:gd name="T19" fmla="*/ 7 h 74"/>
                  <a:gd name="T20" fmla="*/ 85 w 85"/>
                  <a:gd name="T21" fmla="*/ 24 h 74"/>
                  <a:gd name="T22" fmla="*/ 75 w 85"/>
                  <a:gd name="T23" fmla="*/ 24 h 74"/>
                  <a:gd name="T24" fmla="*/ 76 w 85"/>
                  <a:gd name="T25" fmla="*/ 37 h 74"/>
                  <a:gd name="T26" fmla="*/ 79 w 85"/>
                  <a:gd name="T27" fmla="*/ 40 h 74"/>
                  <a:gd name="T28" fmla="*/ 72 w 85"/>
                  <a:gd name="T29" fmla="*/ 44 h 74"/>
                  <a:gd name="T30" fmla="*/ 72 w 85"/>
                  <a:gd name="T31" fmla="*/ 53 h 74"/>
                  <a:gd name="T32" fmla="*/ 68 w 85"/>
                  <a:gd name="T33" fmla="*/ 61 h 74"/>
                  <a:gd name="T34" fmla="*/ 69 w 85"/>
                  <a:gd name="T35" fmla="*/ 70 h 74"/>
                  <a:gd name="T36" fmla="*/ 65 w 85"/>
                  <a:gd name="T37" fmla="*/ 74 h 74"/>
                  <a:gd name="T38" fmla="*/ 10 w 85"/>
                  <a:gd name="T39" fmla="*/ 64 h 74"/>
                  <a:gd name="T40" fmla="*/ 1 w 85"/>
                  <a:gd name="T41" fmla="*/ 43 h 74"/>
                  <a:gd name="T42" fmla="*/ 0 w 85"/>
                  <a:gd name="T43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74">
                    <a:moveTo>
                      <a:pt x="0" y="38"/>
                    </a:moveTo>
                    <a:lnTo>
                      <a:pt x="3" y="37"/>
                    </a:lnTo>
                    <a:lnTo>
                      <a:pt x="4" y="42"/>
                    </a:lnTo>
                    <a:lnTo>
                      <a:pt x="18" y="39"/>
                    </a:lnTo>
                    <a:lnTo>
                      <a:pt x="33" y="40"/>
                    </a:lnTo>
                    <a:lnTo>
                      <a:pt x="44" y="40"/>
                    </a:lnTo>
                    <a:lnTo>
                      <a:pt x="54" y="26"/>
                    </a:lnTo>
                    <a:lnTo>
                      <a:pt x="66" y="13"/>
                    </a:lnTo>
                    <a:lnTo>
                      <a:pt x="76" y="0"/>
                    </a:lnTo>
                    <a:lnTo>
                      <a:pt x="80" y="7"/>
                    </a:lnTo>
                    <a:lnTo>
                      <a:pt x="85" y="24"/>
                    </a:lnTo>
                    <a:lnTo>
                      <a:pt x="75" y="24"/>
                    </a:lnTo>
                    <a:lnTo>
                      <a:pt x="76" y="37"/>
                    </a:lnTo>
                    <a:lnTo>
                      <a:pt x="79" y="40"/>
                    </a:lnTo>
                    <a:lnTo>
                      <a:pt x="72" y="44"/>
                    </a:lnTo>
                    <a:lnTo>
                      <a:pt x="72" y="53"/>
                    </a:lnTo>
                    <a:lnTo>
                      <a:pt x="68" y="61"/>
                    </a:lnTo>
                    <a:lnTo>
                      <a:pt x="69" y="70"/>
                    </a:lnTo>
                    <a:lnTo>
                      <a:pt x="65" y="74"/>
                    </a:lnTo>
                    <a:lnTo>
                      <a:pt x="10" y="64"/>
                    </a:lnTo>
                    <a:lnTo>
                      <a:pt x="1" y="43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852B523-220C-4118-8813-33DCFE812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5219" y="5371190"/>
                <a:ext cx="445805" cy="1081668"/>
              </a:xfrm>
              <a:custGeom>
                <a:avLst/>
                <a:gdLst>
                  <a:gd name="T0" fmla="*/ 331 w 1160"/>
                  <a:gd name="T1" fmla="*/ 82 h 2811"/>
                  <a:gd name="T2" fmla="*/ 436 w 1160"/>
                  <a:gd name="T3" fmla="*/ 17 h 2811"/>
                  <a:gd name="T4" fmla="*/ 602 w 1160"/>
                  <a:gd name="T5" fmla="*/ 174 h 2811"/>
                  <a:gd name="T6" fmla="*/ 761 w 1160"/>
                  <a:gd name="T7" fmla="*/ 250 h 2811"/>
                  <a:gd name="T8" fmla="*/ 855 w 1160"/>
                  <a:gd name="T9" fmla="*/ 321 h 2811"/>
                  <a:gd name="T10" fmla="*/ 877 w 1160"/>
                  <a:gd name="T11" fmla="*/ 473 h 2811"/>
                  <a:gd name="T12" fmla="*/ 1016 w 1160"/>
                  <a:gd name="T13" fmla="*/ 472 h 2811"/>
                  <a:gd name="T14" fmla="*/ 1076 w 1160"/>
                  <a:gd name="T15" fmla="*/ 332 h 2811"/>
                  <a:gd name="T16" fmla="*/ 1153 w 1160"/>
                  <a:gd name="T17" fmla="*/ 365 h 2811"/>
                  <a:gd name="T18" fmla="*/ 1105 w 1160"/>
                  <a:gd name="T19" fmla="*/ 480 h 2811"/>
                  <a:gd name="T20" fmla="*/ 990 w 1160"/>
                  <a:gd name="T21" fmla="*/ 597 h 2811"/>
                  <a:gd name="T22" fmla="*/ 904 w 1160"/>
                  <a:gd name="T23" fmla="*/ 781 h 2811"/>
                  <a:gd name="T24" fmla="*/ 914 w 1160"/>
                  <a:gd name="T25" fmla="*/ 953 h 2811"/>
                  <a:gd name="T26" fmla="*/ 907 w 1160"/>
                  <a:gd name="T27" fmla="*/ 1027 h 2811"/>
                  <a:gd name="T28" fmla="*/ 1014 w 1160"/>
                  <a:gd name="T29" fmla="*/ 1144 h 2811"/>
                  <a:gd name="T30" fmla="*/ 1067 w 1160"/>
                  <a:gd name="T31" fmla="*/ 1239 h 2811"/>
                  <a:gd name="T32" fmla="*/ 1027 w 1160"/>
                  <a:gd name="T33" fmla="*/ 1389 h 2811"/>
                  <a:gd name="T34" fmla="*/ 797 w 1160"/>
                  <a:gd name="T35" fmla="*/ 1452 h 2811"/>
                  <a:gd name="T36" fmla="*/ 745 w 1160"/>
                  <a:gd name="T37" fmla="*/ 1494 h 2811"/>
                  <a:gd name="T38" fmla="*/ 770 w 1160"/>
                  <a:gd name="T39" fmla="*/ 1600 h 2811"/>
                  <a:gd name="T40" fmla="*/ 668 w 1160"/>
                  <a:gd name="T41" fmla="*/ 1641 h 2811"/>
                  <a:gd name="T42" fmla="*/ 573 w 1160"/>
                  <a:gd name="T43" fmla="*/ 1632 h 2811"/>
                  <a:gd name="T44" fmla="*/ 659 w 1160"/>
                  <a:gd name="T45" fmla="*/ 1741 h 2811"/>
                  <a:gd name="T46" fmla="*/ 722 w 1160"/>
                  <a:gd name="T47" fmla="*/ 1759 h 2811"/>
                  <a:gd name="T48" fmla="*/ 626 w 1160"/>
                  <a:gd name="T49" fmla="*/ 1837 h 2811"/>
                  <a:gd name="T50" fmla="*/ 639 w 1160"/>
                  <a:gd name="T51" fmla="*/ 1966 h 2811"/>
                  <a:gd name="T52" fmla="*/ 536 w 1160"/>
                  <a:gd name="T53" fmla="*/ 2010 h 2811"/>
                  <a:gd name="T54" fmla="*/ 623 w 1160"/>
                  <a:gd name="T55" fmla="*/ 2134 h 2811"/>
                  <a:gd name="T56" fmla="*/ 695 w 1160"/>
                  <a:gd name="T57" fmla="*/ 2225 h 2811"/>
                  <a:gd name="T58" fmla="*/ 626 w 1160"/>
                  <a:gd name="T59" fmla="*/ 2369 h 2811"/>
                  <a:gd name="T60" fmla="*/ 567 w 1160"/>
                  <a:gd name="T61" fmla="*/ 2441 h 2811"/>
                  <a:gd name="T62" fmla="*/ 683 w 1160"/>
                  <a:gd name="T63" fmla="*/ 2574 h 2811"/>
                  <a:gd name="T64" fmla="*/ 590 w 1160"/>
                  <a:gd name="T65" fmla="*/ 2557 h 2811"/>
                  <a:gd name="T66" fmla="*/ 383 w 1160"/>
                  <a:gd name="T67" fmla="*/ 2498 h 2811"/>
                  <a:gd name="T68" fmla="*/ 317 w 1160"/>
                  <a:gd name="T69" fmla="*/ 2442 h 2811"/>
                  <a:gd name="T70" fmla="*/ 241 w 1160"/>
                  <a:gd name="T71" fmla="*/ 2324 h 2811"/>
                  <a:gd name="T72" fmla="*/ 278 w 1160"/>
                  <a:gd name="T73" fmla="*/ 2234 h 2811"/>
                  <a:gd name="T74" fmla="*/ 264 w 1160"/>
                  <a:gd name="T75" fmla="*/ 2121 h 2811"/>
                  <a:gd name="T76" fmla="*/ 226 w 1160"/>
                  <a:gd name="T77" fmla="*/ 1961 h 2811"/>
                  <a:gd name="T78" fmla="*/ 232 w 1160"/>
                  <a:gd name="T79" fmla="*/ 1914 h 2811"/>
                  <a:gd name="T80" fmla="*/ 206 w 1160"/>
                  <a:gd name="T81" fmla="*/ 1862 h 2811"/>
                  <a:gd name="T82" fmla="*/ 119 w 1160"/>
                  <a:gd name="T83" fmla="*/ 1733 h 2811"/>
                  <a:gd name="T84" fmla="*/ 99 w 1160"/>
                  <a:gd name="T85" fmla="*/ 1613 h 2811"/>
                  <a:gd name="T86" fmla="*/ 88 w 1160"/>
                  <a:gd name="T87" fmla="*/ 1451 h 2811"/>
                  <a:gd name="T88" fmla="*/ 78 w 1160"/>
                  <a:gd name="T89" fmla="*/ 1338 h 2811"/>
                  <a:gd name="T90" fmla="*/ 98 w 1160"/>
                  <a:gd name="T91" fmla="*/ 1204 h 2811"/>
                  <a:gd name="T92" fmla="*/ 102 w 1160"/>
                  <a:gd name="T93" fmla="*/ 1051 h 2811"/>
                  <a:gd name="T94" fmla="*/ 63 w 1160"/>
                  <a:gd name="T95" fmla="*/ 957 h 2811"/>
                  <a:gd name="T96" fmla="*/ 27 w 1160"/>
                  <a:gd name="T97" fmla="*/ 723 h 2811"/>
                  <a:gd name="T98" fmla="*/ 17 w 1160"/>
                  <a:gd name="T99" fmla="*/ 564 h 2811"/>
                  <a:gd name="T100" fmla="*/ 94 w 1160"/>
                  <a:gd name="T101" fmla="*/ 431 h 2811"/>
                  <a:gd name="T102" fmla="*/ 77 w 1160"/>
                  <a:gd name="T103" fmla="*/ 370 h 2811"/>
                  <a:gd name="T104" fmla="*/ 128 w 1160"/>
                  <a:gd name="T105" fmla="*/ 186 h 2811"/>
                  <a:gd name="T106" fmla="*/ 130 w 1160"/>
                  <a:gd name="T107" fmla="*/ 77 h 2811"/>
                  <a:gd name="T108" fmla="*/ 281 w 1160"/>
                  <a:gd name="T109" fmla="*/ 20 h 2811"/>
                  <a:gd name="T110" fmla="*/ 889 w 1160"/>
                  <a:gd name="T111" fmla="*/ 2811 h 2811"/>
                  <a:gd name="T112" fmla="*/ 806 w 1160"/>
                  <a:gd name="T113" fmla="*/ 2780 h 2811"/>
                  <a:gd name="T114" fmla="*/ 662 w 1160"/>
                  <a:gd name="T115" fmla="*/ 2598 h 2811"/>
                  <a:gd name="T116" fmla="*/ 759 w 1160"/>
                  <a:gd name="T117" fmla="*/ 2697 h 2811"/>
                  <a:gd name="T118" fmla="*/ 959 w 1160"/>
                  <a:gd name="T119" fmla="*/ 2766 h 2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0" h="2811">
                    <a:moveTo>
                      <a:pt x="281" y="20"/>
                    </a:moveTo>
                    <a:lnTo>
                      <a:pt x="331" y="82"/>
                    </a:lnTo>
                    <a:lnTo>
                      <a:pt x="352" y="13"/>
                    </a:lnTo>
                    <a:lnTo>
                      <a:pt x="436" y="17"/>
                    </a:lnTo>
                    <a:lnTo>
                      <a:pt x="450" y="35"/>
                    </a:lnTo>
                    <a:lnTo>
                      <a:pt x="602" y="174"/>
                    </a:lnTo>
                    <a:lnTo>
                      <a:pt x="663" y="187"/>
                    </a:lnTo>
                    <a:lnTo>
                      <a:pt x="761" y="250"/>
                    </a:lnTo>
                    <a:lnTo>
                      <a:pt x="840" y="283"/>
                    </a:lnTo>
                    <a:lnTo>
                      <a:pt x="855" y="321"/>
                    </a:lnTo>
                    <a:lnTo>
                      <a:pt x="801" y="450"/>
                    </a:lnTo>
                    <a:lnTo>
                      <a:pt x="877" y="473"/>
                    </a:lnTo>
                    <a:lnTo>
                      <a:pt x="960" y="486"/>
                    </a:lnTo>
                    <a:lnTo>
                      <a:pt x="1016" y="472"/>
                    </a:lnTo>
                    <a:lnTo>
                      <a:pt x="1074" y="407"/>
                    </a:lnTo>
                    <a:lnTo>
                      <a:pt x="1076" y="332"/>
                    </a:lnTo>
                    <a:lnTo>
                      <a:pt x="1111" y="316"/>
                    </a:lnTo>
                    <a:lnTo>
                      <a:pt x="1153" y="365"/>
                    </a:lnTo>
                    <a:lnTo>
                      <a:pt x="1160" y="433"/>
                    </a:lnTo>
                    <a:lnTo>
                      <a:pt x="1105" y="480"/>
                    </a:lnTo>
                    <a:lnTo>
                      <a:pt x="1060" y="514"/>
                    </a:lnTo>
                    <a:lnTo>
                      <a:pt x="990" y="597"/>
                    </a:lnTo>
                    <a:lnTo>
                      <a:pt x="911" y="713"/>
                    </a:lnTo>
                    <a:lnTo>
                      <a:pt x="904" y="781"/>
                    </a:lnTo>
                    <a:lnTo>
                      <a:pt x="899" y="868"/>
                    </a:lnTo>
                    <a:lnTo>
                      <a:pt x="914" y="953"/>
                    </a:lnTo>
                    <a:lnTo>
                      <a:pt x="902" y="972"/>
                    </a:lnTo>
                    <a:lnTo>
                      <a:pt x="907" y="1027"/>
                    </a:lnTo>
                    <a:lnTo>
                      <a:pt x="910" y="1071"/>
                    </a:lnTo>
                    <a:lnTo>
                      <a:pt x="1014" y="1144"/>
                    </a:lnTo>
                    <a:lnTo>
                      <a:pt x="1015" y="1202"/>
                    </a:lnTo>
                    <a:lnTo>
                      <a:pt x="1067" y="1239"/>
                    </a:lnTo>
                    <a:lnTo>
                      <a:pt x="1071" y="1280"/>
                    </a:lnTo>
                    <a:lnTo>
                      <a:pt x="1027" y="1389"/>
                    </a:lnTo>
                    <a:lnTo>
                      <a:pt x="933" y="1434"/>
                    </a:lnTo>
                    <a:lnTo>
                      <a:pt x="797" y="1452"/>
                    </a:lnTo>
                    <a:lnTo>
                      <a:pt x="719" y="1443"/>
                    </a:lnTo>
                    <a:lnTo>
                      <a:pt x="745" y="1494"/>
                    </a:lnTo>
                    <a:lnTo>
                      <a:pt x="747" y="1557"/>
                    </a:lnTo>
                    <a:lnTo>
                      <a:pt x="770" y="1600"/>
                    </a:lnTo>
                    <a:lnTo>
                      <a:pt x="736" y="1629"/>
                    </a:lnTo>
                    <a:lnTo>
                      <a:pt x="668" y="1641"/>
                    </a:lnTo>
                    <a:lnTo>
                      <a:pt x="594" y="1610"/>
                    </a:lnTo>
                    <a:lnTo>
                      <a:pt x="573" y="1632"/>
                    </a:lnTo>
                    <a:lnTo>
                      <a:pt x="606" y="1716"/>
                    </a:lnTo>
                    <a:lnTo>
                      <a:pt x="659" y="1741"/>
                    </a:lnTo>
                    <a:lnTo>
                      <a:pt x="689" y="1715"/>
                    </a:lnTo>
                    <a:lnTo>
                      <a:pt x="722" y="1759"/>
                    </a:lnTo>
                    <a:lnTo>
                      <a:pt x="666" y="1785"/>
                    </a:lnTo>
                    <a:lnTo>
                      <a:pt x="626" y="1837"/>
                    </a:lnTo>
                    <a:lnTo>
                      <a:pt x="641" y="1922"/>
                    </a:lnTo>
                    <a:lnTo>
                      <a:pt x="639" y="1966"/>
                    </a:lnTo>
                    <a:lnTo>
                      <a:pt x="575" y="1967"/>
                    </a:lnTo>
                    <a:lnTo>
                      <a:pt x="536" y="2010"/>
                    </a:lnTo>
                    <a:lnTo>
                      <a:pt x="537" y="2072"/>
                    </a:lnTo>
                    <a:lnTo>
                      <a:pt x="623" y="2134"/>
                    </a:lnTo>
                    <a:lnTo>
                      <a:pt x="693" y="2150"/>
                    </a:lnTo>
                    <a:lnTo>
                      <a:pt x="695" y="2225"/>
                    </a:lnTo>
                    <a:lnTo>
                      <a:pt x="633" y="2272"/>
                    </a:lnTo>
                    <a:lnTo>
                      <a:pt x="626" y="2369"/>
                    </a:lnTo>
                    <a:lnTo>
                      <a:pt x="578" y="2402"/>
                    </a:lnTo>
                    <a:lnTo>
                      <a:pt x="567" y="2441"/>
                    </a:lnTo>
                    <a:lnTo>
                      <a:pt x="621" y="2527"/>
                    </a:lnTo>
                    <a:lnTo>
                      <a:pt x="683" y="2574"/>
                    </a:lnTo>
                    <a:lnTo>
                      <a:pt x="654" y="2570"/>
                    </a:lnTo>
                    <a:lnTo>
                      <a:pt x="590" y="2557"/>
                    </a:lnTo>
                    <a:lnTo>
                      <a:pt x="429" y="2546"/>
                    </a:lnTo>
                    <a:lnTo>
                      <a:pt x="383" y="2498"/>
                    </a:lnTo>
                    <a:lnTo>
                      <a:pt x="359" y="2436"/>
                    </a:lnTo>
                    <a:lnTo>
                      <a:pt x="317" y="2442"/>
                    </a:lnTo>
                    <a:lnTo>
                      <a:pt x="282" y="2412"/>
                    </a:lnTo>
                    <a:lnTo>
                      <a:pt x="241" y="2324"/>
                    </a:lnTo>
                    <a:lnTo>
                      <a:pt x="277" y="2287"/>
                    </a:lnTo>
                    <a:lnTo>
                      <a:pt x="278" y="2234"/>
                    </a:lnTo>
                    <a:lnTo>
                      <a:pt x="255" y="2192"/>
                    </a:lnTo>
                    <a:lnTo>
                      <a:pt x="264" y="2121"/>
                    </a:lnTo>
                    <a:lnTo>
                      <a:pt x="250" y="2010"/>
                    </a:lnTo>
                    <a:lnTo>
                      <a:pt x="226" y="1961"/>
                    </a:lnTo>
                    <a:lnTo>
                      <a:pt x="250" y="1945"/>
                    </a:lnTo>
                    <a:lnTo>
                      <a:pt x="232" y="1914"/>
                    </a:lnTo>
                    <a:lnTo>
                      <a:pt x="195" y="1897"/>
                    </a:lnTo>
                    <a:lnTo>
                      <a:pt x="206" y="1862"/>
                    </a:lnTo>
                    <a:lnTo>
                      <a:pt x="165" y="1830"/>
                    </a:lnTo>
                    <a:lnTo>
                      <a:pt x="119" y="1733"/>
                    </a:lnTo>
                    <a:lnTo>
                      <a:pt x="141" y="1716"/>
                    </a:lnTo>
                    <a:lnTo>
                      <a:pt x="99" y="1613"/>
                    </a:lnTo>
                    <a:lnTo>
                      <a:pt x="90" y="1526"/>
                    </a:lnTo>
                    <a:lnTo>
                      <a:pt x="88" y="1451"/>
                    </a:lnTo>
                    <a:lnTo>
                      <a:pt x="121" y="1420"/>
                    </a:lnTo>
                    <a:lnTo>
                      <a:pt x="78" y="1338"/>
                    </a:lnTo>
                    <a:lnTo>
                      <a:pt x="58" y="1260"/>
                    </a:lnTo>
                    <a:lnTo>
                      <a:pt x="98" y="1204"/>
                    </a:lnTo>
                    <a:lnTo>
                      <a:pt x="80" y="1134"/>
                    </a:lnTo>
                    <a:lnTo>
                      <a:pt x="102" y="1051"/>
                    </a:lnTo>
                    <a:lnTo>
                      <a:pt x="85" y="973"/>
                    </a:lnTo>
                    <a:lnTo>
                      <a:pt x="63" y="957"/>
                    </a:lnTo>
                    <a:lnTo>
                      <a:pt x="0" y="811"/>
                    </a:lnTo>
                    <a:lnTo>
                      <a:pt x="27" y="723"/>
                    </a:lnTo>
                    <a:lnTo>
                      <a:pt x="5" y="641"/>
                    </a:lnTo>
                    <a:lnTo>
                      <a:pt x="17" y="564"/>
                    </a:lnTo>
                    <a:lnTo>
                      <a:pt x="51" y="484"/>
                    </a:lnTo>
                    <a:lnTo>
                      <a:pt x="94" y="431"/>
                    </a:lnTo>
                    <a:lnTo>
                      <a:pt x="67" y="397"/>
                    </a:lnTo>
                    <a:lnTo>
                      <a:pt x="77" y="370"/>
                    </a:lnTo>
                    <a:lnTo>
                      <a:pt x="54" y="228"/>
                    </a:lnTo>
                    <a:lnTo>
                      <a:pt x="128" y="186"/>
                    </a:lnTo>
                    <a:lnTo>
                      <a:pt x="142" y="98"/>
                    </a:lnTo>
                    <a:lnTo>
                      <a:pt x="130" y="77"/>
                    </a:lnTo>
                    <a:lnTo>
                      <a:pt x="182" y="0"/>
                    </a:lnTo>
                    <a:lnTo>
                      <a:pt x="281" y="20"/>
                    </a:lnTo>
                    <a:moveTo>
                      <a:pt x="947" y="2807"/>
                    </a:moveTo>
                    <a:lnTo>
                      <a:pt x="889" y="2811"/>
                    </a:lnTo>
                    <a:lnTo>
                      <a:pt x="845" y="2782"/>
                    </a:lnTo>
                    <a:lnTo>
                      <a:pt x="806" y="2780"/>
                    </a:lnTo>
                    <a:lnTo>
                      <a:pt x="739" y="2780"/>
                    </a:lnTo>
                    <a:lnTo>
                      <a:pt x="662" y="2598"/>
                    </a:lnTo>
                    <a:lnTo>
                      <a:pt x="702" y="2636"/>
                    </a:lnTo>
                    <a:lnTo>
                      <a:pt x="759" y="2697"/>
                    </a:lnTo>
                    <a:lnTo>
                      <a:pt x="862" y="2746"/>
                    </a:lnTo>
                    <a:lnTo>
                      <a:pt x="959" y="2766"/>
                    </a:lnTo>
                    <a:lnTo>
                      <a:pt x="947" y="2807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BF815F2-2CD8-432E-8CEB-C15FB65B5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523" y="3307189"/>
                <a:ext cx="91366" cy="80416"/>
              </a:xfrm>
              <a:custGeom>
                <a:avLst/>
                <a:gdLst>
                  <a:gd name="T0" fmla="*/ 0 w 58"/>
                  <a:gd name="T1" fmla="*/ 3 h 51"/>
                  <a:gd name="T2" fmla="*/ 23 w 58"/>
                  <a:gd name="T3" fmla="*/ 0 h 51"/>
                  <a:gd name="T4" fmla="*/ 27 w 58"/>
                  <a:gd name="T5" fmla="*/ 5 h 51"/>
                  <a:gd name="T6" fmla="*/ 34 w 58"/>
                  <a:gd name="T7" fmla="*/ 9 h 51"/>
                  <a:gd name="T8" fmla="*/ 32 w 58"/>
                  <a:gd name="T9" fmla="*/ 14 h 51"/>
                  <a:gd name="T10" fmla="*/ 42 w 58"/>
                  <a:gd name="T11" fmla="*/ 21 h 51"/>
                  <a:gd name="T12" fmla="*/ 39 w 58"/>
                  <a:gd name="T13" fmla="*/ 27 h 51"/>
                  <a:gd name="T14" fmla="*/ 47 w 58"/>
                  <a:gd name="T15" fmla="*/ 33 h 51"/>
                  <a:gd name="T16" fmla="*/ 55 w 58"/>
                  <a:gd name="T17" fmla="*/ 36 h 51"/>
                  <a:gd name="T18" fmla="*/ 58 w 58"/>
                  <a:gd name="T19" fmla="*/ 51 h 51"/>
                  <a:gd name="T20" fmla="*/ 52 w 58"/>
                  <a:gd name="T21" fmla="*/ 51 h 51"/>
                  <a:gd name="T22" fmla="*/ 43 w 58"/>
                  <a:gd name="T23" fmla="*/ 39 h 51"/>
                  <a:gd name="T24" fmla="*/ 42 w 58"/>
                  <a:gd name="T25" fmla="*/ 36 h 51"/>
                  <a:gd name="T26" fmla="*/ 35 w 58"/>
                  <a:gd name="T27" fmla="*/ 36 h 51"/>
                  <a:gd name="T28" fmla="*/ 29 w 58"/>
                  <a:gd name="T29" fmla="*/ 31 h 51"/>
                  <a:gd name="T30" fmla="*/ 26 w 58"/>
                  <a:gd name="T31" fmla="*/ 31 h 51"/>
                  <a:gd name="T32" fmla="*/ 18 w 58"/>
                  <a:gd name="T33" fmla="*/ 25 h 51"/>
                  <a:gd name="T34" fmla="*/ 4 w 58"/>
                  <a:gd name="T35" fmla="*/ 20 h 51"/>
                  <a:gd name="T36" fmla="*/ 4 w 58"/>
                  <a:gd name="T37" fmla="*/ 10 h 51"/>
                  <a:gd name="T38" fmla="*/ 0 w 58"/>
                  <a:gd name="T3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1">
                    <a:moveTo>
                      <a:pt x="0" y="3"/>
                    </a:moveTo>
                    <a:lnTo>
                      <a:pt x="23" y="0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5" y="36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3" y="39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18" y="25"/>
                    </a:lnTo>
                    <a:lnTo>
                      <a:pt x="4" y="20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" name="Australia">
                <a:extLst>
                  <a:ext uri="{FF2B5EF4-FFF2-40B4-BE49-F238E27FC236}">
                    <a16:creationId xmlns:a16="http://schemas.microsoft.com/office/drawing/2014/main" id="{CF2BE0D5-12B9-43A0-9572-E7B04C0B4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8102" y="5005378"/>
                <a:ext cx="1151531" cy="1076939"/>
              </a:xfrm>
              <a:custGeom>
                <a:avLst/>
                <a:gdLst>
                  <a:gd name="T0" fmla="*/ 2629 w 2996"/>
                  <a:gd name="T1" fmla="*/ 334 h 2800"/>
                  <a:gd name="T2" fmla="*/ 2651 w 2996"/>
                  <a:gd name="T3" fmla="*/ 521 h 2800"/>
                  <a:gd name="T4" fmla="*/ 2668 w 2996"/>
                  <a:gd name="T5" fmla="*/ 706 h 2800"/>
                  <a:gd name="T6" fmla="*/ 2806 w 2996"/>
                  <a:gd name="T7" fmla="*/ 849 h 2800"/>
                  <a:gd name="T8" fmla="*/ 2893 w 2996"/>
                  <a:gd name="T9" fmla="*/ 1012 h 2800"/>
                  <a:gd name="T10" fmla="*/ 2961 w 2996"/>
                  <a:gd name="T11" fmla="*/ 1174 h 2800"/>
                  <a:gd name="T12" fmla="*/ 2955 w 2996"/>
                  <a:gd name="T13" fmla="*/ 1413 h 2800"/>
                  <a:gd name="T14" fmla="*/ 2851 w 2996"/>
                  <a:gd name="T15" fmla="*/ 1675 h 2800"/>
                  <a:gd name="T16" fmla="*/ 2654 w 2996"/>
                  <a:gd name="T17" fmla="*/ 1904 h 2800"/>
                  <a:gd name="T18" fmla="*/ 2448 w 2996"/>
                  <a:gd name="T19" fmla="*/ 2127 h 2800"/>
                  <a:gd name="T20" fmla="*/ 2290 w 2996"/>
                  <a:gd name="T21" fmla="*/ 2305 h 2800"/>
                  <a:gd name="T22" fmla="*/ 2014 w 2996"/>
                  <a:gd name="T23" fmla="*/ 2412 h 2800"/>
                  <a:gd name="T24" fmla="*/ 1930 w 2996"/>
                  <a:gd name="T25" fmla="*/ 2332 h 2800"/>
                  <a:gd name="T26" fmla="*/ 1719 w 2996"/>
                  <a:gd name="T27" fmla="*/ 2350 h 2800"/>
                  <a:gd name="T28" fmla="*/ 1669 w 2996"/>
                  <a:gd name="T29" fmla="*/ 2167 h 2800"/>
                  <a:gd name="T30" fmla="*/ 1641 w 2996"/>
                  <a:gd name="T31" fmla="*/ 2018 h 2800"/>
                  <a:gd name="T32" fmla="*/ 1600 w 2996"/>
                  <a:gd name="T33" fmla="*/ 1996 h 2800"/>
                  <a:gd name="T34" fmla="*/ 1521 w 2996"/>
                  <a:gd name="T35" fmla="*/ 1993 h 2800"/>
                  <a:gd name="T36" fmla="*/ 1427 w 2996"/>
                  <a:gd name="T37" fmla="*/ 1919 h 2800"/>
                  <a:gd name="T38" fmla="*/ 1303 w 2996"/>
                  <a:gd name="T39" fmla="*/ 1814 h 2800"/>
                  <a:gd name="T40" fmla="*/ 922 w 2996"/>
                  <a:gd name="T41" fmla="*/ 1840 h 2800"/>
                  <a:gd name="T42" fmla="*/ 664 w 2996"/>
                  <a:gd name="T43" fmla="*/ 1942 h 2800"/>
                  <a:gd name="T44" fmla="*/ 458 w 2996"/>
                  <a:gd name="T45" fmla="*/ 1970 h 2800"/>
                  <a:gd name="T46" fmla="*/ 274 w 2996"/>
                  <a:gd name="T47" fmla="*/ 2025 h 2800"/>
                  <a:gd name="T48" fmla="*/ 87 w 2996"/>
                  <a:gd name="T49" fmla="*/ 2072 h 2800"/>
                  <a:gd name="T50" fmla="*/ 59 w 2996"/>
                  <a:gd name="T51" fmla="*/ 1942 h 2800"/>
                  <a:gd name="T52" fmla="*/ 124 w 2996"/>
                  <a:gd name="T53" fmla="*/ 1783 h 2800"/>
                  <a:gd name="T54" fmla="*/ 123 w 2996"/>
                  <a:gd name="T55" fmla="*/ 1544 h 2800"/>
                  <a:gd name="T56" fmla="*/ 91 w 2996"/>
                  <a:gd name="T57" fmla="*/ 1352 h 2800"/>
                  <a:gd name="T58" fmla="*/ 138 w 2996"/>
                  <a:gd name="T59" fmla="*/ 1298 h 2800"/>
                  <a:gd name="T60" fmla="*/ 141 w 2996"/>
                  <a:gd name="T61" fmla="*/ 1193 h 2800"/>
                  <a:gd name="T62" fmla="*/ 189 w 2996"/>
                  <a:gd name="T63" fmla="*/ 1055 h 2800"/>
                  <a:gd name="T64" fmla="*/ 270 w 2996"/>
                  <a:gd name="T65" fmla="*/ 950 h 2800"/>
                  <a:gd name="T66" fmla="*/ 476 w 2996"/>
                  <a:gd name="T67" fmla="*/ 848 h 2800"/>
                  <a:gd name="T68" fmla="*/ 621 w 2996"/>
                  <a:gd name="T69" fmla="*/ 798 h 2800"/>
                  <a:gd name="T70" fmla="*/ 812 w 2996"/>
                  <a:gd name="T71" fmla="*/ 730 h 2800"/>
                  <a:gd name="T72" fmla="*/ 910 w 2996"/>
                  <a:gd name="T73" fmla="*/ 561 h 2800"/>
                  <a:gd name="T74" fmla="*/ 1008 w 2996"/>
                  <a:gd name="T75" fmla="*/ 505 h 2800"/>
                  <a:gd name="T76" fmla="*/ 1134 w 2996"/>
                  <a:gd name="T77" fmla="*/ 375 h 2800"/>
                  <a:gd name="T78" fmla="*/ 1232 w 2996"/>
                  <a:gd name="T79" fmla="*/ 313 h 2800"/>
                  <a:gd name="T80" fmla="*/ 1358 w 2996"/>
                  <a:gd name="T81" fmla="*/ 307 h 2800"/>
                  <a:gd name="T82" fmla="*/ 1476 w 2996"/>
                  <a:gd name="T83" fmla="*/ 320 h 2800"/>
                  <a:gd name="T84" fmla="*/ 1588 w 2996"/>
                  <a:gd name="T85" fmla="*/ 159 h 2800"/>
                  <a:gd name="T86" fmla="*/ 1743 w 2996"/>
                  <a:gd name="T87" fmla="*/ 80 h 2800"/>
                  <a:gd name="T88" fmla="*/ 1815 w 2996"/>
                  <a:gd name="T89" fmla="*/ 95 h 2800"/>
                  <a:gd name="T90" fmla="*/ 1988 w 2996"/>
                  <a:gd name="T91" fmla="*/ 110 h 2800"/>
                  <a:gd name="T92" fmla="*/ 2038 w 2996"/>
                  <a:gd name="T93" fmla="*/ 189 h 2800"/>
                  <a:gd name="T94" fmla="*/ 1954 w 2996"/>
                  <a:gd name="T95" fmla="*/ 303 h 2800"/>
                  <a:gd name="T96" fmla="*/ 2027 w 2996"/>
                  <a:gd name="T97" fmla="*/ 443 h 2800"/>
                  <a:gd name="T98" fmla="*/ 2161 w 2996"/>
                  <a:gd name="T99" fmla="*/ 545 h 2800"/>
                  <a:gd name="T100" fmla="*/ 2310 w 2996"/>
                  <a:gd name="T101" fmla="*/ 525 h 2800"/>
                  <a:gd name="T102" fmla="*/ 2381 w 2996"/>
                  <a:gd name="T103" fmla="*/ 332 h 2800"/>
                  <a:gd name="T104" fmla="*/ 2425 w 2996"/>
                  <a:gd name="T105" fmla="*/ 177 h 2800"/>
                  <a:gd name="T106" fmla="*/ 2466 w 2996"/>
                  <a:gd name="T107" fmla="*/ 32 h 2800"/>
                  <a:gd name="T108" fmla="*/ 2530 w 2996"/>
                  <a:gd name="T109" fmla="*/ 105 h 2800"/>
                  <a:gd name="T110" fmla="*/ 2540 w 2996"/>
                  <a:gd name="T111" fmla="*/ 264 h 2800"/>
                  <a:gd name="T112" fmla="*/ 2023 w 2996"/>
                  <a:gd name="T113" fmla="*/ 2562 h 2800"/>
                  <a:gd name="T114" fmla="*/ 1911 w 2996"/>
                  <a:gd name="T115" fmla="*/ 2764 h 2800"/>
                  <a:gd name="T116" fmla="*/ 1765 w 2996"/>
                  <a:gd name="T117" fmla="*/ 2793 h 2800"/>
                  <a:gd name="T118" fmla="*/ 1824 w 2996"/>
                  <a:gd name="T119" fmla="*/ 2553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96" h="2800">
                    <a:moveTo>
                      <a:pt x="2540" y="264"/>
                    </a:moveTo>
                    <a:lnTo>
                      <a:pt x="2557" y="330"/>
                    </a:lnTo>
                    <a:lnTo>
                      <a:pt x="2610" y="298"/>
                    </a:lnTo>
                    <a:lnTo>
                      <a:pt x="2629" y="334"/>
                    </a:lnTo>
                    <a:lnTo>
                      <a:pt x="2659" y="368"/>
                    </a:lnTo>
                    <a:lnTo>
                      <a:pt x="2645" y="405"/>
                    </a:lnTo>
                    <a:lnTo>
                      <a:pt x="2647" y="478"/>
                    </a:lnTo>
                    <a:lnTo>
                      <a:pt x="2651" y="521"/>
                    </a:lnTo>
                    <a:lnTo>
                      <a:pt x="2667" y="531"/>
                    </a:lnTo>
                    <a:lnTo>
                      <a:pt x="2673" y="604"/>
                    </a:lnTo>
                    <a:lnTo>
                      <a:pt x="2656" y="648"/>
                    </a:lnTo>
                    <a:lnTo>
                      <a:pt x="2668" y="706"/>
                    </a:lnTo>
                    <a:lnTo>
                      <a:pt x="2738" y="750"/>
                    </a:lnTo>
                    <a:lnTo>
                      <a:pt x="2780" y="791"/>
                    </a:lnTo>
                    <a:lnTo>
                      <a:pt x="2821" y="828"/>
                    </a:lnTo>
                    <a:lnTo>
                      <a:pt x="2806" y="849"/>
                    </a:lnTo>
                    <a:lnTo>
                      <a:pt x="2835" y="902"/>
                    </a:lnTo>
                    <a:lnTo>
                      <a:pt x="2839" y="994"/>
                    </a:lnTo>
                    <a:lnTo>
                      <a:pt x="2873" y="975"/>
                    </a:lnTo>
                    <a:lnTo>
                      <a:pt x="2893" y="1012"/>
                    </a:lnTo>
                    <a:lnTo>
                      <a:pt x="2914" y="999"/>
                    </a:lnTo>
                    <a:lnTo>
                      <a:pt x="2901" y="1089"/>
                    </a:lnTo>
                    <a:lnTo>
                      <a:pt x="2937" y="1142"/>
                    </a:lnTo>
                    <a:lnTo>
                      <a:pt x="2961" y="1174"/>
                    </a:lnTo>
                    <a:lnTo>
                      <a:pt x="2996" y="1243"/>
                    </a:lnTo>
                    <a:lnTo>
                      <a:pt x="2994" y="1311"/>
                    </a:lnTo>
                    <a:lnTo>
                      <a:pt x="2979" y="1360"/>
                    </a:lnTo>
                    <a:lnTo>
                      <a:pt x="2955" y="1413"/>
                    </a:lnTo>
                    <a:lnTo>
                      <a:pt x="2963" y="1485"/>
                    </a:lnTo>
                    <a:lnTo>
                      <a:pt x="2930" y="1560"/>
                    </a:lnTo>
                    <a:lnTo>
                      <a:pt x="2902" y="1599"/>
                    </a:lnTo>
                    <a:lnTo>
                      <a:pt x="2851" y="1675"/>
                    </a:lnTo>
                    <a:lnTo>
                      <a:pt x="2832" y="1724"/>
                    </a:lnTo>
                    <a:lnTo>
                      <a:pt x="2792" y="1785"/>
                    </a:lnTo>
                    <a:lnTo>
                      <a:pt x="2726" y="1862"/>
                    </a:lnTo>
                    <a:lnTo>
                      <a:pt x="2654" y="1904"/>
                    </a:lnTo>
                    <a:lnTo>
                      <a:pt x="2597" y="1970"/>
                    </a:lnTo>
                    <a:lnTo>
                      <a:pt x="2553" y="2012"/>
                    </a:lnTo>
                    <a:lnTo>
                      <a:pt x="2496" y="2085"/>
                    </a:lnTo>
                    <a:lnTo>
                      <a:pt x="2448" y="2127"/>
                    </a:lnTo>
                    <a:lnTo>
                      <a:pt x="2397" y="2191"/>
                    </a:lnTo>
                    <a:lnTo>
                      <a:pt x="2357" y="2249"/>
                    </a:lnTo>
                    <a:lnTo>
                      <a:pt x="2347" y="2276"/>
                    </a:lnTo>
                    <a:lnTo>
                      <a:pt x="2290" y="2305"/>
                    </a:lnTo>
                    <a:lnTo>
                      <a:pt x="2210" y="2308"/>
                    </a:lnTo>
                    <a:lnTo>
                      <a:pt x="2127" y="2343"/>
                    </a:lnTo>
                    <a:lnTo>
                      <a:pt x="2077" y="2376"/>
                    </a:lnTo>
                    <a:lnTo>
                      <a:pt x="2014" y="2412"/>
                    </a:lnTo>
                    <a:lnTo>
                      <a:pt x="1977" y="2375"/>
                    </a:lnTo>
                    <a:lnTo>
                      <a:pt x="1943" y="2360"/>
                    </a:lnTo>
                    <a:lnTo>
                      <a:pt x="1977" y="2316"/>
                    </a:lnTo>
                    <a:lnTo>
                      <a:pt x="1930" y="2332"/>
                    </a:lnTo>
                    <a:lnTo>
                      <a:pt x="1836" y="2393"/>
                    </a:lnTo>
                    <a:lnTo>
                      <a:pt x="1788" y="2370"/>
                    </a:lnTo>
                    <a:lnTo>
                      <a:pt x="1756" y="2357"/>
                    </a:lnTo>
                    <a:lnTo>
                      <a:pt x="1719" y="2350"/>
                    </a:lnTo>
                    <a:lnTo>
                      <a:pt x="1664" y="2326"/>
                    </a:lnTo>
                    <a:lnTo>
                      <a:pt x="1646" y="2274"/>
                    </a:lnTo>
                    <a:lnTo>
                      <a:pt x="1665" y="2210"/>
                    </a:lnTo>
                    <a:lnTo>
                      <a:pt x="1669" y="2167"/>
                    </a:lnTo>
                    <a:lnTo>
                      <a:pt x="1651" y="2132"/>
                    </a:lnTo>
                    <a:lnTo>
                      <a:pt x="1587" y="2122"/>
                    </a:lnTo>
                    <a:lnTo>
                      <a:pt x="1630" y="2081"/>
                    </a:lnTo>
                    <a:lnTo>
                      <a:pt x="1641" y="2018"/>
                    </a:lnTo>
                    <a:lnTo>
                      <a:pt x="1580" y="2077"/>
                    </a:lnTo>
                    <a:lnTo>
                      <a:pt x="1510" y="2092"/>
                    </a:lnTo>
                    <a:lnTo>
                      <a:pt x="1568" y="2045"/>
                    </a:lnTo>
                    <a:lnTo>
                      <a:pt x="1600" y="1996"/>
                    </a:lnTo>
                    <a:lnTo>
                      <a:pt x="1646" y="1955"/>
                    </a:lnTo>
                    <a:lnTo>
                      <a:pt x="1667" y="1892"/>
                    </a:lnTo>
                    <a:lnTo>
                      <a:pt x="1578" y="1964"/>
                    </a:lnTo>
                    <a:lnTo>
                      <a:pt x="1521" y="1993"/>
                    </a:lnTo>
                    <a:lnTo>
                      <a:pt x="1464" y="2061"/>
                    </a:lnTo>
                    <a:lnTo>
                      <a:pt x="1424" y="2026"/>
                    </a:lnTo>
                    <a:lnTo>
                      <a:pt x="1446" y="1981"/>
                    </a:lnTo>
                    <a:lnTo>
                      <a:pt x="1427" y="1919"/>
                    </a:lnTo>
                    <a:lnTo>
                      <a:pt x="1402" y="1888"/>
                    </a:lnTo>
                    <a:lnTo>
                      <a:pt x="1424" y="1868"/>
                    </a:lnTo>
                    <a:lnTo>
                      <a:pt x="1352" y="1816"/>
                    </a:lnTo>
                    <a:lnTo>
                      <a:pt x="1303" y="1814"/>
                    </a:lnTo>
                    <a:lnTo>
                      <a:pt x="1250" y="1773"/>
                    </a:lnTo>
                    <a:lnTo>
                      <a:pt x="1118" y="1781"/>
                    </a:lnTo>
                    <a:lnTo>
                      <a:pt x="1014" y="1811"/>
                    </a:lnTo>
                    <a:lnTo>
                      <a:pt x="922" y="1840"/>
                    </a:lnTo>
                    <a:lnTo>
                      <a:pt x="856" y="1834"/>
                    </a:lnTo>
                    <a:lnTo>
                      <a:pt x="764" y="1877"/>
                    </a:lnTo>
                    <a:lnTo>
                      <a:pt x="694" y="1897"/>
                    </a:lnTo>
                    <a:lnTo>
                      <a:pt x="664" y="1942"/>
                    </a:lnTo>
                    <a:lnTo>
                      <a:pt x="624" y="1976"/>
                    </a:lnTo>
                    <a:lnTo>
                      <a:pt x="563" y="1978"/>
                    </a:lnTo>
                    <a:lnTo>
                      <a:pt x="515" y="1986"/>
                    </a:lnTo>
                    <a:lnTo>
                      <a:pt x="458" y="1970"/>
                    </a:lnTo>
                    <a:lnTo>
                      <a:pt x="404" y="1979"/>
                    </a:lnTo>
                    <a:lnTo>
                      <a:pt x="353" y="1983"/>
                    </a:lnTo>
                    <a:lnTo>
                      <a:pt x="294" y="2029"/>
                    </a:lnTo>
                    <a:lnTo>
                      <a:pt x="274" y="2025"/>
                    </a:lnTo>
                    <a:lnTo>
                      <a:pt x="230" y="2049"/>
                    </a:lnTo>
                    <a:lnTo>
                      <a:pt x="185" y="2076"/>
                    </a:lnTo>
                    <a:lnTo>
                      <a:pt x="135" y="2072"/>
                    </a:lnTo>
                    <a:lnTo>
                      <a:pt x="87" y="2072"/>
                    </a:lnTo>
                    <a:lnTo>
                      <a:pt x="32" y="2018"/>
                    </a:lnTo>
                    <a:lnTo>
                      <a:pt x="0" y="2002"/>
                    </a:lnTo>
                    <a:lnTo>
                      <a:pt x="19" y="1953"/>
                    </a:lnTo>
                    <a:lnTo>
                      <a:pt x="59" y="1942"/>
                    </a:lnTo>
                    <a:lnTo>
                      <a:pt x="78" y="1923"/>
                    </a:lnTo>
                    <a:lnTo>
                      <a:pt x="86" y="1892"/>
                    </a:lnTo>
                    <a:lnTo>
                      <a:pt x="115" y="1833"/>
                    </a:lnTo>
                    <a:lnTo>
                      <a:pt x="124" y="1783"/>
                    </a:lnTo>
                    <a:lnTo>
                      <a:pt x="114" y="1697"/>
                    </a:lnTo>
                    <a:lnTo>
                      <a:pt x="117" y="1648"/>
                    </a:lnTo>
                    <a:lnTo>
                      <a:pt x="135" y="1600"/>
                    </a:lnTo>
                    <a:lnTo>
                      <a:pt x="123" y="1544"/>
                    </a:lnTo>
                    <a:lnTo>
                      <a:pt x="128" y="1519"/>
                    </a:lnTo>
                    <a:lnTo>
                      <a:pt x="105" y="1486"/>
                    </a:lnTo>
                    <a:lnTo>
                      <a:pt x="115" y="1419"/>
                    </a:lnTo>
                    <a:lnTo>
                      <a:pt x="91" y="1352"/>
                    </a:lnTo>
                    <a:lnTo>
                      <a:pt x="90" y="1315"/>
                    </a:lnTo>
                    <a:lnTo>
                      <a:pt x="113" y="1352"/>
                    </a:lnTo>
                    <a:lnTo>
                      <a:pt x="108" y="1273"/>
                    </a:lnTo>
                    <a:lnTo>
                      <a:pt x="138" y="1298"/>
                    </a:lnTo>
                    <a:lnTo>
                      <a:pt x="151" y="1331"/>
                    </a:lnTo>
                    <a:lnTo>
                      <a:pt x="161" y="1287"/>
                    </a:lnTo>
                    <a:lnTo>
                      <a:pt x="142" y="1220"/>
                    </a:lnTo>
                    <a:lnTo>
                      <a:pt x="141" y="1193"/>
                    </a:lnTo>
                    <a:lnTo>
                      <a:pt x="130" y="1168"/>
                    </a:lnTo>
                    <a:lnTo>
                      <a:pt x="149" y="1119"/>
                    </a:lnTo>
                    <a:lnTo>
                      <a:pt x="169" y="1098"/>
                    </a:lnTo>
                    <a:lnTo>
                      <a:pt x="189" y="1055"/>
                    </a:lnTo>
                    <a:lnTo>
                      <a:pt x="191" y="1005"/>
                    </a:lnTo>
                    <a:lnTo>
                      <a:pt x="235" y="944"/>
                    </a:lnTo>
                    <a:lnTo>
                      <a:pt x="227" y="1009"/>
                    </a:lnTo>
                    <a:lnTo>
                      <a:pt x="270" y="950"/>
                    </a:lnTo>
                    <a:lnTo>
                      <a:pt x="336" y="922"/>
                    </a:lnTo>
                    <a:lnTo>
                      <a:pt x="379" y="886"/>
                    </a:lnTo>
                    <a:lnTo>
                      <a:pt x="442" y="854"/>
                    </a:lnTo>
                    <a:lnTo>
                      <a:pt x="476" y="848"/>
                    </a:lnTo>
                    <a:lnTo>
                      <a:pt x="495" y="858"/>
                    </a:lnTo>
                    <a:lnTo>
                      <a:pt x="559" y="826"/>
                    </a:lnTo>
                    <a:lnTo>
                      <a:pt x="606" y="817"/>
                    </a:lnTo>
                    <a:lnTo>
                      <a:pt x="621" y="798"/>
                    </a:lnTo>
                    <a:lnTo>
                      <a:pt x="642" y="791"/>
                    </a:lnTo>
                    <a:lnTo>
                      <a:pt x="682" y="793"/>
                    </a:lnTo>
                    <a:lnTo>
                      <a:pt x="765" y="768"/>
                    </a:lnTo>
                    <a:lnTo>
                      <a:pt x="812" y="730"/>
                    </a:lnTo>
                    <a:lnTo>
                      <a:pt x="840" y="684"/>
                    </a:lnTo>
                    <a:lnTo>
                      <a:pt x="891" y="641"/>
                    </a:lnTo>
                    <a:lnTo>
                      <a:pt x="900" y="607"/>
                    </a:lnTo>
                    <a:lnTo>
                      <a:pt x="910" y="561"/>
                    </a:lnTo>
                    <a:lnTo>
                      <a:pt x="974" y="489"/>
                    </a:lnTo>
                    <a:lnTo>
                      <a:pt x="993" y="562"/>
                    </a:lnTo>
                    <a:lnTo>
                      <a:pt x="1028" y="545"/>
                    </a:lnTo>
                    <a:lnTo>
                      <a:pt x="1008" y="505"/>
                    </a:lnTo>
                    <a:lnTo>
                      <a:pt x="1038" y="464"/>
                    </a:lnTo>
                    <a:lnTo>
                      <a:pt x="1068" y="482"/>
                    </a:lnTo>
                    <a:lnTo>
                      <a:pt x="1087" y="417"/>
                    </a:lnTo>
                    <a:lnTo>
                      <a:pt x="1134" y="375"/>
                    </a:lnTo>
                    <a:lnTo>
                      <a:pt x="1157" y="342"/>
                    </a:lnTo>
                    <a:lnTo>
                      <a:pt x="1196" y="327"/>
                    </a:lnTo>
                    <a:lnTo>
                      <a:pt x="1201" y="303"/>
                    </a:lnTo>
                    <a:lnTo>
                      <a:pt x="1232" y="313"/>
                    </a:lnTo>
                    <a:lnTo>
                      <a:pt x="1236" y="292"/>
                    </a:lnTo>
                    <a:lnTo>
                      <a:pt x="1271" y="280"/>
                    </a:lnTo>
                    <a:lnTo>
                      <a:pt x="1308" y="268"/>
                    </a:lnTo>
                    <a:lnTo>
                      <a:pt x="1358" y="307"/>
                    </a:lnTo>
                    <a:lnTo>
                      <a:pt x="1392" y="358"/>
                    </a:lnTo>
                    <a:lnTo>
                      <a:pt x="1439" y="358"/>
                    </a:lnTo>
                    <a:lnTo>
                      <a:pt x="1485" y="366"/>
                    </a:lnTo>
                    <a:lnTo>
                      <a:pt x="1476" y="320"/>
                    </a:lnTo>
                    <a:lnTo>
                      <a:pt x="1521" y="251"/>
                    </a:lnTo>
                    <a:lnTo>
                      <a:pt x="1558" y="229"/>
                    </a:lnTo>
                    <a:lnTo>
                      <a:pt x="1549" y="208"/>
                    </a:lnTo>
                    <a:lnTo>
                      <a:pt x="1588" y="159"/>
                    </a:lnTo>
                    <a:lnTo>
                      <a:pt x="1637" y="129"/>
                    </a:lnTo>
                    <a:lnTo>
                      <a:pt x="1674" y="139"/>
                    </a:lnTo>
                    <a:lnTo>
                      <a:pt x="1739" y="123"/>
                    </a:lnTo>
                    <a:lnTo>
                      <a:pt x="1743" y="80"/>
                    </a:lnTo>
                    <a:lnTo>
                      <a:pt x="1691" y="52"/>
                    </a:lnTo>
                    <a:lnTo>
                      <a:pt x="1733" y="39"/>
                    </a:lnTo>
                    <a:lnTo>
                      <a:pt x="1780" y="60"/>
                    </a:lnTo>
                    <a:lnTo>
                      <a:pt x="1815" y="95"/>
                    </a:lnTo>
                    <a:lnTo>
                      <a:pt x="1876" y="117"/>
                    </a:lnTo>
                    <a:lnTo>
                      <a:pt x="1898" y="108"/>
                    </a:lnTo>
                    <a:lnTo>
                      <a:pt x="1941" y="135"/>
                    </a:lnTo>
                    <a:lnTo>
                      <a:pt x="1988" y="110"/>
                    </a:lnTo>
                    <a:lnTo>
                      <a:pt x="2015" y="118"/>
                    </a:lnTo>
                    <a:lnTo>
                      <a:pt x="2035" y="101"/>
                    </a:lnTo>
                    <a:lnTo>
                      <a:pt x="2064" y="143"/>
                    </a:lnTo>
                    <a:lnTo>
                      <a:pt x="2038" y="189"/>
                    </a:lnTo>
                    <a:lnTo>
                      <a:pt x="2005" y="223"/>
                    </a:lnTo>
                    <a:lnTo>
                      <a:pt x="1978" y="226"/>
                    </a:lnTo>
                    <a:lnTo>
                      <a:pt x="1982" y="260"/>
                    </a:lnTo>
                    <a:lnTo>
                      <a:pt x="1954" y="303"/>
                    </a:lnTo>
                    <a:lnTo>
                      <a:pt x="1921" y="345"/>
                    </a:lnTo>
                    <a:lnTo>
                      <a:pt x="1923" y="369"/>
                    </a:lnTo>
                    <a:lnTo>
                      <a:pt x="1974" y="416"/>
                    </a:lnTo>
                    <a:lnTo>
                      <a:pt x="2027" y="443"/>
                    </a:lnTo>
                    <a:lnTo>
                      <a:pt x="2060" y="472"/>
                    </a:lnTo>
                    <a:lnTo>
                      <a:pt x="2105" y="523"/>
                    </a:lnTo>
                    <a:lnTo>
                      <a:pt x="2126" y="523"/>
                    </a:lnTo>
                    <a:lnTo>
                      <a:pt x="2161" y="545"/>
                    </a:lnTo>
                    <a:lnTo>
                      <a:pt x="2167" y="571"/>
                    </a:lnTo>
                    <a:lnTo>
                      <a:pt x="2232" y="600"/>
                    </a:lnTo>
                    <a:lnTo>
                      <a:pt x="2287" y="571"/>
                    </a:lnTo>
                    <a:lnTo>
                      <a:pt x="2310" y="525"/>
                    </a:lnTo>
                    <a:lnTo>
                      <a:pt x="2332" y="487"/>
                    </a:lnTo>
                    <a:lnTo>
                      <a:pt x="2350" y="440"/>
                    </a:lnTo>
                    <a:lnTo>
                      <a:pt x="2384" y="373"/>
                    </a:lnTo>
                    <a:lnTo>
                      <a:pt x="2381" y="332"/>
                    </a:lnTo>
                    <a:lnTo>
                      <a:pt x="2390" y="307"/>
                    </a:lnTo>
                    <a:lnTo>
                      <a:pt x="2389" y="258"/>
                    </a:lnTo>
                    <a:lnTo>
                      <a:pt x="2408" y="194"/>
                    </a:lnTo>
                    <a:lnTo>
                      <a:pt x="2425" y="177"/>
                    </a:lnTo>
                    <a:lnTo>
                      <a:pt x="2417" y="148"/>
                    </a:lnTo>
                    <a:lnTo>
                      <a:pt x="2441" y="103"/>
                    </a:lnTo>
                    <a:lnTo>
                      <a:pt x="2461" y="56"/>
                    </a:lnTo>
                    <a:lnTo>
                      <a:pt x="2466" y="32"/>
                    </a:lnTo>
                    <a:lnTo>
                      <a:pt x="2498" y="0"/>
                    </a:lnTo>
                    <a:lnTo>
                      <a:pt x="2514" y="42"/>
                    </a:lnTo>
                    <a:lnTo>
                      <a:pt x="2512" y="95"/>
                    </a:lnTo>
                    <a:lnTo>
                      <a:pt x="2530" y="105"/>
                    </a:lnTo>
                    <a:lnTo>
                      <a:pt x="2528" y="141"/>
                    </a:lnTo>
                    <a:lnTo>
                      <a:pt x="2549" y="184"/>
                    </a:lnTo>
                    <a:lnTo>
                      <a:pt x="2548" y="233"/>
                    </a:lnTo>
                    <a:lnTo>
                      <a:pt x="2540" y="264"/>
                    </a:lnTo>
                    <a:moveTo>
                      <a:pt x="1865" y="2560"/>
                    </a:moveTo>
                    <a:lnTo>
                      <a:pt x="1914" y="2590"/>
                    </a:lnTo>
                    <a:lnTo>
                      <a:pt x="1959" y="2578"/>
                    </a:lnTo>
                    <a:lnTo>
                      <a:pt x="2023" y="2562"/>
                    </a:lnTo>
                    <a:lnTo>
                      <a:pt x="2061" y="2567"/>
                    </a:lnTo>
                    <a:lnTo>
                      <a:pt x="2004" y="2667"/>
                    </a:lnTo>
                    <a:lnTo>
                      <a:pt x="1962" y="2696"/>
                    </a:lnTo>
                    <a:lnTo>
                      <a:pt x="1911" y="2764"/>
                    </a:lnTo>
                    <a:lnTo>
                      <a:pt x="1902" y="2741"/>
                    </a:lnTo>
                    <a:lnTo>
                      <a:pt x="1816" y="2800"/>
                    </a:lnTo>
                    <a:lnTo>
                      <a:pt x="1805" y="2795"/>
                    </a:lnTo>
                    <a:lnTo>
                      <a:pt x="1765" y="2793"/>
                    </a:lnTo>
                    <a:lnTo>
                      <a:pt x="1769" y="2721"/>
                    </a:lnTo>
                    <a:lnTo>
                      <a:pt x="1795" y="2665"/>
                    </a:lnTo>
                    <a:lnTo>
                      <a:pt x="1800" y="2592"/>
                    </a:lnTo>
                    <a:lnTo>
                      <a:pt x="1824" y="2553"/>
                    </a:lnTo>
                    <a:lnTo>
                      <a:pt x="1865" y="2560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32A76AF-E42D-4A3E-9CC9-23CF8B40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434" y="3054905"/>
                <a:ext cx="189034" cy="85146"/>
              </a:xfrm>
              <a:custGeom>
                <a:avLst/>
                <a:gdLst>
                  <a:gd name="T0" fmla="*/ 120 w 120"/>
                  <a:gd name="T1" fmla="*/ 19 h 54"/>
                  <a:gd name="T2" fmla="*/ 119 w 120"/>
                  <a:gd name="T3" fmla="*/ 27 h 54"/>
                  <a:gd name="T4" fmla="*/ 110 w 120"/>
                  <a:gd name="T5" fmla="*/ 27 h 54"/>
                  <a:gd name="T6" fmla="*/ 114 w 120"/>
                  <a:gd name="T7" fmla="*/ 32 h 54"/>
                  <a:gd name="T8" fmla="*/ 109 w 120"/>
                  <a:gd name="T9" fmla="*/ 45 h 54"/>
                  <a:gd name="T10" fmla="*/ 107 w 120"/>
                  <a:gd name="T11" fmla="*/ 48 h 54"/>
                  <a:gd name="T12" fmla="*/ 92 w 120"/>
                  <a:gd name="T13" fmla="*/ 49 h 54"/>
                  <a:gd name="T14" fmla="*/ 85 w 120"/>
                  <a:gd name="T15" fmla="*/ 54 h 54"/>
                  <a:gd name="T16" fmla="*/ 71 w 120"/>
                  <a:gd name="T17" fmla="*/ 52 h 54"/>
                  <a:gd name="T18" fmla="*/ 47 w 120"/>
                  <a:gd name="T19" fmla="*/ 47 h 54"/>
                  <a:gd name="T20" fmla="*/ 43 w 120"/>
                  <a:gd name="T21" fmla="*/ 40 h 54"/>
                  <a:gd name="T22" fmla="*/ 27 w 120"/>
                  <a:gd name="T23" fmla="*/ 43 h 54"/>
                  <a:gd name="T24" fmla="*/ 25 w 120"/>
                  <a:gd name="T25" fmla="*/ 47 h 54"/>
                  <a:gd name="T26" fmla="*/ 15 w 120"/>
                  <a:gd name="T27" fmla="*/ 44 h 54"/>
                  <a:gd name="T28" fmla="*/ 7 w 120"/>
                  <a:gd name="T29" fmla="*/ 44 h 54"/>
                  <a:gd name="T30" fmla="*/ 0 w 120"/>
                  <a:gd name="T31" fmla="*/ 40 h 54"/>
                  <a:gd name="T32" fmla="*/ 2 w 120"/>
                  <a:gd name="T33" fmla="*/ 35 h 54"/>
                  <a:gd name="T34" fmla="*/ 1 w 120"/>
                  <a:gd name="T35" fmla="*/ 31 h 54"/>
                  <a:gd name="T36" fmla="*/ 6 w 120"/>
                  <a:gd name="T37" fmla="*/ 30 h 54"/>
                  <a:gd name="T38" fmla="*/ 15 w 120"/>
                  <a:gd name="T39" fmla="*/ 36 h 54"/>
                  <a:gd name="T40" fmla="*/ 16 w 120"/>
                  <a:gd name="T41" fmla="*/ 30 h 54"/>
                  <a:gd name="T42" fmla="*/ 31 w 120"/>
                  <a:gd name="T43" fmla="*/ 31 h 54"/>
                  <a:gd name="T44" fmla="*/ 42 w 120"/>
                  <a:gd name="T45" fmla="*/ 28 h 54"/>
                  <a:gd name="T46" fmla="*/ 50 w 120"/>
                  <a:gd name="T47" fmla="*/ 28 h 54"/>
                  <a:gd name="T48" fmla="*/ 55 w 120"/>
                  <a:gd name="T49" fmla="*/ 32 h 54"/>
                  <a:gd name="T50" fmla="*/ 57 w 120"/>
                  <a:gd name="T51" fmla="*/ 29 h 54"/>
                  <a:gd name="T52" fmla="*/ 53 w 120"/>
                  <a:gd name="T53" fmla="*/ 16 h 54"/>
                  <a:gd name="T54" fmla="*/ 59 w 120"/>
                  <a:gd name="T55" fmla="*/ 13 h 54"/>
                  <a:gd name="T56" fmla="*/ 64 w 120"/>
                  <a:gd name="T57" fmla="*/ 4 h 54"/>
                  <a:gd name="T58" fmla="*/ 77 w 120"/>
                  <a:gd name="T59" fmla="*/ 10 h 54"/>
                  <a:gd name="T60" fmla="*/ 85 w 120"/>
                  <a:gd name="T61" fmla="*/ 2 h 54"/>
                  <a:gd name="T62" fmla="*/ 90 w 120"/>
                  <a:gd name="T63" fmla="*/ 0 h 54"/>
                  <a:gd name="T64" fmla="*/ 103 w 120"/>
                  <a:gd name="T65" fmla="*/ 7 h 54"/>
                  <a:gd name="T66" fmla="*/ 111 w 120"/>
                  <a:gd name="T67" fmla="*/ 6 h 54"/>
                  <a:gd name="T68" fmla="*/ 119 w 120"/>
                  <a:gd name="T69" fmla="*/ 9 h 54"/>
                  <a:gd name="T70" fmla="*/ 118 w 120"/>
                  <a:gd name="T71" fmla="*/ 12 h 54"/>
                  <a:gd name="T72" fmla="*/ 120 w 120"/>
                  <a:gd name="T7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54">
                    <a:moveTo>
                      <a:pt x="120" y="19"/>
                    </a:moveTo>
                    <a:lnTo>
                      <a:pt x="119" y="27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09" y="45"/>
                    </a:lnTo>
                    <a:lnTo>
                      <a:pt x="107" y="48"/>
                    </a:lnTo>
                    <a:lnTo>
                      <a:pt x="92" y="49"/>
                    </a:lnTo>
                    <a:lnTo>
                      <a:pt x="85" y="54"/>
                    </a:lnTo>
                    <a:lnTo>
                      <a:pt x="71" y="52"/>
                    </a:lnTo>
                    <a:lnTo>
                      <a:pt x="47" y="47"/>
                    </a:lnTo>
                    <a:lnTo>
                      <a:pt x="43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6" y="30"/>
                    </a:lnTo>
                    <a:lnTo>
                      <a:pt x="15" y="36"/>
                    </a:lnTo>
                    <a:lnTo>
                      <a:pt x="16" y="30"/>
                    </a:lnTo>
                    <a:lnTo>
                      <a:pt x="31" y="31"/>
                    </a:lnTo>
                    <a:lnTo>
                      <a:pt x="42" y="28"/>
                    </a:lnTo>
                    <a:lnTo>
                      <a:pt x="50" y="28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3" y="16"/>
                    </a:lnTo>
                    <a:lnTo>
                      <a:pt x="59" y="13"/>
                    </a:lnTo>
                    <a:lnTo>
                      <a:pt x="64" y="4"/>
                    </a:lnTo>
                    <a:lnTo>
                      <a:pt x="77" y="10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9" y="9"/>
                    </a:lnTo>
                    <a:lnTo>
                      <a:pt x="118" y="12"/>
                    </a:lnTo>
                    <a:lnTo>
                      <a:pt x="120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888BCF7-1A0C-4A0C-81F6-5FE85CBA9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480" y="3356070"/>
                <a:ext cx="40957" cy="31536"/>
              </a:xfrm>
              <a:custGeom>
                <a:avLst/>
                <a:gdLst>
                  <a:gd name="T0" fmla="*/ 14 w 108"/>
                  <a:gd name="T1" fmla="*/ 1 h 85"/>
                  <a:gd name="T2" fmla="*/ 38 w 108"/>
                  <a:gd name="T3" fmla="*/ 23 h 85"/>
                  <a:gd name="T4" fmla="*/ 69 w 108"/>
                  <a:gd name="T5" fmla="*/ 23 h 85"/>
                  <a:gd name="T6" fmla="*/ 71 w 108"/>
                  <a:gd name="T7" fmla="*/ 36 h 85"/>
                  <a:gd name="T8" fmla="*/ 108 w 108"/>
                  <a:gd name="T9" fmla="*/ 85 h 85"/>
                  <a:gd name="T10" fmla="*/ 58 w 108"/>
                  <a:gd name="T11" fmla="*/ 74 h 85"/>
                  <a:gd name="T12" fmla="*/ 16 w 108"/>
                  <a:gd name="T13" fmla="*/ 35 h 85"/>
                  <a:gd name="T14" fmla="*/ 0 w 108"/>
                  <a:gd name="T15" fmla="*/ 3 h 85"/>
                  <a:gd name="T16" fmla="*/ 14 w 10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85">
                    <a:moveTo>
                      <a:pt x="14" y="1"/>
                    </a:moveTo>
                    <a:lnTo>
                      <a:pt x="38" y="23"/>
                    </a:lnTo>
                    <a:lnTo>
                      <a:pt x="69" y="23"/>
                    </a:lnTo>
                    <a:lnTo>
                      <a:pt x="71" y="36"/>
                    </a:lnTo>
                    <a:lnTo>
                      <a:pt x="108" y="85"/>
                    </a:lnTo>
                    <a:lnTo>
                      <a:pt x="58" y="74"/>
                    </a:lnTo>
                    <a:lnTo>
                      <a:pt x="16" y="35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AB502218-7571-406A-91C0-E7C20B592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754" y="3286692"/>
                <a:ext cx="149652" cy="116681"/>
              </a:xfrm>
              <a:custGeom>
                <a:avLst/>
                <a:gdLst>
                  <a:gd name="T0" fmla="*/ 40 w 95"/>
                  <a:gd name="T1" fmla="*/ 13 h 74"/>
                  <a:gd name="T2" fmla="*/ 48 w 95"/>
                  <a:gd name="T3" fmla="*/ 15 h 74"/>
                  <a:gd name="T4" fmla="*/ 50 w 95"/>
                  <a:gd name="T5" fmla="*/ 9 h 74"/>
                  <a:gd name="T6" fmla="*/ 58 w 95"/>
                  <a:gd name="T7" fmla="*/ 1 h 74"/>
                  <a:gd name="T8" fmla="*/ 69 w 95"/>
                  <a:gd name="T9" fmla="*/ 12 h 74"/>
                  <a:gd name="T10" fmla="*/ 81 w 95"/>
                  <a:gd name="T11" fmla="*/ 27 h 74"/>
                  <a:gd name="T12" fmla="*/ 89 w 95"/>
                  <a:gd name="T13" fmla="*/ 28 h 74"/>
                  <a:gd name="T14" fmla="*/ 95 w 95"/>
                  <a:gd name="T15" fmla="*/ 33 h 74"/>
                  <a:gd name="T16" fmla="*/ 82 w 95"/>
                  <a:gd name="T17" fmla="*/ 35 h 74"/>
                  <a:gd name="T18" fmla="*/ 82 w 95"/>
                  <a:gd name="T19" fmla="*/ 51 h 74"/>
                  <a:gd name="T20" fmla="*/ 80 w 95"/>
                  <a:gd name="T21" fmla="*/ 58 h 74"/>
                  <a:gd name="T22" fmla="*/ 75 w 95"/>
                  <a:gd name="T23" fmla="*/ 63 h 74"/>
                  <a:gd name="T24" fmla="*/ 77 w 95"/>
                  <a:gd name="T25" fmla="*/ 73 h 74"/>
                  <a:gd name="T26" fmla="*/ 73 w 95"/>
                  <a:gd name="T27" fmla="*/ 74 h 74"/>
                  <a:gd name="T28" fmla="*/ 61 w 95"/>
                  <a:gd name="T29" fmla="*/ 63 h 74"/>
                  <a:gd name="T30" fmla="*/ 65 w 95"/>
                  <a:gd name="T31" fmla="*/ 53 h 74"/>
                  <a:gd name="T32" fmla="*/ 59 w 95"/>
                  <a:gd name="T33" fmla="*/ 47 h 74"/>
                  <a:gd name="T34" fmla="*/ 52 w 95"/>
                  <a:gd name="T35" fmla="*/ 49 h 74"/>
                  <a:gd name="T36" fmla="*/ 35 w 95"/>
                  <a:gd name="T37" fmla="*/ 64 h 74"/>
                  <a:gd name="T38" fmla="*/ 32 w 95"/>
                  <a:gd name="T39" fmla="*/ 49 h 74"/>
                  <a:gd name="T40" fmla="*/ 24 w 95"/>
                  <a:gd name="T41" fmla="*/ 46 h 74"/>
                  <a:gd name="T42" fmla="*/ 16 w 95"/>
                  <a:gd name="T43" fmla="*/ 40 h 74"/>
                  <a:gd name="T44" fmla="*/ 19 w 95"/>
                  <a:gd name="T45" fmla="*/ 34 h 74"/>
                  <a:gd name="T46" fmla="*/ 9 w 95"/>
                  <a:gd name="T47" fmla="*/ 27 h 74"/>
                  <a:gd name="T48" fmla="*/ 11 w 95"/>
                  <a:gd name="T49" fmla="*/ 22 h 74"/>
                  <a:gd name="T50" fmla="*/ 4 w 95"/>
                  <a:gd name="T51" fmla="*/ 18 h 74"/>
                  <a:gd name="T52" fmla="*/ 0 w 95"/>
                  <a:gd name="T53" fmla="*/ 13 h 74"/>
                  <a:gd name="T54" fmla="*/ 3 w 95"/>
                  <a:gd name="T55" fmla="*/ 9 h 74"/>
                  <a:gd name="T56" fmla="*/ 17 w 95"/>
                  <a:gd name="T57" fmla="*/ 15 h 74"/>
                  <a:gd name="T58" fmla="*/ 26 w 95"/>
                  <a:gd name="T59" fmla="*/ 17 h 74"/>
                  <a:gd name="T60" fmla="*/ 28 w 95"/>
                  <a:gd name="T61" fmla="*/ 14 h 74"/>
                  <a:gd name="T62" fmla="*/ 18 w 95"/>
                  <a:gd name="T63" fmla="*/ 3 h 74"/>
                  <a:gd name="T64" fmla="*/ 21 w 95"/>
                  <a:gd name="T65" fmla="*/ 0 h 74"/>
                  <a:gd name="T66" fmla="*/ 26 w 95"/>
                  <a:gd name="T67" fmla="*/ 1 h 74"/>
                  <a:gd name="T68" fmla="*/ 40 w 95"/>
                  <a:gd name="T6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74">
                    <a:moveTo>
                      <a:pt x="40" y="13"/>
                    </a:moveTo>
                    <a:lnTo>
                      <a:pt x="48" y="15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9" y="12"/>
                    </a:lnTo>
                    <a:lnTo>
                      <a:pt x="81" y="27"/>
                    </a:lnTo>
                    <a:lnTo>
                      <a:pt x="89" y="28"/>
                    </a:lnTo>
                    <a:lnTo>
                      <a:pt x="95" y="33"/>
                    </a:lnTo>
                    <a:lnTo>
                      <a:pt x="82" y="35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7" y="73"/>
                    </a:lnTo>
                    <a:lnTo>
                      <a:pt x="73" y="74"/>
                    </a:lnTo>
                    <a:lnTo>
                      <a:pt x="61" y="63"/>
                    </a:lnTo>
                    <a:lnTo>
                      <a:pt x="65" y="53"/>
                    </a:lnTo>
                    <a:lnTo>
                      <a:pt x="59" y="47"/>
                    </a:lnTo>
                    <a:lnTo>
                      <a:pt x="52" y="49"/>
                    </a:lnTo>
                    <a:lnTo>
                      <a:pt x="35" y="64"/>
                    </a:lnTo>
                    <a:lnTo>
                      <a:pt x="32" y="49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19" y="34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4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E5D21F3-AA93-46AF-A466-2AA042531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466" y="4732596"/>
                <a:ext cx="48834" cy="70955"/>
              </a:xfrm>
              <a:custGeom>
                <a:avLst/>
                <a:gdLst>
                  <a:gd name="T0" fmla="*/ 5 w 31"/>
                  <a:gd name="T1" fmla="*/ 45 h 45"/>
                  <a:gd name="T2" fmla="*/ 4 w 31"/>
                  <a:gd name="T3" fmla="*/ 20 h 45"/>
                  <a:gd name="T4" fmla="*/ 0 w 31"/>
                  <a:gd name="T5" fmla="*/ 10 h 45"/>
                  <a:gd name="T6" fmla="*/ 11 w 31"/>
                  <a:gd name="T7" fmla="*/ 12 h 45"/>
                  <a:gd name="T8" fmla="*/ 16 w 31"/>
                  <a:gd name="T9" fmla="*/ 0 h 45"/>
                  <a:gd name="T10" fmla="*/ 26 w 31"/>
                  <a:gd name="T11" fmla="*/ 2 h 45"/>
                  <a:gd name="T12" fmla="*/ 27 w 31"/>
                  <a:gd name="T13" fmla="*/ 10 h 45"/>
                  <a:gd name="T14" fmla="*/ 31 w 31"/>
                  <a:gd name="T15" fmla="*/ 14 h 45"/>
                  <a:gd name="T16" fmla="*/ 31 w 31"/>
                  <a:gd name="T17" fmla="*/ 21 h 45"/>
                  <a:gd name="T18" fmla="*/ 27 w 31"/>
                  <a:gd name="T19" fmla="*/ 25 h 45"/>
                  <a:gd name="T20" fmla="*/ 19 w 31"/>
                  <a:gd name="T21" fmla="*/ 36 h 45"/>
                  <a:gd name="T22" fmla="*/ 12 w 31"/>
                  <a:gd name="T23" fmla="*/ 44 h 45"/>
                  <a:gd name="T24" fmla="*/ 5 w 31"/>
                  <a:gd name="T2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45">
                    <a:moveTo>
                      <a:pt x="5" y="45"/>
                    </a:moveTo>
                    <a:lnTo>
                      <a:pt x="4" y="20"/>
                    </a:lnTo>
                    <a:lnTo>
                      <a:pt x="0" y="10"/>
                    </a:lnTo>
                    <a:lnTo>
                      <a:pt x="11" y="1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27" y="10"/>
                    </a:lnTo>
                    <a:lnTo>
                      <a:pt x="31" y="14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19" y="36"/>
                    </a:lnTo>
                    <a:lnTo>
                      <a:pt x="12" y="44"/>
                    </a:lnTo>
                    <a:lnTo>
                      <a:pt x="5" y="4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14D15F88-AFE7-4A80-828F-C7E60AE4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277" y="2977644"/>
                <a:ext cx="91366" cy="63071"/>
              </a:xfrm>
              <a:custGeom>
                <a:avLst/>
                <a:gdLst>
                  <a:gd name="T0" fmla="*/ 13 w 58"/>
                  <a:gd name="T1" fmla="*/ 3 h 40"/>
                  <a:gd name="T2" fmla="*/ 24 w 58"/>
                  <a:gd name="T3" fmla="*/ 4 h 40"/>
                  <a:gd name="T4" fmla="*/ 39 w 58"/>
                  <a:gd name="T5" fmla="*/ 0 h 40"/>
                  <a:gd name="T6" fmla="*/ 49 w 58"/>
                  <a:gd name="T7" fmla="*/ 9 h 40"/>
                  <a:gd name="T8" fmla="*/ 58 w 58"/>
                  <a:gd name="T9" fmla="*/ 14 h 40"/>
                  <a:gd name="T10" fmla="*/ 57 w 58"/>
                  <a:gd name="T11" fmla="*/ 27 h 40"/>
                  <a:gd name="T12" fmla="*/ 53 w 58"/>
                  <a:gd name="T13" fmla="*/ 28 h 40"/>
                  <a:gd name="T14" fmla="*/ 51 w 58"/>
                  <a:gd name="T15" fmla="*/ 40 h 40"/>
                  <a:gd name="T16" fmla="*/ 37 w 58"/>
                  <a:gd name="T17" fmla="*/ 30 h 40"/>
                  <a:gd name="T18" fmla="*/ 29 w 58"/>
                  <a:gd name="T19" fmla="*/ 32 h 40"/>
                  <a:gd name="T20" fmla="*/ 17 w 58"/>
                  <a:gd name="T21" fmla="*/ 22 h 40"/>
                  <a:gd name="T22" fmla="*/ 10 w 58"/>
                  <a:gd name="T23" fmla="*/ 14 h 40"/>
                  <a:gd name="T24" fmla="*/ 3 w 58"/>
                  <a:gd name="T25" fmla="*/ 14 h 40"/>
                  <a:gd name="T26" fmla="*/ 0 w 58"/>
                  <a:gd name="T27" fmla="*/ 7 h 40"/>
                  <a:gd name="T28" fmla="*/ 13 w 58"/>
                  <a:gd name="T2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0">
                    <a:moveTo>
                      <a:pt x="13" y="3"/>
                    </a:moveTo>
                    <a:lnTo>
                      <a:pt x="24" y="4"/>
                    </a:lnTo>
                    <a:lnTo>
                      <a:pt x="39" y="0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57" y="27"/>
                    </a:lnTo>
                    <a:lnTo>
                      <a:pt x="53" y="28"/>
                    </a:lnTo>
                    <a:lnTo>
                      <a:pt x="51" y="40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17" y="22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A68D82D-6FEE-49E7-B338-CA128FB7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320" y="4254832"/>
                <a:ext cx="88216" cy="200251"/>
              </a:xfrm>
              <a:custGeom>
                <a:avLst/>
                <a:gdLst>
                  <a:gd name="T0" fmla="*/ 36 w 56"/>
                  <a:gd name="T1" fmla="*/ 124 h 127"/>
                  <a:gd name="T2" fmla="*/ 20 w 56"/>
                  <a:gd name="T3" fmla="*/ 127 h 127"/>
                  <a:gd name="T4" fmla="*/ 16 w 56"/>
                  <a:gd name="T5" fmla="*/ 113 h 127"/>
                  <a:gd name="T6" fmla="*/ 17 w 56"/>
                  <a:gd name="T7" fmla="*/ 65 h 127"/>
                  <a:gd name="T8" fmla="*/ 13 w 56"/>
                  <a:gd name="T9" fmla="*/ 61 h 127"/>
                  <a:gd name="T10" fmla="*/ 12 w 56"/>
                  <a:gd name="T11" fmla="*/ 50 h 127"/>
                  <a:gd name="T12" fmla="*/ 6 w 56"/>
                  <a:gd name="T13" fmla="*/ 43 h 127"/>
                  <a:gd name="T14" fmla="*/ 0 w 56"/>
                  <a:gd name="T15" fmla="*/ 37 h 127"/>
                  <a:gd name="T16" fmla="*/ 3 w 56"/>
                  <a:gd name="T17" fmla="*/ 26 h 127"/>
                  <a:gd name="T18" fmla="*/ 9 w 56"/>
                  <a:gd name="T19" fmla="*/ 23 h 127"/>
                  <a:gd name="T20" fmla="*/ 13 w 56"/>
                  <a:gd name="T21" fmla="*/ 14 h 127"/>
                  <a:gd name="T22" fmla="*/ 22 w 56"/>
                  <a:gd name="T23" fmla="*/ 13 h 127"/>
                  <a:gd name="T24" fmla="*/ 26 w 56"/>
                  <a:gd name="T25" fmla="*/ 6 h 127"/>
                  <a:gd name="T26" fmla="*/ 32 w 56"/>
                  <a:gd name="T27" fmla="*/ 0 h 127"/>
                  <a:gd name="T28" fmla="*/ 38 w 56"/>
                  <a:gd name="T29" fmla="*/ 0 h 127"/>
                  <a:gd name="T30" fmla="*/ 52 w 56"/>
                  <a:gd name="T31" fmla="*/ 12 h 127"/>
                  <a:gd name="T32" fmla="*/ 52 w 56"/>
                  <a:gd name="T33" fmla="*/ 19 h 127"/>
                  <a:gd name="T34" fmla="*/ 56 w 56"/>
                  <a:gd name="T35" fmla="*/ 31 h 127"/>
                  <a:gd name="T36" fmla="*/ 52 w 56"/>
                  <a:gd name="T37" fmla="*/ 40 h 127"/>
                  <a:gd name="T38" fmla="*/ 54 w 56"/>
                  <a:gd name="T39" fmla="*/ 45 h 127"/>
                  <a:gd name="T40" fmla="*/ 45 w 56"/>
                  <a:gd name="T41" fmla="*/ 58 h 127"/>
                  <a:gd name="T42" fmla="*/ 40 w 56"/>
                  <a:gd name="T43" fmla="*/ 64 h 127"/>
                  <a:gd name="T44" fmla="*/ 36 w 56"/>
                  <a:gd name="T45" fmla="*/ 78 h 127"/>
                  <a:gd name="T46" fmla="*/ 37 w 56"/>
                  <a:gd name="T47" fmla="*/ 91 h 127"/>
                  <a:gd name="T48" fmla="*/ 36 w 56"/>
                  <a:gd name="T49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127">
                    <a:moveTo>
                      <a:pt x="36" y="124"/>
                    </a:moveTo>
                    <a:lnTo>
                      <a:pt x="20" y="127"/>
                    </a:lnTo>
                    <a:lnTo>
                      <a:pt x="16" y="113"/>
                    </a:lnTo>
                    <a:lnTo>
                      <a:pt x="17" y="65"/>
                    </a:lnTo>
                    <a:lnTo>
                      <a:pt x="13" y="61"/>
                    </a:lnTo>
                    <a:lnTo>
                      <a:pt x="12" y="50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12"/>
                    </a:lnTo>
                    <a:lnTo>
                      <a:pt x="52" y="19"/>
                    </a:lnTo>
                    <a:lnTo>
                      <a:pt x="56" y="31"/>
                    </a:lnTo>
                    <a:lnTo>
                      <a:pt x="52" y="40"/>
                    </a:lnTo>
                    <a:lnTo>
                      <a:pt x="54" y="45"/>
                    </a:lnTo>
                    <a:lnTo>
                      <a:pt x="45" y="58"/>
                    </a:lnTo>
                    <a:lnTo>
                      <a:pt x="40" y="64"/>
                    </a:lnTo>
                    <a:lnTo>
                      <a:pt x="36" y="78"/>
                    </a:lnTo>
                    <a:lnTo>
                      <a:pt x="37" y="91"/>
                    </a:lnTo>
                    <a:lnTo>
                      <a:pt x="36" y="12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1C36C62-D980-406D-9B7A-4EBF1E973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738" y="4160226"/>
                <a:ext cx="220539" cy="181330"/>
              </a:xfrm>
              <a:custGeom>
                <a:avLst/>
                <a:gdLst>
                  <a:gd name="T0" fmla="*/ 49 w 140"/>
                  <a:gd name="T1" fmla="*/ 114 h 115"/>
                  <a:gd name="T2" fmla="*/ 36 w 140"/>
                  <a:gd name="T3" fmla="*/ 109 h 115"/>
                  <a:gd name="T4" fmla="*/ 28 w 140"/>
                  <a:gd name="T5" fmla="*/ 110 h 115"/>
                  <a:gd name="T6" fmla="*/ 21 w 140"/>
                  <a:gd name="T7" fmla="*/ 115 h 115"/>
                  <a:gd name="T8" fmla="*/ 13 w 140"/>
                  <a:gd name="T9" fmla="*/ 110 h 115"/>
                  <a:gd name="T10" fmla="*/ 10 w 140"/>
                  <a:gd name="T11" fmla="*/ 103 h 115"/>
                  <a:gd name="T12" fmla="*/ 1 w 140"/>
                  <a:gd name="T13" fmla="*/ 99 h 115"/>
                  <a:gd name="T14" fmla="*/ 0 w 140"/>
                  <a:gd name="T15" fmla="*/ 87 h 115"/>
                  <a:gd name="T16" fmla="*/ 5 w 140"/>
                  <a:gd name="T17" fmla="*/ 78 h 115"/>
                  <a:gd name="T18" fmla="*/ 5 w 140"/>
                  <a:gd name="T19" fmla="*/ 71 h 115"/>
                  <a:gd name="T20" fmla="*/ 19 w 140"/>
                  <a:gd name="T21" fmla="*/ 54 h 115"/>
                  <a:gd name="T22" fmla="*/ 22 w 140"/>
                  <a:gd name="T23" fmla="*/ 40 h 115"/>
                  <a:gd name="T24" fmla="*/ 27 w 140"/>
                  <a:gd name="T25" fmla="*/ 34 h 115"/>
                  <a:gd name="T26" fmla="*/ 36 w 140"/>
                  <a:gd name="T27" fmla="*/ 37 h 115"/>
                  <a:gd name="T28" fmla="*/ 44 w 140"/>
                  <a:gd name="T29" fmla="*/ 33 h 115"/>
                  <a:gd name="T30" fmla="*/ 46 w 140"/>
                  <a:gd name="T31" fmla="*/ 28 h 115"/>
                  <a:gd name="T32" fmla="*/ 61 w 140"/>
                  <a:gd name="T33" fmla="*/ 18 h 115"/>
                  <a:gd name="T34" fmla="*/ 64 w 140"/>
                  <a:gd name="T35" fmla="*/ 12 h 115"/>
                  <a:gd name="T36" fmla="*/ 81 w 140"/>
                  <a:gd name="T37" fmla="*/ 3 h 115"/>
                  <a:gd name="T38" fmla="*/ 91 w 140"/>
                  <a:gd name="T39" fmla="*/ 0 h 115"/>
                  <a:gd name="T40" fmla="*/ 95 w 140"/>
                  <a:gd name="T41" fmla="*/ 4 h 115"/>
                  <a:gd name="T42" fmla="*/ 107 w 140"/>
                  <a:gd name="T43" fmla="*/ 4 h 115"/>
                  <a:gd name="T44" fmla="*/ 106 w 140"/>
                  <a:gd name="T45" fmla="*/ 14 h 115"/>
                  <a:gd name="T46" fmla="*/ 108 w 140"/>
                  <a:gd name="T47" fmla="*/ 24 h 115"/>
                  <a:gd name="T48" fmla="*/ 118 w 140"/>
                  <a:gd name="T49" fmla="*/ 37 h 115"/>
                  <a:gd name="T50" fmla="*/ 119 w 140"/>
                  <a:gd name="T51" fmla="*/ 47 h 115"/>
                  <a:gd name="T52" fmla="*/ 140 w 140"/>
                  <a:gd name="T53" fmla="*/ 52 h 115"/>
                  <a:gd name="T54" fmla="*/ 140 w 140"/>
                  <a:gd name="T55" fmla="*/ 66 h 115"/>
                  <a:gd name="T56" fmla="*/ 136 w 140"/>
                  <a:gd name="T57" fmla="*/ 73 h 115"/>
                  <a:gd name="T58" fmla="*/ 127 w 140"/>
                  <a:gd name="T59" fmla="*/ 74 h 115"/>
                  <a:gd name="T60" fmla="*/ 123 w 140"/>
                  <a:gd name="T61" fmla="*/ 83 h 115"/>
                  <a:gd name="T62" fmla="*/ 117 w 140"/>
                  <a:gd name="T63" fmla="*/ 86 h 115"/>
                  <a:gd name="T64" fmla="*/ 101 w 140"/>
                  <a:gd name="T65" fmla="*/ 85 h 115"/>
                  <a:gd name="T66" fmla="*/ 92 w 140"/>
                  <a:gd name="T67" fmla="*/ 84 h 115"/>
                  <a:gd name="T68" fmla="*/ 86 w 140"/>
                  <a:gd name="T69" fmla="*/ 87 h 115"/>
                  <a:gd name="T70" fmla="*/ 78 w 140"/>
                  <a:gd name="T71" fmla="*/ 86 h 115"/>
                  <a:gd name="T72" fmla="*/ 47 w 140"/>
                  <a:gd name="T73" fmla="*/ 87 h 115"/>
                  <a:gd name="T74" fmla="*/ 46 w 140"/>
                  <a:gd name="T75" fmla="*/ 98 h 115"/>
                  <a:gd name="T76" fmla="*/ 49 w 140"/>
                  <a:gd name="T7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5">
                    <a:moveTo>
                      <a:pt x="49" y="114"/>
                    </a:moveTo>
                    <a:lnTo>
                      <a:pt x="36" y="109"/>
                    </a:lnTo>
                    <a:lnTo>
                      <a:pt x="28" y="110"/>
                    </a:lnTo>
                    <a:lnTo>
                      <a:pt x="21" y="115"/>
                    </a:lnTo>
                    <a:lnTo>
                      <a:pt x="13" y="110"/>
                    </a:lnTo>
                    <a:lnTo>
                      <a:pt x="10" y="103"/>
                    </a:lnTo>
                    <a:lnTo>
                      <a:pt x="1" y="99"/>
                    </a:lnTo>
                    <a:lnTo>
                      <a:pt x="0" y="87"/>
                    </a:lnTo>
                    <a:lnTo>
                      <a:pt x="5" y="78"/>
                    </a:lnTo>
                    <a:lnTo>
                      <a:pt x="5" y="71"/>
                    </a:lnTo>
                    <a:lnTo>
                      <a:pt x="19" y="54"/>
                    </a:lnTo>
                    <a:lnTo>
                      <a:pt x="22" y="40"/>
                    </a:lnTo>
                    <a:lnTo>
                      <a:pt x="27" y="34"/>
                    </a:lnTo>
                    <a:lnTo>
                      <a:pt x="36" y="37"/>
                    </a:lnTo>
                    <a:lnTo>
                      <a:pt x="44" y="33"/>
                    </a:lnTo>
                    <a:lnTo>
                      <a:pt x="46" y="28"/>
                    </a:lnTo>
                    <a:lnTo>
                      <a:pt x="61" y="18"/>
                    </a:lnTo>
                    <a:lnTo>
                      <a:pt x="64" y="12"/>
                    </a:lnTo>
                    <a:lnTo>
                      <a:pt x="81" y="3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107" y="4"/>
                    </a:lnTo>
                    <a:lnTo>
                      <a:pt x="106" y="14"/>
                    </a:lnTo>
                    <a:lnTo>
                      <a:pt x="108" y="24"/>
                    </a:lnTo>
                    <a:lnTo>
                      <a:pt x="118" y="37"/>
                    </a:lnTo>
                    <a:lnTo>
                      <a:pt x="119" y="47"/>
                    </a:lnTo>
                    <a:lnTo>
                      <a:pt x="140" y="52"/>
                    </a:lnTo>
                    <a:lnTo>
                      <a:pt x="140" y="66"/>
                    </a:lnTo>
                    <a:lnTo>
                      <a:pt x="136" y="73"/>
                    </a:lnTo>
                    <a:lnTo>
                      <a:pt x="127" y="74"/>
                    </a:lnTo>
                    <a:lnTo>
                      <a:pt x="123" y="83"/>
                    </a:lnTo>
                    <a:lnTo>
                      <a:pt x="117" y="86"/>
                    </a:lnTo>
                    <a:lnTo>
                      <a:pt x="101" y="85"/>
                    </a:lnTo>
                    <a:lnTo>
                      <a:pt x="92" y="84"/>
                    </a:lnTo>
                    <a:lnTo>
                      <a:pt x="86" y="87"/>
                    </a:lnTo>
                    <a:lnTo>
                      <a:pt x="78" y="86"/>
                    </a:lnTo>
                    <a:lnTo>
                      <a:pt x="47" y="87"/>
                    </a:lnTo>
                    <a:lnTo>
                      <a:pt x="46" y="98"/>
                    </a:lnTo>
                    <a:lnTo>
                      <a:pt x="49" y="1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5FD90D46-D518-4935-9EBE-00BB22418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608" y="3789683"/>
                <a:ext cx="152803" cy="189213"/>
              </a:xfrm>
              <a:custGeom>
                <a:avLst/>
                <a:gdLst>
                  <a:gd name="T0" fmla="*/ 94 w 97"/>
                  <a:gd name="T1" fmla="*/ 92 h 120"/>
                  <a:gd name="T2" fmla="*/ 97 w 97"/>
                  <a:gd name="T3" fmla="*/ 106 h 120"/>
                  <a:gd name="T4" fmla="*/ 90 w 97"/>
                  <a:gd name="T5" fmla="*/ 103 h 120"/>
                  <a:gd name="T6" fmla="*/ 94 w 97"/>
                  <a:gd name="T7" fmla="*/ 120 h 120"/>
                  <a:gd name="T8" fmla="*/ 87 w 97"/>
                  <a:gd name="T9" fmla="*/ 109 h 120"/>
                  <a:gd name="T10" fmla="*/ 84 w 97"/>
                  <a:gd name="T11" fmla="*/ 99 h 120"/>
                  <a:gd name="T12" fmla="*/ 79 w 97"/>
                  <a:gd name="T13" fmla="*/ 89 h 120"/>
                  <a:gd name="T14" fmla="*/ 69 w 97"/>
                  <a:gd name="T15" fmla="*/ 76 h 120"/>
                  <a:gd name="T16" fmla="*/ 53 w 97"/>
                  <a:gd name="T17" fmla="*/ 76 h 120"/>
                  <a:gd name="T18" fmla="*/ 56 w 97"/>
                  <a:gd name="T19" fmla="*/ 84 h 120"/>
                  <a:gd name="T20" fmla="*/ 52 w 97"/>
                  <a:gd name="T21" fmla="*/ 96 h 120"/>
                  <a:gd name="T22" fmla="*/ 44 w 97"/>
                  <a:gd name="T23" fmla="*/ 92 h 120"/>
                  <a:gd name="T24" fmla="*/ 42 w 97"/>
                  <a:gd name="T25" fmla="*/ 95 h 120"/>
                  <a:gd name="T26" fmla="*/ 36 w 97"/>
                  <a:gd name="T27" fmla="*/ 93 h 120"/>
                  <a:gd name="T28" fmla="*/ 29 w 97"/>
                  <a:gd name="T29" fmla="*/ 91 h 120"/>
                  <a:gd name="T30" fmla="*/ 23 w 97"/>
                  <a:gd name="T31" fmla="*/ 74 h 120"/>
                  <a:gd name="T32" fmla="*/ 14 w 97"/>
                  <a:gd name="T33" fmla="*/ 58 h 120"/>
                  <a:gd name="T34" fmla="*/ 15 w 97"/>
                  <a:gd name="T35" fmla="*/ 46 h 120"/>
                  <a:gd name="T36" fmla="*/ 3 w 97"/>
                  <a:gd name="T37" fmla="*/ 40 h 120"/>
                  <a:gd name="T38" fmla="*/ 6 w 97"/>
                  <a:gd name="T39" fmla="*/ 33 h 120"/>
                  <a:gd name="T40" fmla="*/ 16 w 97"/>
                  <a:gd name="T41" fmla="*/ 25 h 120"/>
                  <a:gd name="T42" fmla="*/ 0 w 97"/>
                  <a:gd name="T43" fmla="*/ 14 h 120"/>
                  <a:gd name="T44" fmla="*/ 4 w 97"/>
                  <a:gd name="T45" fmla="*/ 0 h 120"/>
                  <a:gd name="T46" fmla="*/ 20 w 97"/>
                  <a:gd name="T47" fmla="*/ 9 h 120"/>
                  <a:gd name="T48" fmla="*/ 28 w 97"/>
                  <a:gd name="T49" fmla="*/ 10 h 120"/>
                  <a:gd name="T50" fmla="*/ 33 w 97"/>
                  <a:gd name="T51" fmla="*/ 24 h 120"/>
                  <a:gd name="T52" fmla="*/ 50 w 97"/>
                  <a:gd name="T53" fmla="*/ 27 h 120"/>
                  <a:gd name="T54" fmla="*/ 67 w 97"/>
                  <a:gd name="T55" fmla="*/ 27 h 120"/>
                  <a:gd name="T56" fmla="*/ 78 w 97"/>
                  <a:gd name="T57" fmla="*/ 31 h 120"/>
                  <a:gd name="T58" fmla="*/ 73 w 97"/>
                  <a:gd name="T59" fmla="*/ 48 h 120"/>
                  <a:gd name="T60" fmla="*/ 65 w 97"/>
                  <a:gd name="T61" fmla="*/ 49 h 120"/>
                  <a:gd name="T62" fmla="*/ 62 w 97"/>
                  <a:gd name="T63" fmla="*/ 61 h 120"/>
                  <a:gd name="T64" fmla="*/ 74 w 97"/>
                  <a:gd name="T65" fmla="*/ 72 h 120"/>
                  <a:gd name="T66" fmla="*/ 74 w 97"/>
                  <a:gd name="T67" fmla="*/ 59 h 120"/>
                  <a:gd name="T68" fmla="*/ 79 w 97"/>
                  <a:gd name="T69" fmla="*/ 59 h 120"/>
                  <a:gd name="T70" fmla="*/ 94 w 97"/>
                  <a:gd name="T71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0">
                    <a:moveTo>
                      <a:pt x="94" y="92"/>
                    </a:moveTo>
                    <a:lnTo>
                      <a:pt x="97" y="106"/>
                    </a:lnTo>
                    <a:lnTo>
                      <a:pt x="90" y="103"/>
                    </a:lnTo>
                    <a:lnTo>
                      <a:pt x="94" y="120"/>
                    </a:lnTo>
                    <a:lnTo>
                      <a:pt x="87" y="109"/>
                    </a:lnTo>
                    <a:lnTo>
                      <a:pt x="84" y="99"/>
                    </a:lnTo>
                    <a:lnTo>
                      <a:pt x="79" y="89"/>
                    </a:lnTo>
                    <a:lnTo>
                      <a:pt x="69" y="76"/>
                    </a:lnTo>
                    <a:lnTo>
                      <a:pt x="53" y="76"/>
                    </a:lnTo>
                    <a:lnTo>
                      <a:pt x="56" y="84"/>
                    </a:lnTo>
                    <a:lnTo>
                      <a:pt x="52" y="9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36" y="93"/>
                    </a:lnTo>
                    <a:lnTo>
                      <a:pt x="29" y="91"/>
                    </a:lnTo>
                    <a:lnTo>
                      <a:pt x="23" y="74"/>
                    </a:lnTo>
                    <a:lnTo>
                      <a:pt x="14" y="58"/>
                    </a:lnTo>
                    <a:lnTo>
                      <a:pt x="15" y="46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16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33" y="24"/>
                    </a:lnTo>
                    <a:lnTo>
                      <a:pt x="50" y="27"/>
                    </a:lnTo>
                    <a:lnTo>
                      <a:pt x="67" y="27"/>
                    </a:lnTo>
                    <a:lnTo>
                      <a:pt x="78" y="31"/>
                    </a:lnTo>
                    <a:lnTo>
                      <a:pt x="73" y="48"/>
                    </a:lnTo>
                    <a:lnTo>
                      <a:pt x="65" y="49"/>
                    </a:lnTo>
                    <a:lnTo>
                      <a:pt x="62" y="61"/>
                    </a:lnTo>
                    <a:lnTo>
                      <a:pt x="74" y="72"/>
                    </a:lnTo>
                    <a:lnTo>
                      <a:pt x="74" y="59"/>
                    </a:lnTo>
                    <a:lnTo>
                      <a:pt x="79" y="59"/>
                    </a:lnTo>
                    <a:lnTo>
                      <a:pt x="94" y="9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67EE890-A74C-45AC-B2FF-816D0E340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271" y="3209429"/>
                <a:ext cx="160679" cy="97760"/>
              </a:xfrm>
              <a:custGeom>
                <a:avLst/>
                <a:gdLst>
                  <a:gd name="T0" fmla="*/ 3 w 102"/>
                  <a:gd name="T1" fmla="*/ 0 h 62"/>
                  <a:gd name="T2" fmla="*/ 9 w 102"/>
                  <a:gd name="T3" fmla="*/ 9 h 62"/>
                  <a:gd name="T4" fmla="*/ 15 w 102"/>
                  <a:gd name="T5" fmla="*/ 7 h 62"/>
                  <a:gd name="T6" fmla="*/ 28 w 102"/>
                  <a:gd name="T7" fmla="*/ 10 h 62"/>
                  <a:gd name="T8" fmla="*/ 53 w 102"/>
                  <a:gd name="T9" fmla="*/ 12 h 62"/>
                  <a:gd name="T10" fmla="*/ 60 w 102"/>
                  <a:gd name="T11" fmla="*/ 6 h 62"/>
                  <a:gd name="T12" fmla="*/ 80 w 102"/>
                  <a:gd name="T13" fmla="*/ 2 h 62"/>
                  <a:gd name="T14" fmla="*/ 92 w 102"/>
                  <a:gd name="T15" fmla="*/ 9 h 62"/>
                  <a:gd name="T16" fmla="*/ 102 w 102"/>
                  <a:gd name="T17" fmla="*/ 11 h 62"/>
                  <a:gd name="T18" fmla="*/ 95 w 102"/>
                  <a:gd name="T19" fmla="*/ 20 h 62"/>
                  <a:gd name="T20" fmla="*/ 91 w 102"/>
                  <a:gd name="T21" fmla="*/ 34 h 62"/>
                  <a:gd name="T22" fmla="*/ 98 w 102"/>
                  <a:gd name="T23" fmla="*/ 46 h 62"/>
                  <a:gd name="T24" fmla="*/ 83 w 102"/>
                  <a:gd name="T25" fmla="*/ 43 h 62"/>
                  <a:gd name="T26" fmla="*/ 66 w 102"/>
                  <a:gd name="T27" fmla="*/ 50 h 62"/>
                  <a:gd name="T28" fmla="*/ 67 w 102"/>
                  <a:gd name="T29" fmla="*/ 60 h 62"/>
                  <a:gd name="T30" fmla="*/ 52 w 102"/>
                  <a:gd name="T31" fmla="*/ 62 h 62"/>
                  <a:gd name="T32" fmla="*/ 40 w 102"/>
                  <a:gd name="T33" fmla="*/ 55 h 62"/>
                  <a:gd name="T34" fmla="*/ 27 w 102"/>
                  <a:gd name="T35" fmla="*/ 60 h 62"/>
                  <a:gd name="T36" fmla="*/ 14 w 102"/>
                  <a:gd name="T37" fmla="*/ 60 h 62"/>
                  <a:gd name="T38" fmla="*/ 12 w 102"/>
                  <a:gd name="T39" fmla="*/ 46 h 62"/>
                  <a:gd name="T40" fmla="*/ 3 w 102"/>
                  <a:gd name="T41" fmla="*/ 40 h 62"/>
                  <a:gd name="T42" fmla="*/ 5 w 102"/>
                  <a:gd name="T43" fmla="*/ 37 h 62"/>
                  <a:gd name="T44" fmla="*/ 3 w 102"/>
                  <a:gd name="T45" fmla="*/ 34 h 62"/>
                  <a:gd name="T46" fmla="*/ 5 w 102"/>
                  <a:gd name="T47" fmla="*/ 28 h 62"/>
                  <a:gd name="T48" fmla="*/ 11 w 102"/>
                  <a:gd name="T49" fmla="*/ 21 h 62"/>
                  <a:gd name="T50" fmla="*/ 2 w 102"/>
                  <a:gd name="T51" fmla="*/ 13 h 62"/>
                  <a:gd name="T52" fmla="*/ 0 w 102"/>
                  <a:gd name="T53" fmla="*/ 5 h 62"/>
                  <a:gd name="T54" fmla="*/ 3 w 102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2">
                    <a:moveTo>
                      <a:pt x="3" y="0"/>
                    </a:moveTo>
                    <a:lnTo>
                      <a:pt x="9" y="9"/>
                    </a:lnTo>
                    <a:lnTo>
                      <a:pt x="15" y="7"/>
                    </a:lnTo>
                    <a:lnTo>
                      <a:pt x="28" y="10"/>
                    </a:lnTo>
                    <a:lnTo>
                      <a:pt x="53" y="12"/>
                    </a:lnTo>
                    <a:lnTo>
                      <a:pt x="60" y="6"/>
                    </a:lnTo>
                    <a:lnTo>
                      <a:pt x="80" y="2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95" y="20"/>
                    </a:lnTo>
                    <a:lnTo>
                      <a:pt x="91" y="34"/>
                    </a:lnTo>
                    <a:lnTo>
                      <a:pt x="98" y="46"/>
                    </a:lnTo>
                    <a:lnTo>
                      <a:pt x="83" y="43"/>
                    </a:lnTo>
                    <a:lnTo>
                      <a:pt x="66" y="50"/>
                    </a:lnTo>
                    <a:lnTo>
                      <a:pt x="67" y="60"/>
                    </a:lnTo>
                    <a:lnTo>
                      <a:pt x="52" y="62"/>
                    </a:lnTo>
                    <a:lnTo>
                      <a:pt x="40" y="55"/>
                    </a:lnTo>
                    <a:lnTo>
                      <a:pt x="27" y="60"/>
                    </a:lnTo>
                    <a:lnTo>
                      <a:pt x="14" y="60"/>
                    </a:lnTo>
                    <a:lnTo>
                      <a:pt x="12" y="46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11" y="21"/>
                    </a:lnTo>
                    <a:lnTo>
                      <a:pt x="2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D383F902-36CB-48F5-8923-785FD805B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297" y="3830679"/>
                <a:ext cx="23630" cy="48881"/>
              </a:xfrm>
              <a:custGeom>
                <a:avLst/>
                <a:gdLst>
                  <a:gd name="T0" fmla="*/ 13 w 15"/>
                  <a:gd name="T1" fmla="*/ 30 h 31"/>
                  <a:gd name="T2" fmla="*/ 8 w 15"/>
                  <a:gd name="T3" fmla="*/ 31 h 31"/>
                  <a:gd name="T4" fmla="*/ 5 w 15"/>
                  <a:gd name="T5" fmla="*/ 19 h 31"/>
                  <a:gd name="T6" fmla="*/ 0 w 15"/>
                  <a:gd name="T7" fmla="*/ 13 h 31"/>
                  <a:gd name="T8" fmla="*/ 6 w 15"/>
                  <a:gd name="T9" fmla="*/ 0 h 31"/>
                  <a:gd name="T10" fmla="*/ 11 w 15"/>
                  <a:gd name="T11" fmla="*/ 0 h 31"/>
                  <a:gd name="T12" fmla="*/ 15 w 15"/>
                  <a:gd name="T13" fmla="*/ 18 h 31"/>
                  <a:gd name="T14" fmla="*/ 13 w 15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1">
                    <a:moveTo>
                      <a:pt x="13" y="30"/>
                    </a:moveTo>
                    <a:lnTo>
                      <a:pt x="8" y="31"/>
                    </a:lnTo>
                    <a:lnTo>
                      <a:pt x="5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18"/>
                    </a:lnTo>
                    <a:lnTo>
                      <a:pt x="13" y="3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29ED7A87-122A-4673-A9A2-B7132E6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571" y="3775492"/>
                <a:ext cx="33081" cy="15768"/>
              </a:xfrm>
              <a:custGeom>
                <a:avLst/>
                <a:gdLst>
                  <a:gd name="T0" fmla="*/ 20 w 21"/>
                  <a:gd name="T1" fmla="*/ 6 h 10"/>
                  <a:gd name="T2" fmla="*/ 0 w 21"/>
                  <a:gd name="T3" fmla="*/ 10 h 10"/>
                  <a:gd name="T4" fmla="*/ 0 w 21"/>
                  <a:gd name="T5" fmla="*/ 2 h 10"/>
                  <a:gd name="T6" fmla="*/ 9 w 21"/>
                  <a:gd name="T7" fmla="*/ 0 h 10"/>
                  <a:gd name="T8" fmla="*/ 21 w 21"/>
                  <a:gd name="T9" fmla="*/ 1 h 10"/>
                  <a:gd name="T10" fmla="*/ 20 w 21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0">
                    <a:moveTo>
                      <a:pt x="20" y="6"/>
                    </a:moveTo>
                    <a:lnTo>
                      <a:pt x="0" y="10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21" y="1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714D418-73E5-4B63-AD86-1234CA942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228" y="3770762"/>
                <a:ext cx="20479" cy="37843"/>
              </a:xfrm>
              <a:custGeom>
                <a:avLst/>
                <a:gdLst>
                  <a:gd name="T0" fmla="*/ 13 w 13"/>
                  <a:gd name="T1" fmla="*/ 9 h 24"/>
                  <a:gd name="T2" fmla="*/ 7 w 13"/>
                  <a:gd name="T3" fmla="*/ 24 h 24"/>
                  <a:gd name="T4" fmla="*/ 5 w 13"/>
                  <a:gd name="T5" fmla="*/ 21 h 24"/>
                  <a:gd name="T6" fmla="*/ 7 w 13"/>
                  <a:gd name="T7" fmla="*/ 10 h 24"/>
                  <a:gd name="T8" fmla="*/ 0 w 13"/>
                  <a:gd name="T9" fmla="*/ 2 h 24"/>
                  <a:gd name="T10" fmla="*/ 1 w 13"/>
                  <a:gd name="T11" fmla="*/ 0 h 24"/>
                  <a:gd name="T12" fmla="*/ 13 w 1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13" y="9"/>
                    </a:moveTo>
                    <a:lnTo>
                      <a:pt x="7" y="24"/>
                    </a:lnTo>
                    <a:lnTo>
                      <a:pt x="5" y="21"/>
                    </a:lnTo>
                    <a:lnTo>
                      <a:pt x="7" y="1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3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427AF354-5C07-49E6-80D8-B18C198C1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839" y="3177894"/>
                <a:ext cx="102394" cy="83570"/>
              </a:xfrm>
              <a:custGeom>
                <a:avLst/>
                <a:gdLst>
                  <a:gd name="T0" fmla="*/ 54 w 65"/>
                  <a:gd name="T1" fmla="*/ 7 h 53"/>
                  <a:gd name="T2" fmla="*/ 60 w 65"/>
                  <a:gd name="T3" fmla="*/ 7 h 53"/>
                  <a:gd name="T4" fmla="*/ 56 w 65"/>
                  <a:gd name="T5" fmla="*/ 16 h 53"/>
                  <a:gd name="T6" fmla="*/ 65 w 65"/>
                  <a:gd name="T7" fmla="*/ 24 h 53"/>
                  <a:gd name="T8" fmla="*/ 64 w 65"/>
                  <a:gd name="T9" fmla="*/ 34 h 53"/>
                  <a:gd name="T10" fmla="*/ 60 w 65"/>
                  <a:gd name="T11" fmla="*/ 35 h 53"/>
                  <a:gd name="T12" fmla="*/ 57 w 65"/>
                  <a:gd name="T13" fmla="*/ 37 h 53"/>
                  <a:gd name="T14" fmla="*/ 52 w 65"/>
                  <a:gd name="T15" fmla="*/ 42 h 53"/>
                  <a:gd name="T16" fmla="*/ 50 w 65"/>
                  <a:gd name="T17" fmla="*/ 53 h 53"/>
                  <a:gd name="T18" fmla="*/ 35 w 65"/>
                  <a:gd name="T19" fmla="*/ 45 h 53"/>
                  <a:gd name="T20" fmla="*/ 28 w 65"/>
                  <a:gd name="T21" fmla="*/ 37 h 53"/>
                  <a:gd name="T22" fmla="*/ 21 w 65"/>
                  <a:gd name="T23" fmla="*/ 32 h 53"/>
                  <a:gd name="T24" fmla="*/ 13 w 65"/>
                  <a:gd name="T25" fmla="*/ 24 h 53"/>
                  <a:gd name="T26" fmla="*/ 9 w 65"/>
                  <a:gd name="T27" fmla="*/ 18 h 53"/>
                  <a:gd name="T28" fmla="*/ 0 w 65"/>
                  <a:gd name="T29" fmla="*/ 8 h 53"/>
                  <a:gd name="T30" fmla="*/ 3 w 65"/>
                  <a:gd name="T31" fmla="*/ 0 h 53"/>
                  <a:gd name="T32" fmla="*/ 9 w 65"/>
                  <a:gd name="T33" fmla="*/ 5 h 53"/>
                  <a:gd name="T34" fmla="*/ 13 w 65"/>
                  <a:gd name="T35" fmla="*/ 0 h 53"/>
                  <a:gd name="T36" fmla="*/ 20 w 65"/>
                  <a:gd name="T37" fmla="*/ 0 h 53"/>
                  <a:gd name="T38" fmla="*/ 35 w 65"/>
                  <a:gd name="T39" fmla="*/ 3 h 53"/>
                  <a:gd name="T40" fmla="*/ 46 w 65"/>
                  <a:gd name="T41" fmla="*/ 3 h 53"/>
                  <a:gd name="T42" fmla="*/ 54 w 65"/>
                  <a:gd name="T4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3">
                    <a:moveTo>
                      <a:pt x="54" y="7"/>
                    </a:moveTo>
                    <a:lnTo>
                      <a:pt x="60" y="7"/>
                    </a:lnTo>
                    <a:lnTo>
                      <a:pt x="56" y="16"/>
                    </a:lnTo>
                    <a:lnTo>
                      <a:pt x="65" y="24"/>
                    </a:lnTo>
                    <a:lnTo>
                      <a:pt x="64" y="34"/>
                    </a:lnTo>
                    <a:lnTo>
                      <a:pt x="60" y="35"/>
                    </a:lnTo>
                    <a:lnTo>
                      <a:pt x="57" y="37"/>
                    </a:lnTo>
                    <a:lnTo>
                      <a:pt x="52" y="42"/>
                    </a:lnTo>
                    <a:lnTo>
                      <a:pt x="50" y="53"/>
                    </a:lnTo>
                    <a:lnTo>
                      <a:pt x="35" y="45"/>
                    </a:lnTo>
                    <a:lnTo>
                      <a:pt x="28" y="37"/>
                    </a:lnTo>
                    <a:lnTo>
                      <a:pt x="21" y="32"/>
                    </a:lnTo>
                    <a:lnTo>
                      <a:pt x="13" y="24"/>
                    </a:lnTo>
                    <a:lnTo>
                      <a:pt x="9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5" y="3"/>
                    </a:lnTo>
                    <a:lnTo>
                      <a:pt x="46" y="3"/>
                    </a:lnTo>
                    <a:lnTo>
                      <a:pt x="54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E125F718-610D-420E-AB55-A2B2992B7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669" y="2831003"/>
                <a:ext cx="229991" cy="151371"/>
              </a:xfrm>
              <a:custGeom>
                <a:avLst/>
                <a:gdLst>
                  <a:gd name="T0" fmla="*/ 1 w 146"/>
                  <a:gd name="T1" fmla="*/ 44 h 96"/>
                  <a:gd name="T2" fmla="*/ 15 w 146"/>
                  <a:gd name="T3" fmla="*/ 44 h 96"/>
                  <a:gd name="T4" fmla="*/ 31 w 146"/>
                  <a:gd name="T5" fmla="*/ 37 h 96"/>
                  <a:gd name="T6" fmla="*/ 33 w 146"/>
                  <a:gd name="T7" fmla="*/ 26 h 96"/>
                  <a:gd name="T8" fmla="*/ 45 w 146"/>
                  <a:gd name="T9" fmla="*/ 20 h 96"/>
                  <a:gd name="T10" fmla="*/ 42 w 146"/>
                  <a:gd name="T11" fmla="*/ 11 h 96"/>
                  <a:gd name="T12" fmla="*/ 50 w 146"/>
                  <a:gd name="T13" fmla="*/ 7 h 96"/>
                  <a:gd name="T14" fmla="*/ 65 w 146"/>
                  <a:gd name="T15" fmla="*/ 0 h 96"/>
                  <a:gd name="T16" fmla="*/ 82 w 146"/>
                  <a:gd name="T17" fmla="*/ 5 h 96"/>
                  <a:gd name="T18" fmla="*/ 85 w 146"/>
                  <a:gd name="T19" fmla="*/ 10 h 96"/>
                  <a:gd name="T20" fmla="*/ 93 w 146"/>
                  <a:gd name="T21" fmla="*/ 7 h 96"/>
                  <a:gd name="T22" fmla="*/ 109 w 146"/>
                  <a:gd name="T23" fmla="*/ 12 h 96"/>
                  <a:gd name="T24" fmla="*/ 112 w 146"/>
                  <a:gd name="T25" fmla="*/ 21 h 96"/>
                  <a:gd name="T26" fmla="*/ 110 w 146"/>
                  <a:gd name="T27" fmla="*/ 27 h 96"/>
                  <a:gd name="T28" fmla="*/ 122 w 146"/>
                  <a:gd name="T29" fmla="*/ 40 h 96"/>
                  <a:gd name="T30" fmla="*/ 129 w 146"/>
                  <a:gd name="T31" fmla="*/ 43 h 96"/>
                  <a:gd name="T32" fmla="*/ 129 w 146"/>
                  <a:gd name="T33" fmla="*/ 47 h 96"/>
                  <a:gd name="T34" fmla="*/ 140 w 146"/>
                  <a:gd name="T35" fmla="*/ 50 h 96"/>
                  <a:gd name="T36" fmla="*/ 146 w 146"/>
                  <a:gd name="T37" fmla="*/ 56 h 96"/>
                  <a:gd name="T38" fmla="*/ 140 w 146"/>
                  <a:gd name="T39" fmla="*/ 60 h 96"/>
                  <a:gd name="T40" fmla="*/ 128 w 146"/>
                  <a:gd name="T41" fmla="*/ 59 h 96"/>
                  <a:gd name="T42" fmla="*/ 125 w 146"/>
                  <a:gd name="T43" fmla="*/ 61 h 96"/>
                  <a:gd name="T44" fmla="*/ 130 w 146"/>
                  <a:gd name="T45" fmla="*/ 68 h 96"/>
                  <a:gd name="T46" fmla="*/ 136 w 146"/>
                  <a:gd name="T47" fmla="*/ 81 h 96"/>
                  <a:gd name="T48" fmla="*/ 123 w 146"/>
                  <a:gd name="T49" fmla="*/ 82 h 96"/>
                  <a:gd name="T50" fmla="*/ 119 w 146"/>
                  <a:gd name="T51" fmla="*/ 86 h 96"/>
                  <a:gd name="T52" fmla="*/ 119 w 146"/>
                  <a:gd name="T53" fmla="*/ 96 h 96"/>
                  <a:gd name="T54" fmla="*/ 113 w 146"/>
                  <a:gd name="T55" fmla="*/ 95 h 96"/>
                  <a:gd name="T56" fmla="*/ 99 w 146"/>
                  <a:gd name="T57" fmla="*/ 95 h 96"/>
                  <a:gd name="T58" fmla="*/ 94 w 146"/>
                  <a:gd name="T59" fmla="*/ 91 h 96"/>
                  <a:gd name="T60" fmla="*/ 88 w 146"/>
                  <a:gd name="T61" fmla="*/ 94 h 96"/>
                  <a:gd name="T62" fmla="*/ 82 w 146"/>
                  <a:gd name="T63" fmla="*/ 91 h 96"/>
                  <a:gd name="T64" fmla="*/ 70 w 146"/>
                  <a:gd name="T65" fmla="*/ 91 h 96"/>
                  <a:gd name="T66" fmla="*/ 51 w 146"/>
                  <a:gd name="T67" fmla="*/ 86 h 96"/>
                  <a:gd name="T68" fmla="*/ 35 w 146"/>
                  <a:gd name="T69" fmla="*/ 84 h 96"/>
                  <a:gd name="T70" fmla="*/ 23 w 146"/>
                  <a:gd name="T71" fmla="*/ 85 h 96"/>
                  <a:gd name="T72" fmla="*/ 15 w 146"/>
                  <a:gd name="T73" fmla="*/ 90 h 96"/>
                  <a:gd name="T74" fmla="*/ 8 w 146"/>
                  <a:gd name="T75" fmla="*/ 91 h 96"/>
                  <a:gd name="T76" fmla="*/ 6 w 146"/>
                  <a:gd name="T77" fmla="*/ 82 h 96"/>
                  <a:gd name="T78" fmla="*/ 0 w 146"/>
                  <a:gd name="T79" fmla="*/ 73 h 96"/>
                  <a:gd name="T80" fmla="*/ 9 w 146"/>
                  <a:gd name="T81" fmla="*/ 69 h 96"/>
                  <a:gd name="T82" fmla="*/ 8 w 146"/>
                  <a:gd name="T83" fmla="*/ 61 h 96"/>
                  <a:gd name="T84" fmla="*/ 3 w 146"/>
                  <a:gd name="T85" fmla="*/ 53 h 96"/>
                  <a:gd name="T86" fmla="*/ 1 w 146"/>
                  <a:gd name="T8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96">
                    <a:moveTo>
                      <a:pt x="1" y="44"/>
                    </a:moveTo>
                    <a:lnTo>
                      <a:pt x="15" y="44"/>
                    </a:lnTo>
                    <a:lnTo>
                      <a:pt x="31" y="37"/>
                    </a:lnTo>
                    <a:lnTo>
                      <a:pt x="33" y="26"/>
                    </a:lnTo>
                    <a:lnTo>
                      <a:pt x="45" y="20"/>
                    </a:lnTo>
                    <a:lnTo>
                      <a:pt x="42" y="11"/>
                    </a:lnTo>
                    <a:lnTo>
                      <a:pt x="50" y="7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85" y="10"/>
                    </a:lnTo>
                    <a:lnTo>
                      <a:pt x="93" y="7"/>
                    </a:lnTo>
                    <a:lnTo>
                      <a:pt x="109" y="12"/>
                    </a:lnTo>
                    <a:lnTo>
                      <a:pt x="112" y="21"/>
                    </a:lnTo>
                    <a:lnTo>
                      <a:pt x="110" y="27"/>
                    </a:lnTo>
                    <a:lnTo>
                      <a:pt x="122" y="40"/>
                    </a:lnTo>
                    <a:lnTo>
                      <a:pt x="129" y="43"/>
                    </a:lnTo>
                    <a:lnTo>
                      <a:pt x="129" y="47"/>
                    </a:lnTo>
                    <a:lnTo>
                      <a:pt x="140" y="50"/>
                    </a:lnTo>
                    <a:lnTo>
                      <a:pt x="146" y="56"/>
                    </a:lnTo>
                    <a:lnTo>
                      <a:pt x="140" y="60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30" y="68"/>
                    </a:lnTo>
                    <a:lnTo>
                      <a:pt x="136" y="81"/>
                    </a:lnTo>
                    <a:lnTo>
                      <a:pt x="123" y="82"/>
                    </a:lnTo>
                    <a:lnTo>
                      <a:pt x="119" y="86"/>
                    </a:lnTo>
                    <a:lnTo>
                      <a:pt x="119" y="96"/>
                    </a:lnTo>
                    <a:lnTo>
                      <a:pt x="113" y="95"/>
                    </a:lnTo>
                    <a:lnTo>
                      <a:pt x="99" y="95"/>
                    </a:lnTo>
                    <a:lnTo>
                      <a:pt x="94" y="91"/>
                    </a:lnTo>
                    <a:lnTo>
                      <a:pt x="88" y="94"/>
                    </a:lnTo>
                    <a:lnTo>
                      <a:pt x="82" y="91"/>
                    </a:lnTo>
                    <a:lnTo>
                      <a:pt x="70" y="91"/>
                    </a:lnTo>
                    <a:lnTo>
                      <a:pt x="51" y="86"/>
                    </a:lnTo>
                    <a:lnTo>
                      <a:pt x="35" y="84"/>
                    </a:lnTo>
                    <a:lnTo>
                      <a:pt x="23" y="85"/>
                    </a:lnTo>
                    <a:lnTo>
                      <a:pt x="15" y="90"/>
                    </a:lnTo>
                    <a:lnTo>
                      <a:pt x="8" y="91"/>
                    </a:lnTo>
                    <a:lnTo>
                      <a:pt x="6" y="82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77D2C1C-BC77-48BA-82A9-0959EAC0B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735" y="4049851"/>
                <a:ext cx="40957" cy="85146"/>
              </a:xfrm>
              <a:custGeom>
                <a:avLst/>
                <a:gdLst>
                  <a:gd name="T0" fmla="*/ 6 w 26"/>
                  <a:gd name="T1" fmla="*/ 14 h 54"/>
                  <a:gd name="T2" fmla="*/ 6 w 26"/>
                  <a:gd name="T3" fmla="*/ 11 h 54"/>
                  <a:gd name="T4" fmla="*/ 9 w 26"/>
                  <a:gd name="T5" fmla="*/ 11 h 54"/>
                  <a:gd name="T6" fmla="*/ 12 w 26"/>
                  <a:gd name="T7" fmla="*/ 13 h 54"/>
                  <a:gd name="T8" fmla="*/ 20 w 26"/>
                  <a:gd name="T9" fmla="*/ 0 h 54"/>
                  <a:gd name="T10" fmla="*/ 23 w 26"/>
                  <a:gd name="T11" fmla="*/ 0 h 54"/>
                  <a:gd name="T12" fmla="*/ 23 w 26"/>
                  <a:gd name="T13" fmla="*/ 3 h 54"/>
                  <a:gd name="T14" fmla="*/ 26 w 26"/>
                  <a:gd name="T15" fmla="*/ 3 h 54"/>
                  <a:gd name="T16" fmla="*/ 25 w 26"/>
                  <a:gd name="T17" fmla="*/ 9 h 54"/>
                  <a:gd name="T18" fmla="*/ 21 w 26"/>
                  <a:gd name="T19" fmla="*/ 18 h 54"/>
                  <a:gd name="T20" fmla="*/ 22 w 26"/>
                  <a:gd name="T21" fmla="*/ 21 h 54"/>
                  <a:gd name="T22" fmla="*/ 19 w 26"/>
                  <a:gd name="T23" fmla="*/ 29 h 54"/>
                  <a:gd name="T24" fmla="*/ 20 w 26"/>
                  <a:gd name="T25" fmla="*/ 31 h 54"/>
                  <a:gd name="T26" fmla="*/ 17 w 26"/>
                  <a:gd name="T27" fmla="*/ 41 h 54"/>
                  <a:gd name="T28" fmla="*/ 13 w 26"/>
                  <a:gd name="T29" fmla="*/ 46 h 54"/>
                  <a:gd name="T30" fmla="*/ 10 w 26"/>
                  <a:gd name="T31" fmla="*/ 47 h 54"/>
                  <a:gd name="T32" fmla="*/ 5 w 26"/>
                  <a:gd name="T33" fmla="*/ 54 h 54"/>
                  <a:gd name="T34" fmla="*/ 0 w 26"/>
                  <a:gd name="T35" fmla="*/ 54 h 54"/>
                  <a:gd name="T36" fmla="*/ 4 w 26"/>
                  <a:gd name="T37" fmla="*/ 31 h 54"/>
                  <a:gd name="T38" fmla="*/ 6 w 26"/>
                  <a:gd name="T3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4">
                    <a:moveTo>
                      <a:pt x="6" y="14"/>
                    </a:moveTo>
                    <a:lnTo>
                      <a:pt x="6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5" y="9"/>
                    </a:lnTo>
                    <a:lnTo>
                      <a:pt x="21" y="18"/>
                    </a:lnTo>
                    <a:lnTo>
                      <a:pt x="22" y="21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17" y="41"/>
                    </a:lnTo>
                    <a:lnTo>
                      <a:pt x="13" y="46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1A666254-84C6-4440-A71E-5A42772DA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083" y="4975419"/>
                <a:ext cx="362315" cy="430460"/>
              </a:xfrm>
              <a:custGeom>
                <a:avLst/>
                <a:gdLst>
                  <a:gd name="T0" fmla="*/ 141 w 230"/>
                  <a:gd name="T1" fmla="*/ 255 h 273"/>
                  <a:gd name="T2" fmla="*/ 121 w 230"/>
                  <a:gd name="T3" fmla="*/ 254 h 273"/>
                  <a:gd name="T4" fmla="*/ 116 w 230"/>
                  <a:gd name="T5" fmla="*/ 271 h 273"/>
                  <a:gd name="T6" fmla="*/ 104 w 230"/>
                  <a:gd name="T7" fmla="*/ 256 h 273"/>
                  <a:gd name="T8" fmla="*/ 79 w 230"/>
                  <a:gd name="T9" fmla="*/ 251 h 273"/>
                  <a:gd name="T10" fmla="*/ 67 w 230"/>
                  <a:gd name="T11" fmla="*/ 270 h 273"/>
                  <a:gd name="T12" fmla="*/ 54 w 230"/>
                  <a:gd name="T13" fmla="*/ 273 h 273"/>
                  <a:gd name="T14" fmla="*/ 43 w 230"/>
                  <a:gd name="T15" fmla="*/ 244 h 273"/>
                  <a:gd name="T16" fmla="*/ 31 w 230"/>
                  <a:gd name="T17" fmla="*/ 221 h 273"/>
                  <a:gd name="T18" fmla="*/ 34 w 230"/>
                  <a:gd name="T19" fmla="*/ 201 h 273"/>
                  <a:gd name="T20" fmla="*/ 24 w 230"/>
                  <a:gd name="T21" fmla="*/ 192 h 273"/>
                  <a:gd name="T22" fmla="*/ 20 w 230"/>
                  <a:gd name="T23" fmla="*/ 177 h 273"/>
                  <a:gd name="T24" fmla="*/ 10 w 230"/>
                  <a:gd name="T25" fmla="*/ 163 h 273"/>
                  <a:gd name="T26" fmla="*/ 19 w 230"/>
                  <a:gd name="T27" fmla="*/ 140 h 273"/>
                  <a:gd name="T28" fmla="*/ 10 w 230"/>
                  <a:gd name="T29" fmla="*/ 123 h 273"/>
                  <a:gd name="T30" fmla="*/ 13 w 230"/>
                  <a:gd name="T31" fmla="*/ 116 h 273"/>
                  <a:gd name="T32" fmla="*/ 10 w 230"/>
                  <a:gd name="T33" fmla="*/ 108 h 273"/>
                  <a:gd name="T34" fmla="*/ 16 w 230"/>
                  <a:gd name="T35" fmla="*/ 98 h 273"/>
                  <a:gd name="T36" fmla="*/ 15 w 230"/>
                  <a:gd name="T37" fmla="*/ 80 h 273"/>
                  <a:gd name="T38" fmla="*/ 15 w 230"/>
                  <a:gd name="T39" fmla="*/ 65 h 273"/>
                  <a:gd name="T40" fmla="*/ 18 w 230"/>
                  <a:gd name="T41" fmla="*/ 58 h 273"/>
                  <a:gd name="T42" fmla="*/ 0 w 230"/>
                  <a:gd name="T43" fmla="*/ 25 h 273"/>
                  <a:gd name="T44" fmla="*/ 14 w 230"/>
                  <a:gd name="T45" fmla="*/ 27 h 273"/>
                  <a:gd name="T46" fmla="*/ 23 w 230"/>
                  <a:gd name="T47" fmla="*/ 26 h 273"/>
                  <a:gd name="T48" fmla="*/ 27 w 230"/>
                  <a:gd name="T49" fmla="*/ 20 h 273"/>
                  <a:gd name="T50" fmla="*/ 43 w 230"/>
                  <a:gd name="T51" fmla="*/ 12 h 273"/>
                  <a:gd name="T52" fmla="*/ 52 w 230"/>
                  <a:gd name="T53" fmla="*/ 4 h 273"/>
                  <a:gd name="T54" fmla="*/ 76 w 230"/>
                  <a:gd name="T55" fmla="*/ 0 h 273"/>
                  <a:gd name="T56" fmla="*/ 74 w 230"/>
                  <a:gd name="T57" fmla="*/ 16 h 273"/>
                  <a:gd name="T58" fmla="*/ 77 w 230"/>
                  <a:gd name="T59" fmla="*/ 24 h 273"/>
                  <a:gd name="T60" fmla="*/ 76 w 230"/>
                  <a:gd name="T61" fmla="*/ 38 h 273"/>
                  <a:gd name="T62" fmla="*/ 97 w 230"/>
                  <a:gd name="T63" fmla="*/ 56 h 273"/>
                  <a:gd name="T64" fmla="*/ 118 w 230"/>
                  <a:gd name="T65" fmla="*/ 60 h 273"/>
                  <a:gd name="T66" fmla="*/ 126 w 230"/>
                  <a:gd name="T67" fmla="*/ 68 h 273"/>
                  <a:gd name="T68" fmla="*/ 138 w 230"/>
                  <a:gd name="T69" fmla="*/ 72 h 273"/>
                  <a:gd name="T70" fmla="*/ 146 w 230"/>
                  <a:gd name="T71" fmla="*/ 78 h 273"/>
                  <a:gd name="T72" fmla="*/ 158 w 230"/>
                  <a:gd name="T73" fmla="*/ 77 h 273"/>
                  <a:gd name="T74" fmla="*/ 169 w 230"/>
                  <a:gd name="T75" fmla="*/ 84 h 273"/>
                  <a:gd name="T76" fmla="*/ 170 w 230"/>
                  <a:gd name="T77" fmla="*/ 96 h 273"/>
                  <a:gd name="T78" fmla="*/ 174 w 230"/>
                  <a:gd name="T79" fmla="*/ 102 h 273"/>
                  <a:gd name="T80" fmla="*/ 175 w 230"/>
                  <a:gd name="T81" fmla="*/ 111 h 273"/>
                  <a:gd name="T82" fmla="*/ 170 w 230"/>
                  <a:gd name="T83" fmla="*/ 111 h 273"/>
                  <a:gd name="T84" fmla="*/ 179 w 230"/>
                  <a:gd name="T85" fmla="*/ 135 h 273"/>
                  <a:gd name="T86" fmla="*/ 213 w 230"/>
                  <a:gd name="T87" fmla="*/ 136 h 273"/>
                  <a:gd name="T88" fmla="*/ 212 w 230"/>
                  <a:gd name="T89" fmla="*/ 148 h 273"/>
                  <a:gd name="T90" fmla="*/ 214 w 230"/>
                  <a:gd name="T91" fmla="*/ 156 h 273"/>
                  <a:gd name="T92" fmla="*/ 225 w 230"/>
                  <a:gd name="T93" fmla="*/ 162 h 273"/>
                  <a:gd name="T94" fmla="*/ 230 w 230"/>
                  <a:gd name="T95" fmla="*/ 175 h 273"/>
                  <a:gd name="T96" fmla="*/ 228 w 230"/>
                  <a:gd name="T97" fmla="*/ 191 h 273"/>
                  <a:gd name="T98" fmla="*/ 224 w 230"/>
                  <a:gd name="T99" fmla="*/ 201 h 273"/>
                  <a:gd name="T100" fmla="*/ 227 w 230"/>
                  <a:gd name="T101" fmla="*/ 212 h 273"/>
                  <a:gd name="T102" fmla="*/ 222 w 230"/>
                  <a:gd name="T103" fmla="*/ 217 h 273"/>
                  <a:gd name="T104" fmla="*/ 221 w 230"/>
                  <a:gd name="T105" fmla="*/ 210 h 273"/>
                  <a:gd name="T106" fmla="*/ 203 w 230"/>
                  <a:gd name="T107" fmla="*/ 200 h 273"/>
                  <a:gd name="T108" fmla="*/ 186 w 230"/>
                  <a:gd name="T109" fmla="*/ 199 h 273"/>
                  <a:gd name="T110" fmla="*/ 155 w 230"/>
                  <a:gd name="T111" fmla="*/ 205 h 273"/>
                  <a:gd name="T112" fmla="*/ 148 w 230"/>
                  <a:gd name="T113" fmla="*/ 224 h 273"/>
                  <a:gd name="T114" fmla="*/ 149 w 230"/>
                  <a:gd name="T115" fmla="*/ 235 h 273"/>
                  <a:gd name="T116" fmla="*/ 145 w 230"/>
                  <a:gd name="T117" fmla="*/ 260 h 273"/>
                  <a:gd name="T118" fmla="*/ 141 w 230"/>
                  <a:gd name="T119" fmla="*/ 25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0" h="273">
                    <a:moveTo>
                      <a:pt x="141" y="255"/>
                    </a:moveTo>
                    <a:lnTo>
                      <a:pt x="121" y="254"/>
                    </a:lnTo>
                    <a:lnTo>
                      <a:pt x="116" y="271"/>
                    </a:lnTo>
                    <a:lnTo>
                      <a:pt x="104" y="256"/>
                    </a:lnTo>
                    <a:lnTo>
                      <a:pt x="79" y="251"/>
                    </a:lnTo>
                    <a:lnTo>
                      <a:pt x="67" y="270"/>
                    </a:lnTo>
                    <a:lnTo>
                      <a:pt x="54" y="273"/>
                    </a:lnTo>
                    <a:lnTo>
                      <a:pt x="43" y="244"/>
                    </a:lnTo>
                    <a:lnTo>
                      <a:pt x="31" y="221"/>
                    </a:lnTo>
                    <a:lnTo>
                      <a:pt x="34" y="201"/>
                    </a:lnTo>
                    <a:lnTo>
                      <a:pt x="24" y="192"/>
                    </a:lnTo>
                    <a:lnTo>
                      <a:pt x="20" y="177"/>
                    </a:lnTo>
                    <a:lnTo>
                      <a:pt x="10" y="163"/>
                    </a:lnTo>
                    <a:lnTo>
                      <a:pt x="19" y="140"/>
                    </a:lnTo>
                    <a:lnTo>
                      <a:pt x="10" y="123"/>
                    </a:lnTo>
                    <a:lnTo>
                      <a:pt x="13" y="116"/>
                    </a:lnTo>
                    <a:lnTo>
                      <a:pt x="10" y="108"/>
                    </a:lnTo>
                    <a:lnTo>
                      <a:pt x="16" y="98"/>
                    </a:lnTo>
                    <a:lnTo>
                      <a:pt x="15" y="80"/>
                    </a:lnTo>
                    <a:lnTo>
                      <a:pt x="15" y="65"/>
                    </a:lnTo>
                    <a:lnTo>
                      <a:pt x="18" y="58"/>
                    </a:lnTo>
                    <a:lnTo>
                      <a:pt x="0" y="25"/>
                    </a:lnTo>
                    <a:lnTo>
                      <a:pt x="14" y="27"/>
                    </a:lnTo>
                    <a:lnTo>
                      <a:pt x="23" y="26"/>
                    </a:lnTo>
                    <a:lnTo>
                      <a:pt x="27" y="20"/>
                    </a:lnTo>
                    <a:lnTo>
                      <a:pt x="43" y="12"/>
                    </a:lnTo>
                    <a:lnTo>
                      <a:pt x="52" y="4"/>
                    </a:lnTo>
                    <a:lnTo>
                      <a:pt x="76" y="0"/>
                    </a:lnTo>
                    <a:lnTo>
                      <a:pt x="74" y="16"/>
                    </a:lnTo>
                    <a:lnTo>
                      <a:pt x="77" y="24"/>
                    </a:lnTo>
                    <a:lnTo>
                      <a:pt x="76" y="38"/>
                    </a:lnTo>
                    <a:lnTo>
                      <a:pt x="97" y="56"/>
                    </a:lnTo>
                    <a:lnTo>
                      <a:pt x="118" y="60"/>
                    </a:lnTo>
                    <a:lnTo>
                      <a:pt x="126" y="68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8" y="77"/>
                    </a:lnTo>
                    <a:lnTo>
                      <a:pt x="169" y="84"/>
                    </a:lnTo>
                    <a:lnTo>
                      <a:pt x="170" y="96"/>
                    </a:lnTo>
                    <a:lnTo>
                      <a:pt x="174" y="102"/>
                    </a:lnTo>
                    <a:lnTo>
                      <a:pt x="175" y="111"/>
                    </a:lnTo>
                    <a:lnTo>
                      <a:pt x="170" y="111"/>
                    </a:lnTo>
                    <a:lnTo>
                      <a:pt x="179" y="135"/>
                    </a:lnTo>
                    <a:lnTo>
                      <a:pt x="213" y="136"/>
                    </a:lnTo>
                    <a:lnTo>
                      <a:pt x="212" y="148"/>
                    </a:lnTo>
                    <a:lnTo>
                      <a:pt x="214" y="156"/>
                    </a:lnTo>
                    <a:lnTo>
                      <a:pt x="225" y="162"/>
                    </a:lnTo>
                    <a:lnTo>
                      <a:pt x="230" y="175"/>
                    </a:lnTo>
                    <a:lnTo>
                      <a:pt x="228" y="191"/>
                    </a:lnTo>
                    <a:lnTo>
                      <a:pt x="224" y="201"/>
                    </a:lnTo>
                    <a:lnTo>
                      <a:pt x="227" y="212"/>
                    </a:lnTo>
                    <a:lnTo>
                      <a:pt x="222" y="217"/>
                    </a:lnTo>
                    <a:lnTo>
                      <a:pt x="221" y="210"/>
                    </a:lnTo>
                    <a:lnTo>
                      <a:pt x="203" y="200"/>
                    </a:lnTo>
                    <a:lnTo>
                      <a:pt x="186" y="199"/>
                    </a:lnTo>
                    <a:lnTo>
                      <a:pt x="155" y="205"/>
                    </a:lnTo>
                    <a:lnTo>
                      <a:pt x="148" y="224"/>
                    </a:lnTo>
                    <a:lnTo>
                      <a:pt x="149" y="235"/>
                    </a:lnTo>
                    <a:lnTo>
                      <a:pt x="145" y="260"/>
                    </a:lnTo>
                    <a:lnTo>
                      <a:pt x="141" y="2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58A5C432-A27C-48C3-B13B-1FAE2272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185" y="4483465"/>
                <a:ext cx="1134202" cy="1278766"/>
              </a:xfrm>
              <a:custGeom>
                <a:avLst/>
                <a:gdLst>
                  <a:gd name="T0" fmla="*/ 390 w 720"/>
                  <a:gd name="T1" fmla="*/ 680 h 811"/>
                  <a:gd name="T2" fmla="*/ 383 w 720"/>
                  <a:gd name="T3" fmla="*/ 644 h 811"/>
                  <a:gd name="T4" fmla="*/ 378 w 720"/>
                  <a:gd name="T5" fmla="*/ 605 h 811"/>
                  <a:gd name="T6" fmla="*/ 358 w 720"/>
                  <a:gd name="T7" fmla="*/ 580 h 811"/>
                  <a:gd name="T8" fmla="*/ 315 w 720"/>
                  <a:gd name="T9" fmla="*/ 568 h 811"/>
                  <a:gd name="T10" fmla="*/ 309 w 720"/>
                  <a:gd name="T11" fmla="*/ 513 h 811"/>
                  <a:gd name="T12" fmla="*/ 299 w 720"/>
                  <a:gd name="T13" fmla="*/ 468 h 811"/>
                  <a:gd name="T14" fmla="*/ 255 w 720"/>
                  <a:gd name="T15" fmla="*/ 423 h 811"/>
                  <a:gd name="T16" fmla="*/ 254 w 720"/>
                  <a:gd name="T17" fmla="*/ 396 h 811"/>
                  <a:gd name="T18" fmla="*/ 211 w 720"/>
                  <a:gd name="T19" fmla="*/ 380 h 811"/>
                  <a:gd name="T20" fmla="*/ 162 w 720"/>
                  <a:gd name="T21" fmla="*/ 336 h 811"/>
                  <a:gd name="T22" fmla="*/ 128 w 720"/>
                  <a:gd name="T23" fmla="*/ 324 h 811"/>
                  <a:gd name="T24" fmla="*/ 85 w 720"/>
                  <a:gd name="T25" fmla="*/ 337 h 811"/>
                  <a:gd name="T26" fmla="*/ 52 w 720"/>
                  <a:gd name="T27" fmla="*/ 319 h 811"/>
                  <a:gd name="T28" fmla="*/ 19 w 720"/>
                  <a:gd name="T29" fmla="*/ 297 h 811"/>
                  <a:gd name="T30" fmla="*/ 4 w 720"/>
                  <a:gd name="T31" fmla="*/ 253 h 811"/>
                  <a:gd name="T32" fmla="*/ 19 w 720"/>
                  <a:gd name="T33" fmla="*/ 219 h 811"/>
                  <a:gd name="T34" fmla="*/ 73 w 720"/>
                  <a:gd name="T35" fmla="*/ 199 h 811"/>
                  <a:gd name="T36" fmla="*/ 70 w 720"/>
                  <a:gd name="T37" fmla="*/ 113 h 811"/>
                  <a:gd name="T38" fmla="*/ 85 w 720"/>
                  <a:gd name="T39" fmla="*/ 89 h 811"/>
                  <a:gd name="T40" fmla="*/ 116 w 720"/>
                  <a:gd name="T41" fmla="*/ 67 h 811"/>
                  <a:gd name="T42" fmla="*/ 138 w 720"/>
                  <a:gd name="T43" fmla="*/ 94 h 811"/>
                  <a:gd name="T44" fmla="*/ 177 w 720"/>
                  <a:gd name="T45" fmla="*/ 78 h 811"/>
                  <a:gd name="T46" fmla="*/ 176 w 720"/>
                  <a:gd name="T47" fmla="*/ 58 h 811"/>
                  <a:gd name="T48" fmla="*/ 170 w 720"/>
                  <a:gd name="T49" fmla="*/ 23 h 811"/>
                  <a:gd name="T50" fmla="*/ 216 w 720"/>
                  <a:gd name="T51" fmla="*/ 23 h 811"/>
                  <a:gd name="T52" fmla="*/ 251 w 720"/>
                  <a:gd name="T53" fmla="*/ 0 h 811"/>
                  <a:gd name="T54" fmla="*/ 263 w 720"/>
                  <a:gd name="T55" fmla="*/ 27 h 811"/>
                  <a:gd name="T56" fmla="*/ 261 w 720"/>
                  <a:gd name="T57" fmla="*/ 72 h 811"/>
                  <a:gd name="T58" fmla="*/ 289 w 720"/>
                  <a:gd name="T59" fmla="*/ 78 h 811"/>
                  <a:gd name="T60" fmla="*/ 318 w 720"/>
                  <a:gd name="T61" fmla="*/ 70 h 811"/>
                  <a:gd name="T62" fmla="*/ 328 w 720"/>
                  <a:gd name="T63" fmla="*/ 57 h 811"/>
                  <a:gd name="T64" fmla="*/ 363 w 720"/>
                  <a:gd name="T65" fmla="*/ 66 h 811"/>
                  <a:gd name="T66" fmla="*/ 384 w 720"/>
                  <a:gd name="T67" fmla="*/ 65 h 811"/>
                  <a:gd name="T68" fmla="*/ 414 w 720"/>
                  <a:gd name="T69" fmla="*/ 22 h 811"/>
                  <a:gd name="T70" fmla="*/ 439 w 720"/>
                  <a:gd name="T71" fmla="*/ 88 h 811"/>
                  <a:gd name="T72" fmla="*/ 464 w 720"/>
                  <a:gd name="T73" fmla="*/ 135 h 811"/>
                  <a:gd name="T74" fmla="*/ 540 w 720"/>
                  <a:gd name="T75" fmla="*/ 154 h 811"/>
                  <a:gd name="T76" fmla="*/ 622 w 720"/>
                  <a:gd name="T77" fmla="*/ 169 h 811"/>
                  <a:gd name="T78" fmla="*/ 703 w 720"/>
                  <a:gd name="T79" fmla="*/ 216 h 811"/>
                  <a:gd name="T80" fmla="*/ 713 w 720"/>
                  <a:gd name="T81" fmla="*/ 296 h 811"/>
                  <a:gd name="T82" fmla="*/ 656 w 720"/>
                  <a:gd name="T83" fmla="*/ 380 h 811"/>
                  <a:gd name="T84" fmla="*/ 646 w 720"/>
                  <a:gd name="T85" fmla="*/ 467 h 811"/>
                  <a:gd name="T86" fmla="*/ 622 w 720"/>
                  <a:gd name="T87" fmla="*/ 544 h 811"/>
                  <a:gd name="T88" fmla="*/ 584 w 720"/>
                  <a:gd name="T89" fmla="*/ 587 h 811"/>
                  <a:gd name="T90" fmla="*/ 505 w 720"/>
                  <a:gd name="T91" fmla="*/ 626 h 811"/>
                  <a:gd name="T92" fmla="*/ 495 w 720"/>
                  <a:gd name="T93" fmla="*/ 695 h 811"/>
                  <a:gd name="T94" fmla="*/ 453 w 720"/>
                  <a:gd name="T95" fmla="*/ 770 h 811"/>
                  <a:gd name="T96" fmla="*/ 422 w 720"/>
                  <a:gd name="T97" fmla="*/ 799 h 811"/>
                  <a:gd name="T98" fmla="*/ 380 w 720"/>
                  <a:gd name="T99" fmla="*/ 75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0" h="811">
                    <a:moveTo>
                      <a:pt x="342" y="737"/>
                    </a:moveTo>
                    <a:lnTo>
                      <a:pt x="362" y="709"/>
                    </a:lnTo>
                    <a:lnTo>
                      <a:pt x="379" y="689"/>
                    </a:lnTo>
                    <a:lnTo>
                      <a:pt x="390" y="680"/>
                    </a:lnTo>
                    <a:lnTo>
                      <a:pt x="403" y="669"/>
                    </a:lnTo>
                    <a:lnTo>
                      <a:pt x="401" y="652"/>
                    </a:lnTo>
                    <a:lnTo>
                      <a:pt x="391" y="640"/>
                    </a:lnTo>
                    <a:lnTo>
                      <a:pt x="383" y="644"/>
                    </a:lnTo>
                    <a:lnTo>
                      <a:pt x="385" y="632"/>
                    </a:lnTo>
                    <a:lnTo>
                      <a:pt x="386" y="620"/>
                    </a:lnTo>
                    <a:lnTo>
                      <a:pt x="385" y="608"/>
                    </a:lnTo>
                    <a:lnTo>
                      <a:pt x="378" y="605"/>
                    </a:lnTo>
                    <a:lnTo>
                      <a:pt x="371" y="608"/>
                    </a:lnTo>
                    <a:lnTo>
                      <a:pt x="365" y="607"/>
                    </a:lnTo>
                    <a:lnTo>
                      <a:pt x="362" y="599"/>
                    </a:lnTo>
                    <a:lnTo>
                      <a:pt x="358" y="580"/>
                    </a:lnTo>
                    <a:lnTo>
                      <a:pt x="354" y="574"/>
                    </a:lnTo>
                    <a:lnTo>
                      <a:pt x="341" y="568"/>
                    </a:lnTo>
                    <a:lnTo>
                      <a:pt x="334" y="572"/>
                    </a:lnTo>
                    <a:lnTo>
                      <a:pt x="315" y="568"/>
                    </a:lnTo>
                    <a:lnTo>
                      <a:pt x="313" y="540"/>
                    </a:lnTo>
                    <a:lnTo>
                      <a:pt x="307" y="529"/>
                    </a:lnTo>
                    <a:lnTo>
                      <a:pt x="312" y="524"/>
                    </a:lnTo>
                    <a:lnTo>
                      <a:pt x="309" y="513"/>
                    </a:lnTo>
                    <a:lnTo>
                      <a:pt x="313" y="503"/>
                    </a:lnTo>
                    <a:lnTo>
                      <a:pt x="315" y="487"/>
                    </a:lnTo>
                    <a:lnTo>
                      <a:pt x="310" y="474"/>
                    </a:lnTo>
                    <a:lnTo>
                      <a:pt x="299" y="468"/>
                    </a:lnTo>
                    <a:lnTo>
                      <a:pt x="297" y="460"/>
                    </a:lnTo>
                    <a:lnTo>
                      <a:pt x="298" y="448"/>
                    </a:lnTo>
                    <a:lnTo>
                      <a:pt x="264" y="447"/>
                    </a:lnTo>
                    <a:lnTo>
                      <a:pt x="255" y="423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55" y="408"/>
                    </a:lnTo>
                    <a:lnTo>
                      <a:pt x="254" y="396"/>
                    </a:lnTo>
                    <a:lnTo>
                      <a:pt x="243" y="389"/>
                    </a:lnTo>
                    <a:lnTo>
                      <a:pt x="231" y="390"/>
                    </a:lnTo>
                    <a:lnTo>
                      <a:pt x="223" y="384"/>
                    </a:lnTo>
                    <a:lnTo>
                      <a:pt x="211" y="380"/>
                    </a:lnTo>
                    <a:lnTo>
                      <a:pt x="203" y="372"/>
                    </a:lnTo>
                    <a:lnTo>
                      <a:pt x="182" y="368"/>
                    </a:lnTo>
                    <a:lnTo>
                      <a:pt x="161" y="350"/>
                    </a:lnTo>
                    <a:lnTo>
                      <a:pt x="162" y="336"/>
                    </a:lnTo>
                    <a:lnTo>
                      <a:pt x="159" y="328"/>
                    </a:lnTo>
                    <a:lnTo>
                      <a:pt x="161" y="312"/>
                    </a:lnTo>
                    <a:lnTo>
                      <a:pt x="137" y="316"/>
                    </a:lnTo>
                    <a:lnTo>
                      <a:pt x="128" y="324"/>
                    </a:lnTo>
                    <a:lnTo>
                      <a:pt x="112" y="332"/>
                    </a:lnTo>
                    <a:lnTo>
                      <a:pt x="108" y="338"/>
                    </a:lnTo>
                    <a:lnTo>
                      <a:pt x="99" y="339"/>
                    </a:lnTo>
                    <a:lnTo>
                      <a:pt x="85" y="337"/>
                    </a:lnTo>
                    <a:lnTo>
                      <a:pt x="75" y="341"/>
                    </a:lnTo>
                    <a:lnTo>
                      <a:pt x="67" y="338"/>
                    </a:lnTo>
                    <a:lnTo>
                      <a:pt x="66" y="307"/>
                    </a:lnTo>
                    <a:lnTo>
                      <a:pt x="52" y="319"/>
                    </a:lnTo>
                    <a:lnTo>
                      <a:pt x="36" y="318"/>
                    </a:lnTo>
                    <a:lnTo>
                      <a:pt x="28" y="307"/>
                    </a:lnTo>
                    <a:lnTo>
                      <a:pt x="16" y="306"/>
                    </a:lnTo>
                    <a:lnTo>
                      <a:pt x="19" y="297"/>
                    </a:lnTo>
                    <a:lnTo>
                      <a:pt x="9" y="284"/>
                    </a:lnTo>
                    <a:lnTo>
                      <a:pt x="0" y="266"/>
                    </a:lnTo>
                    <a:lnTo>
                      <a:pt x="5" y="262"/>
                    </a:lnTo>
                    <a:lnTo>
                      <a:pt x="4" y="253"/>
                    </a:lnTo>
                    <a:lnTo>
                      <a:pt x="15" y="247"/>
                    </a:lnTo>
                    <a:lnTo>
                      <a:pt x="13" y="236"/>
                    </a:lnTo>
                    <a:lnTo>
                      <a:pt x="18" y="229"/>
                    </a:lnTo>
                    <a:lnTo>
                      <a:pt x="19" y="219"/>
                    </a:lnTo>
                    <a:lnTo>
                      <a:pt x="39" y="205"/>
                    </a:lnTo>
                    <a:lnTo>
                      <a:pt x="54" y="201"/>
                    </a:lnTo>
                    <a:lnTo>
                      <a:pt x="56" y="198"/>
                    </a:lnTo>
                    <a:lnTo>
                      <a:pt x="73" y="199"/>
                    </a:lnTo>
                    <a:lnTo>
                      <a:pt x="80" y="142"/>
                    </a:lnTo>
                    <a:lnTo>
                      <a:pt x="81" y="133"/>
                    </a:lnTo>
                    <a:lnTo>
                      <a:pt x="78" y="121"/>
                    </a:lnTo>
                    <a:lnTo>
                      <a:pt x="70" y="113"/>
                    </a:lnTo>
                    <a:lnTo>
                      <a:pt x="70" y="98"/>
                    </a:lnTo>
                    <a:lnTo>
                      <a:pt x="80" y="95"/>
                    </a:lnTo>
                    <a:lnTo>
                      <a:pt x="84" y="97"/>
                    </a:lnTo>
                    <a:lnTo>
                      <a:pt x="85" y="89"/>
                    </a:lnTo>
                    <a:lnTo>
                      <a:pt x="74" y="87"/>
                    </a:lnTo>
                    <a:lnTo>
                      <a:pt x="74" y="74"/>
                    </a:lnTo>
                    <a:lnTo>
                      <a:pt x="109" y="74"/>
                    </a:lnTo>
                    <a:lnTo>
                      <a:pt x="116" y="67"/>
                    </a:lnTo>
                    <a:lnTo>
                      <a:pt x="121" y="74"/>
                    </a:lnTo>
                    <a:lnTo>
                      <a:pt x="124" y="86"/>
                    </a:lnTo>
                    <a:lnTo>
                      <a:pt x="128" y="83"/>
                    </a:lnTo>
                    <a:lnTo>
                      <a:pt x="138" y="94"/>
                    </a:lnTo>
                    <a:lnTo>
                      <a:pt x="152" y="93"/>
                    </a:lnTo>
                    <a:lnTo>
                      <a:pt x="156" y="87"/>
                    </a:lnTo>
                    <a:lnTo>
                      <a:pt x="169" y="82"/>
                    </a:lnTo>
                    <a:lnTo>
                      <a:pt x="177" y="78"/>
                    </a:lnTo>
                    <a:lnTo>
                      <a:pt x="179" y="70"/>
                    </a:lnTo>
                    <a:lnTo>
                      <a:pt x="192" y="64"/>
                    </a:lnTo>
                    <a:lnTo>
                      <a:pt x="191" y="59"/>
                    </a:lnTo>
                    <a:lnTo>
                      <a:pt x="176" y="58"/>
                    </a:lnTo>
                    <a:lnTo>
                      <a:pt x="173" y="44"/>
                    </a:lnTo>
                    <a:lnTo>
                      <a:pt x="174" y="30"/>
                    </a:lnTo>
                    <a:lnTo>
                      <a:pt x="166" y="25"/>
                    </a:lnTo>
                    <a:lnTo>
                      <a:pt x="170" y="23"/>
                    </a:lnTo>
                    <a:lnTo>
                      <a:pt x="183" y="26"/>
                    </a:lnTo>
                    <a:lnTo>
                      <a:pt x="198" y="31"/>
                    </a:lnTo>
                    <a:lnTo>
                      <a:pt x="203" y="26"/>
                    </a:lnTo>
                    <a:lnTo>
                      <a:pt x="216" y="23"/>
                    </a:lnTo>
                    <a:lnTo>
                      <a:pt x="237" y="15"/>
                    </a:lnTo>
                    <a:lnTo>
                      <a:pt x="244" y="7"/>
                    </a:lnTo>
                    <a:lnTo>
                      <a:pt x="242" y="1"/>
                    </a:lnTo>
                    <a:lnTo>
                      <a:pt x="251" y="0"/>
                    </a:lnTo>
                    <a:lnTo>
                      <a:pt x="255" y="5"/>
                    </a:lnTo>
                    <a:lnTo>
                      <a:pt x="253" y="14"/>
                    </a:lnTo>
                    <a:lnTo>
                      <a:pt x="259" y="18"/>
                    </a:lnTo>
                    <a:lnTo>
                      <a:pt x="263" y="27"/>
                    </a:lnTo>
                    <a:lnTo>
                      <a:pt x="258" y="34"/>
                    </a:lnTo>
                    <a:lnTo>
                      <a:pt x="255" y="52"/>
                    </a:lnTo>
                    <a:lnTo>
                      <a:pt x="259" y="63"/>
                    </a:lnTo>
                    <a:lnTo>
                      <a:pt x="261" y="72"/>
                    </a:lnTo>
                    <a:lnTo>
                      <a:pt x="272" y="82"/>
                    </a:lnTo>
                    <a:lnTo>
                      <a:pt x="281" y="83"/>
                    </a:lnTo>
                    <a:lnTo>
                      <a:pt x="283" y="79"/>
                    </a:lnTo>
                    <a:lnTo>
                      <a:pt x="289" y="78"/>
                    </a:lnTo>
                    <a:lnTo>
                      <a:pt x="297" y="74"/>
                    </a:lnTo>
                    <a:lnTo>
                      <a:pt x="303" y="69"/>
                    </a:lnTo>
                    <a:lnTo>
                      <a:pt x="313" y="71"/>
                    </a:lnTo>
                    <a:lnTo>
                      <a:pt x="318" y="70"/>
                    </a:lnTo>
                    <a:lnTo>
                      <a:pt x="328" y="72"/>
                    </a:lnTo>
                    <a:lnTo>
                      <a:pt x="329" y="67"/>
                    </a:lnTo>
                    <a:lnTo>
                      <a:pt x="326" y="63"/>
                    </a:lnTo>
                    <a:lnTo>
                      <a:pt x="328" y="57"/>
                    </a:lnTo>
                    <a:lnTo>
                      <a:pt x="336" y="59"/>
                    </a:lnTo>
                    <a:lnTo>
                      <a:pt x="344" y="57"/>
                    </a:lnTo>
                    <a:lnTo>
                      <a:pt x="355" y="61"/>
                    </a:lnTo>
                    <a:lnTo>
                      <a:pt x="363" y="66"/>
                    </a:lnTo>
                    <a:lnTo>
                      <a:pt x="368" y="60"/>
                    </a:lnTo>
                    <a:lnTo>
                      <a:pt x="373" y="61"/>
                    </a:lnTo>
                    <a:lnTo>
                      <a:pt x="375" y="67"/>
                    </a:lnTo>
                    <a:lnTo>
                      <a:pt x="384" y="65"/>
                    </a:lnTo>
                    <a:lnTo>
                      <a:pt x="391" y="57"/>
                    </a:lnTo>
                    <a:lnTo>
                      <a:pt x="397" y="42"/>
                    </a:lnTo>
                    <a:lnTo>
                      <a:pt x="408" y="23"/>
                    </a:lnTo>
                    <a:lnTo>
                      <a:pt x="414" y="22"/>
                    </a:lnTo>
                    <a:lnTo>
                      <a:pt x="419" y="34"/>
                    </a:lnTo>
                    <a:lnTo>
                      <a:pt x="429" y="70"/>
                    </a:lnTo>
                    <a:lnTo>
                      <a:pt x="438" y="73"/>
                    </a:lnTo>
                    <a:lnTo>
                      <a:pt x="439" y="88"/>
                    </a:lnTo>
                    <a:lnTo>
                      <a:pt x="425" y="105"/>
                    </a:lnTo>
                    <a:lnTo>
                      <a:pt x="430" y="111"/>
                    </a:lnTo>
                    <a:lnTo>
                      <a:pt x="463" y="114"/>
                    </a:lnTo>
                    <a:lnTo>
                      <a:pt x="464" y="135"/>
                    </a:lnTo>
                    <a:lnTo>
                      <a:pt x="478" y="121"/>
                    </a:lnTo>
                    <a:lnTo>
                      <a:pt x="501" y="129"/>
                    </a:lnTo>
                    <a:lnTo>
                      <a:pt x="531" y="142"/>
                    </a:lnTo>
                    <a:lnTo>
                      <a:pt x="540" y="154"/>
                    </a:lnTo>
                    <a:lnTo>
                      <a:pt x="537" y="165"/>
                    </a:lnTo>
                    <a:lnTo>
                      <a:pt x="559" y="159"/>
                    </a:lnTo>
                    <a:lnTo>
                      <a:pt x="595" y="170"/>
                    </a:lnTo>
                    <a:lnTo>
                      <a:pt x="622" y="169"/>
                    </a:lnTo>
                    <a:lnTo>
                      <a:pt x="649" y="186"/>
                    </a:lnTo>
                    <a:lnTo>
                      <a:pt x="673" y="210"/>
                    </a:lnTo>
                    <a:lnTo>
                      <a:pt x="687" y="216"/>
                    </a:lnTo>
                    <a:lnTo>
                      <a:pt x="703" y="216"/>
                    </a:lnTo>
                    <a:lnTo>
                      <a:pt x="710" y="223"/>
                    </a:lnTo>
                    <a:lnTo>
                      <a:pt x="716" y="249"/>
                    </a:lnTo>
                    <a:lnTo>
                      <a:pt x="720" y="262"/>
                    </a:lnTo>
                    <a:lnTo>
                      <a:pt x="713" y="296"/>
                    </a:lnTo>
                    <a:lnTo>
                      <a:pt x="704" y="310"/>
                    </a:lnTo>
                    <a:lnTo>
                      <a:pt x="679" y="339"/>
                    </a:lnTo>
                    <a:lnTo>
                      <a:pt x="668" y="362"/>
                    </a:lnTo>
                    <a:lnTo>
                      <a:pt x="656" y="380"/>
                    </a:lnTo>
                    <a:lnTo>
                      <a:pt x="651" y="381"/>
                    </a:lnTo>
                    <a:lnTo>
                      <a:pt x="647" y="396"/>
                    </a:lnTo>
                    <a:lnTo>
                      <a:pt x="649" y="435"/>
                    </a:lnTo>
                    <a:lnTo>
                      <a:pt x="646" y="467"/>
                    </a:lnTo>
                    <a:lnTo>
                      <a:pt x="645" y="481"/>
                    </a:lnTo>
                    <a:lnTo>
                      <a:pt x="640" y="489"/>
                    </a:lnTo>
                    <a:lnTo>
                      <a:pt x="638" y="516"/>
                    </a:lnTo>
                    <a:lnTo>
                      <a:pt x="622" y="544"/>
                    </a:lnTo>
                    <a:lnTo>
                      <a:pt x="620" y="565"/>
                    </a:lnTo>
                    <a:lnTo>
                      <a:pt x="606" y="574"/>
                    </a:lnTo>
                    <a:lnTo>
                      <a:pt x="603" y="587"/>
                    </a:lnTo>
                    <a:lnTo>
                      <a:pt x="584" y="587"/>
                    </a:lnTo>
                    <a:lnTo>
                      <a:pt x="556" y="595"/>
                    </a:lnTo>
                    <a:lnTo>
                      <a:pt x="544" y="604"/>
                    </a:lnTo>
                    <a:lnTo>
                      <a:pt x="525" y="610"/>
                    </a:lnTo>
                    <a:lnTo>
                      <a:pt x="505" y="626"/>
                    </a:lnTo>
                    <a:lnTo>
                      <a:pt x="492" y="647"/>
                    </a:lnTo>
                    <a:lnTo>
                      <a:pt x="491" y="662"/>
                    </a:lnTo>
                    <a:lnTo>
                      <a:pt x="496" y="674"/>
                    </a:lnTo>
                    <a:lnTo>
                      <a:pt x="495" y="695"/>
                    </a:lnTo>
                    <a:lnTo>
                      <a:pt x="492" y="705"/>
                    </a:lnTo>
                    <a:lnTo>
                      <a:pt x="481" y="717"/>
                    </a:lnTo>
                    <a:lnTo>
                      <a:pt x="466" y="753"/>
                    </a:lnTo>
                    <a:lnTo>
                      <a:pt x="453" y="770"/>
                    </a:lnTo>
                    <a:lnTo>
                      <a:pt x="443" y="779"/>
                    </a:lnTo>
                    <a:lnTo>
                      <a:pt x="438" y="799"/>
                    </a:lnTo>
                    <a:lnTo>
                      <a:pt x="429" y="811"/>
                    </a:lnTo>
                    <a:lnTo>
                      <a:pt x="422" y="799"/>
                    </a:lnTo>
                    <a:lnTo>
                      <a:pt x="428" y="789"/>
                    </a:lnTo>
                    <a:lnTo>
                      <a:pt x="416" y="775"/>
                    </a:lnTo>
                    <a:lnTo>
                      <a:pt x="400" y="764"/>
                    </a:lnTo>
                    <a:lnTo>
                      <a:pt x="380" y="750"/>
                    </a:lnTo>
                    <a:lnTo>
                      <a:pt x="374" y="751"/>
                    </a:lnTo>
                    <a:lnTo>
                      <a:pt x="353" y="735"/>
                    </a:lnTo>
                    <a:lnTo>
                      <a:pt x="342" y="737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C550D5B2-61FA-46E1-9022-B3DFA0731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5630" y="4477158"/>
                <a:ext cx="34656" cy="47303"/>
              </a:xfrm>
              <a:custGeom>
                <a:avLst/>
                <a:gdLst>
                  <a:gd name="T0" fmla="*/ 0 w 22"/>
                  <a:gd name="T1" fmla="*/ 19 h 30"/>
                  <a:gd name="T2" fmla="*/ 7 w 22"/>
                  <a:gd name="T3" fmla="*/ 12 h 30"/>
                  <a:gd name="T4" fmla="*/ 22 w 22"/>
                  <a:gd name="T5" fmla="*/ 0 h 30"/>
                  <a:gd name="T6" fmla="*/ 22 w 22"/>
                  <a:gd name="T7" fmla="*/ 11 h 30"/>
                  <a:gd name="T8" fmla="*/ 21 w 22"/>
                  <a:gd name="T9" fmla="*/ 24 h 30"/>
                  <a:gd name="T10" fmla="*/ 12 w 22"/>
                  <a:gd name="T11" fmla="*/ 23 h 30"/>
                  <a:gd name="T12" fmla="*/ 9 w 22"/>
                  <a:gd name="T13" fmla="*/ 30 h 30"/>
                  <a:gd name="T14" fmla="*/ 0 w 22"/>
                  <a:gd name="T1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0" y="19"/>
                    </a:moveTo>
                    <a:lnTo>
                      <a:pt x="7" y="12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1" y="24"/>
                    </a:lnTo>
                    <a:lnTo>
                      <a:pt x="12" y="23"/>
                    </a:lnTo>
                    <a:lnTo>
                      <a:pt x="9" y="3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E3AA9D7E-7BB8-44BE-ABDB-EA8297207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6484" y="3729765"/>
                <a:ext cx="92942" cy="50457"/>
              </a:xfrm>
              <a:custGeom>
                <a:avLst/>
                <a:gdLst>
                  <a:gd name="T0" fmla="*/ 49 w 59"/>
                  <a:gd name="T1" fmla="*/ 11 h 32"/>
                  <a:gd name="T2" fmla="*/ 57 w 59"/>
                  <a:gd name="T3" fmla="*/ 17 h 32"/>
                  <a:gd name="T4" fmla="*/ 59 w 59"/>
                  <a:gd name="T5" fmla="*/ 30 h 32"/>
                  <a:gd name="T6" fmla="*/ 45 w 59"/>
                  <a:gd name="T7" fmla="*/ 31 h 32"/>
                  <a:gd name="T8" fmla="*/ 29 w 59"/>
                  <a:gd name="T9" fmla="*/ 29 h 32"/>
                  <a:gd name="T10" fmla="*/ 19 w 59"/>
                  <a:gd name="T11" fmla="*/ 32 h 32"/>
                  <a:gd name="T12" fmla="*/ 1 w 59"/>
                  <a:gd name="T13" fmla="*/ 24 h 32"/>
                  <a:gd name="T14" fmla="*/ 0 w 59"/>
                  <a:gd name="T15" fmla="*/ 20 h 32"/>
                  <a:gd name="T16" fmla="*/ 8 w 59"/>
                  <a:gd name="T17" fmla="*/ 5 h 32"/>
                  <a:gd name="T18" fmla="*/ 17 w 59"/>
                  <a:gd name="T19" fmla="*/ 0 h 32"/>
                  <a:gd name="T20" fmla="*/ 30 w 59"/>
                  <a:gd name="T21" fmla="*/ 4 h 32"/>
                  <a:gd name="T22" fmla="*/ 40 w 59"/>
                  <a:gd name="T23" fmla="*/ 5 h 32"/>
                  <a:gd name="T24" fmla="*/ 49 w 59"/>
                  <a:gd name="T2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2">
                    <a:moveTo>
                      <a:pt x="49" y="11"/>
                    </a:moveTo>
                    <a:lnTo>
                      <a:pt x="57" y="17"/>
                    </a:lnTo>
                    <a:lnTo>
                      <a:pt x="59" y="30"/>
                    </a:lnTo>
                    <a:lnTo>
                      <a:pt x="45" y="31"/>
                    </a:lnTo>
                    <a:lnTo>
                      <a:pt x="29" y="29"/>
                    </a:lnTo>
                    <a:lnTo>
                      <a:pt x="19" y="32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0" y="5"/>
                    </a:lnTo>
                    <a:lnTo>
                      <a:pt x="49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F2CBFF32-C933-4D01-90E1-5878AC68C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066" y="5234011"/>
                <a:ext cx="272524" cy="301165"/>
              </a:xfrm>
              <a:custGeom>
                <a:avLst/>
                <a:gdLst>
                  <a:gd name="T0" fmla="*/ 108 w 173"/>
                  <a:gd name="T1" fmla="*/ 19 h 191"/>
                  <a:gd name="T2" fmla="*/ 112 w 173"/>
                  <a:gd name="T3" fmla="*/ 22 h 191"/>
                  <a:gd name="T4" fmla="*/ 117 w 173"/>
                  <a:gd name="T5" fmla="*/ 34 h 191"/>
                  <a:gd name="T6" fmla="*/ 137 w 173"/>
                  <a:gd name="T7" fmla="*/ 57 h 191"/>
                  <a:gd name="T8" fmla="*/ 144 w 173"/>
                  <a:gd name="T9" fmla="*/ 59 h 191"/>
                  <a:gd name="T10" fmla="*/ 144 w 173"/>
                  <a:gd name="T11" fmla="*/ 67 h 191"/>
                  <a:gd name="T12" fmla="*/ 149 w 173"/>
                  <a:gd name="T13" fmla="*/ 80 h 191"/>
                  <a:gd name="T14" fmla="*/ 162 w 173"/>
                  <a:gd name="T15" fmla="*/ 83 h 191"/>
                  <a:gd name="T16" fmla="*/ 173 w 173"/>
                  <a:gd name="T17" fmla="*/ 92 h 191"/>
                  <a:gd name="T18" fmla="*/ 147 w 173"/>
                  <a:gd name="T19" fmla="*/ 108 h 191"/>
                  <a:gd name="T20" fmla="*/ 130 w 173"/>
                  <a:gd name="T21" fmla="*/ 123 h 191"/>
                  <a:gd name="T22" fmla="*/ 124 w 173"/>
                  <a:gd name="T23" fmla="*/ 137 h 191"/>
                  <a:gd name="T24" fmla="*/ 118 w 173"/>
                  <a:gd name="T25" fmla="*/ 145 h 191"/>
                  <a:gd name="T26" fmla="*/ 108 w 173"/>
                  <a:gd name="T27" fmla="*/ 146 h 191"/>
                  <a:gd name="T28" fmla="*/ 104 w 173"/>
                  <a:gd name="T29" fmla="*/ 156 h 191"/>
                  <a:gd name="T30" fmla="*/ 102 w 173"/>
                  <a:gd name="T31" fmla="*/ 163 h 191"/>
                  <a:gd name="T32" fmla="*/ 90 w 173"/>
                  <a:gd name="T33" fmla="*/ 168 h 191"/>
                  <a:gd name="T34" fmla="*/ 76 w 173"/>
                  <a:gd name="T35" fmla="*/ 167 h 191"/>
                  <a:gd name="T36" fmla="*/ 68 w 173"/>
                  <a:gd name="T37" fmla="*/ 161 h 191"/>
                  <a:gd name="T38" fmla="*/ 60 w 173"/>
                  <a:gd name="T39" fmla="*/ 158 h 191"/>
                  <a:gd name="T40" fmla="*/ 51 w 173"/>
                  <a:gd name="T41" fmla="*/ 163 h 191"/>
                  <a:gd name="T42" fmla="*/ 47 w 173"/>
                  <a:gd name="T43" fmla="*/ 173 h 191"/>
                  <a:gd name="T44" fmla="*/ 38 w 173"/>
                  <a:gd name="T45" fmla="*/ 179 h 191"/>
                  <a:gd name="T46" fmla="*/ 28 w 173"/>
                  <a:gd name="T47" fmla="*/ 189 h 191"/>
                  <a:gd name="T48" fmla="*/ 16 w 173"/>
                  <a:gd name="T49" fmla="*/ 191 h 191"/>
                  <a:gd name="T50" fmla="*/ 12 w 173"/>
                  <a:gd name="T51" fmla="*/ 183 h 191"/>
                  <a:gd name="T52" fmla="*/ 14 w 173"/>
                  <a:gd name="T53" fmla="*/ 171 h 191"/>
                  <a:gd name="T54" fmla="*/ 4 w 173"/>
                  <a:gd name="T55" fmla="*/ 151 h 191"/>
                  <a:gd name="T56" fmla="*/ 0 w 173"/>
                  <a:gd name="T57" fmla="*/ 148 h 191"/>
                  <a:gd name="T58" fmla="*/ 2 w 173"/>
                  <a:gd name="T59" fmla="*/ 87 h 191"/>
                  <a:gd name="T60" fmla="*/ 20 w 173"/>
                  <a:gd name="T61" fmla="*/ 87 h 191"/>
                  <a:gd name="T62" fmla="*/ 23 w 173"/>
                  <a:gd name="T63" fmla="*/ 13 h 191"/>
                  <a:gd name="T64" fmla="*/ 36 w 173"/>
                  <a:gd name="T65" fmla="*/ 12 h 191"/>
                  <a:gd name="T66" fmla="*/ 65 w 173"/>
                  <a:gd name="T67" fmla="*/ 5 h 191"/>
                  <a:gd name="T68" fmla="*/ 71 w 173"/>
                  <a:gd name="T69" fmla="*/ 13 h 191"/>
                  <a:gd name="T70" fmla="*/ 83 w 173"/>
                  <a:gd name="T71" fmla="*/ 5 h 191"/>
                  <a:gd name="T72" fmla="*/ 89 w 173"/>
                  <a:gd name="T73" fmla="*/ 5 h 191"/>
                  <a:gd name="T74" fmla="*/ 99 w 173"/>
                  <a:gd name="T75" fmla="*/ 0 h 191"/>
                  <a:gd name="T76" fmla="*/ 102 w 173"/>
                  <a:gd name="T77" fmla="*/ 2 h 191"/>
                  <a:gd name="T78" fmla="*/ 108 w 173"/>
                  <a:gd name="T79" fmla="*/ 1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3" h="191">
                    <a:moveTo>
                      <a:pt x="108" y="19"/>
                    </a:moveTo>
                    <a:lnTo>
                      <a:pt x="112" y="22"/>
                    </a:lnTo>
                    <a:lnTo>
                      <a:pt x="117" y="34"/>
                    </a:lnTo>
                    <a:lnTo>
                      <a:pt x="137" y="57"/>
                    </a:lnTo>
                    <a:lnTo>
                      <a:pt x="144" y="59"/>
                    </a:lnTo>
                    <a:lnTo>
                      <a:pt x="144" y="67"/>
                    </a:lnTo>
                    <a:lnTo>
                      <a:pt x="149" y="80"/>
                    </a:lnTo>
                    <a:lnTo>
                      <a:pt x="162" y="83"/>
                    </a:lnTo>
                    <a:lnTo>
                      <a:pt x="173" y="92"/>
                    </a:lnTo>
                    <a:lnTo>
                      <a:pt x="147" y="108"/>
                    </a:lnTo>
                    <a:lnTo>
                      <a:pt x="130" y="123"/>
                    </a:lnTo>
                    <a:lnTo>
                      <a:pt x="124" y="137"/>
                    </a:lnTo>
                    <a:lnTo>
                      <a:pt x="118" y="145"/>
                    </a:lnTo>
                    <a:lnTo>
                      <a:pt x="108" y="146"/>
                    </a:lnTo>
                    <a:lnTo>
                      <a:pt x="104" y="156"/>
                    </a:lnTo>
                    <a:lnTo>
                      <a:pt x="102" y="163"/>
                    </a:lnTo>
                    <a:lnTo>
                      <a:pt x="90" y="168"/>
                    </a:lnTo>
                    <a:lnTo>
                      <a:pt x="76" y="167"/>
                    </a:lnTo>
                    <a:lnTo>
                      <a:pt x="68" y="161"/>
                    </a:lnTo>
                    <a:lnTo>
                      <a:pt x="60" y="158"/>
                    </a:lnTo>
                    <a:lnTo>
                      <a:pt x="51" y="163"/>
                    </a:lnTo>
                    <a:lnTo>
                      <a:pt x="47" y="173"/>
                    </a:lnTo>
                    <a:lnTo>
                      <a:pt x="38" y="179"/>
                    </a:lnTo>
                    <a:lnTo>
                      <a:pt x="28" y="189"/>
                    </a:lnTo>
                    <a:lnTo>
                      <a:pt x="16" y="191"/>
                    </a:lnTo>
                    <a:lnTo>
                      <a:pt x="12" y="183"/>
                    </a:lnTo>
                    <a:lnTo>
                      <a:pt x="14" y="171"/>
                    </a:lnTo>
                    <a:lnTo>
                      <a:pt x="4" y="151"/>
                    </a:lnTo>
                    <a:lnTo>
                      <a:pt x="0" y="148"/>
                    </a:lnTo>
                    <a:lnTo>
                      <a:pt x="2" y="87"/>
                    </a:lnTo>
                    <a:lnTo>
                      <a:pt x="20" y="87"/>
                    </a:lnTo>
                    <a:lnTo>
                      <a:pt x="23" y="13"/>
                    </a:lnTo>
                    <a:lnTo>
                      <a:pt x="36" y="12"/>
                    </a:lnTo>
                    <a:lnTo>
                      <a:pt x="65" y="5"/>
                    </a:lnTo>
                    <a:lnTo>
                      <a:pt x="71" y="13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9" y="0"/>
                    </a:lnTo>
                    <a:lnTo>
                      <a:pt x="102" y="2"/>
                    </a:lnTo>
                    <a:lnTo>
                      <a:pt x="108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DA4C4E1F-E2AC-41F3-9197-F7F9A2C0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291" y="4291099"/>
                <a:ext cx="373342" cy="290127"/>
              </a:xfrm>
              <a:custGeom>
                <a:avLst/>
                <a:gdLst>
                  <a:gd name="T0" fmla="*/ 14 w 237"/>
                  <a:gd name="T1" fmla="*/ 77 h 184"/>
                  <a:gd name="T2" fmla="*/ 29 w 237"/>
                  <a:gd name="T3" fmla="*/ 76 h 184"/>
                  <a:gd name="T4" fmla="*/ 33 w 237"/>
                  <a:gd name="T5" fmla="*/ 70 h 184"/>
                  <a:gd name="T6" fmla="*/ 36 w 237"/>
                  <a:gd name="T7" fmla="*/ 71 h 184"/>
                  <a:gd name="T8" fmla="*/ 40 w 237"/>
                  <a:gd name="T9" fmla="*/ 75 h 184"/>
                  <a:gd name="T10" fmla="*/ 64 w 237"/>
                  <a:gd name="T11" fmla="*/ 68 h 184"/>
                  <a:gd name="T12" fmla="*/ 71 w 237"/>
                  <a:gd name="T13" fmla="*/ 59 h 184"/>
                  <a:gd name="T14" fmla="*/ 81 w 237"/>
                  <a:gd name="T15" fmla="*/ 52 h 184"/>
                  <a:gd name="T16" fmla="*/ 79 w 237"/>
                  <a:gd name="T17" fmla="*/ 45 h 184"/>
                  <a:gd name="T18" fmla="*/ 84 w 237"/>
                  <a:gd name="T19" fmla="*/ 43 h 184"/>
                  <a:gd name="T20" fmla="*/ 102 w 237"/>
                  <a:gd name="T21" fmla="*/ 44 h 184"/>
                  <a:gd name="T22" fmla="*/ 119 w 237"/>
                  <a:gd name="T23" fmla="*/ 35 h 184"/>
                  <a:gd name="T24" fmla="*/ 132 w 237"/>
                  <a:gd name="T25" fmla="*/ 12 h 184"/>
                  <a:gd name="T26" fmla="*/ 141 w 237"/>
                  <a:gd name="T27" fmla="*/ 3 h 184"/>
                  <a:gd name="T28" fmla="*/ 152 w 237"/>
                  <a:gd name="T29" fmla="*/ 0 h 184"/>
                  <a:gd name="T30" fmla="*/ 155 w 237"/>
                  <a:gd name="T31" fmla="*/ 9 h 184"/>
                  <a:gd name="T32" fmla="*/ 165 w 237"/>
                  <a:gd name="T33" fmla="*/ 22 h 184"/>
                  <a:gd name="T34" fmla="*/ 165 w 237"/>
                  <a:gd name="T35" fmla="*/ 30 h 184"/>
                  <a:gd name="T36" fmla="*/ 163 w 237"/>
                  <a:gd name="T37" fmla="*/ 39 h 184"/>
                  <a:gd name="T38" fmla="*/ 164 w 237"/>
                  <a:gd name="T39" fmla="*/ 45 h 184"/>
                  <a:gd name="T40" fmla="*/ 170 w 237"/>
                  <a:gd name="T41" fmla="*/ 51 h 184"/>
                  <a:gd name="T42" fmla="*/ 185 w 237"/>
                  <a:gd name="T43" fmla="*/ 61 h 184"/>
                  <a:gd name="T44" fmla="*/ 195 w 237"/>
                  <a:gd name="T45" fmla="*/ 69 h 184"/>
                  <a:gd name="T46" fmla="*/ 195 w 237"/>
                  <a:gd name="T47" fmla="*/ 76 h 184"/>
                  <a:gd name="T48" fmla="*/ 207 w 237"/>
                  <a:gd name="T49" fmla="*/ 86 h 184"/>
                  <a:gd name="T50" fmla="*/ 215 w 237"/>
                  <a:gd name="T51" fmla="*/ 95 h 184"/>
                  <a:gd name="T52" fmla="*/ 220 w 237"/>
                  <a:gd name="T53" fmla="*/ 108 h 184"/>
                  <a:gd name="T54" fmla="*/ 234 w 237"/>
                  <a:gd name="T55" fmla="*/ 116 h 184"/>
                  <a:gd name="T56" fmla="*/ 237 w 237"/>
                  <a:gd name="T57" fmla="*/ 123 h 184"/>
                  <a:gd name="T58" fmla="*/ 231 w 237"/>
                  <a:gd name="T59" fmla="*/ 125 h 184"/>
                  <a:gd name="T60" fmla="*/ 219 w 237"/>
                  <a:gd name="T61" fmla="*/ 124 h 184"/>
                  <a:gd name="T62" fmla="*/ 205 w 237"/>
                  <a:gd name="T63" fmla="*/ 122 h 184"/>
                  <a:gd name="T64" fmla="*/ 198 w 237"/>
                  <a:gd name="T65" fmla="*/ 124 h 184"/>
                  <a:gd name="T66" fmla="*/ 196 w 237"/>
                  <a:gd name="T67" fmla="*/ 129 h 184"/>
                  <a:gd name="T68" fmla="*/ 190 w 237"/>
                  <a:gd name="T69" fmla="*/ 130 h 184"/>
                  <a:gd name="T70" fmla="*/ 182 w 237"/>
                  <a:gd name="T71" fmla="*/ 125 h 184"/>
                  <a:gd name="T72" fmla="*/ 162 w 237"/>
                  <a:gd name="T73" fmla="*/ 136 h 184"/>
                  <a:gd name="T74" fmla="*/ 154 w 237"/>
                  <a:gd name="T75" fmla="*/ 133 h 184"/>
                  <a:gd name="T76" fmla="*/ 151 w 237"/>
                  <a:gd name="T77" fmla="*/ 135 h 184"/>
                  <a:gd name="T78" fmla="*/ 146 w 237"/>
                  <a:gd name="T79" fmla="*/ 148 h 184"/>
                  <a:gd name="T80" fmla="*/ 132 w 237"/>
                  <a:gd name="T81" fmla="*/ 144 h 184"/>
                  <a:gd name="T82" fmla="*/ 119 w 237"/>
                  <a:gd name="T83" fmla="*/ 142 h 184"/>
                  <a:gd name="T84" fmla="*/ 107 w 237"/>
                  <a:gd name="T85" fmla="*/ 134 h 184"/>
                  <a:gd name="T86" fmla="*/ 92 w 237"/>
                  <a:gd name="T87" fmla="*/ 127 h 184"/>
                  <a:gd name="T88" fmla="*/ 82 w 237"/>
                  <a:gd name="T89" fmla="*/ 133 h 184"/>
                  <a:gd name="T90" fmla="*/ 75 w 237"/>
                  <a:gd name="T91" fmla="*/ 144 h 184"/>
                  <a:gd name="T92" fmla="*/ 73 w 237"/>
                  <a:gd name="T93" fmla="*/ 159 h 184"/>
                  <a:gd name="T94" fmla="*/ 61 w 237"/>
                  <a:gd name="T95" fmla="*/ 157 h 184"/>
                  <a:gd name="T96" fmla="*/ 49 w 237"/>
                  <a:gd name="T97" fmla="*/ 154 h 184"/>
                  <a:gd name="T98" fmla="*/ 38 w 237"/>
                  <a:gd name="T99" fmla="*/ 165 h 184"/>
                  <a:gd name="T100" fmla="*/ 29 w 237"/>
                  <a:gd name="T101" fmla="*/ 184 h 184"/>
                  <a:gd name="T102" fmla="*/ 27 w 237"/>
                  <a:gd name="T103" fmla="*/ 178 h 184"/>
                  <a:gd name="T104" fmla="*/ 26 w 237"/>
                  <a:gd name="T105" fmla="*/ 169 h 184"/>
                  <a:gd name="T106" fmla="*/ 17 w 237"/>
                  <a:gd name="T107" fmla="*/ 162 h 184"/>
                  <a:gd name="T108" fmla="*/ 10 w 237"/>
                  <a:gd name="T109" fmla="*/ 152 h 184"/>
                  <a:gd name="T110" fmla="*/ 9 w 237"/>
                  <a:gd name="T111" fmla="*/ 144 h 184"/>
                  <a:gd name="T112" fmla="*/ 0 w 237"/>
                  <a:gd name="T113" fmla="*/ 133 h 184"/>
                  <a:gd name="T114" fmla="*/ 2 w 237"/>
                  <a:gd name="T115" fmla="*/ 127 h 184"/>
                  <a:gd name="T116" fmla="*/ 0 w 237"/>
                  <a:gd name="T117" fmla="*/ 118 h 184"/>
                  <a:gd name="T118" fmla="*/ 1 w 237"/>
                  <a:gd name="T119" fmla="*/ 102 h 184"/>
                  <a:gd name="T120" fmla="*/ 5 w 237"/>
                  <a:gd name="T121" fmla="*/ 98 h 184"/>
                  <a:gd name="T122" fmla="*/ 14 w 237"/>
                  <a:gd name="T123" fmla="*/ 7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7" h="184">
                    <a:moveTo>
                      <a:pt x="14" y="77"/>
                    </a:moveTo>
                    <a:lnTo>
                      <a:pt x="29" y="76"/>
                    </a:lnTo>
                    <a:lnTo>
                      <a:pt x="33" y="70"/>
                    </a:lnTo>
                    <a:lnTo>
                      <a:pt x="36" y="71"/>
                    </a:lnTo>
                    <a:lnTo>
                      <a:pt x="40" y="75"/>
                    </a:lnTo>
                    <a:lnTo>
                      <a:pt x="64" y="68"/>
                    </a:lnTo>
                    <a:lnTo>
                      <a:pt x="71" y="59"/>
                    </a:lnTo>
                    <a:lnTo>
                      <a:pt x="81" y="52"/>
                    </a:lnTo>
                    <a:lnTo>
                      <a:pt x="79" y="45"/>
                    </a:lnTo>
                    <a:lnTo>
                      <a:pt x="84" y="43"/>
                    </a:lnTo>
                    <a:lnTo>
                      <a:pt x="102" y="44"/>
                    </a:lnTo>
                    <a:lnTo>
                      <a:pt x="119" y="35"/>
                    </a:lnTo>
                    <a:lnTo>
                      <a:pt x="132" y="12"/>
                    </a:lnTo>
                    <a:lnTo>
                      <a:pt x="141" y="3"/>
                    </a:lnTo>
                    <a:lnTo>
                      <a:pt x="152" y="0"/>
                    </a:lnTo>
                    <a:lnTo>
                      <a:pt x="155" y="9"/>
                    </a:lnTo>
                    <a:lnTo>
                      <a:pt x="165" y="22"/>
                    </a:lnTo>
                    <a:lnTo>
                      <a:pt x="165" y="30"/>
                    </a:lnTo>
                    <a:lnTo>
                      <a:pt x="163" y="39"/>
                    </a:lnTo>
                    <a:lnTo>
                      <a:pt x="164" y="45"/>
                    </a:lnTo>
                    <a:lnTo>
                      <a:pt x="170" y="51"/>
                    </a:lnTo>
                    <a:lnTo>
                      <a:pt x="185" y="61"/>
                    </a:lnTo>
                    <a:lnTo>
                      <a:pt x="195" y="69"/>
                    </a:lnTo>
                    <a:lnTo>
                      <a:pt x="195" y="76"/>
                    </a:lnTo>
                    <a:lnTo>
                      <a:pt x="207" y="86"/>
                    </a:lnTo>
                    <a:lnTo>
                      <a:pt x="215" y="95"/>
                    </a:lnTo>
                    <a:lnTo>
                      <a:pt x="220" y="108"/>
                    </a:lnTo>
                    <a:lnTo>
                      <a:pt x="234" y="116"/>
                    </a:lnTo>
                    <a:lnTo>
                      <a:pt x="237" y="123"/>
                    </a:lnTo>
                    <a:lnTo>
                      <a:pt x="231" y="125"/>
                    </a:lnTo>
                    <a:lnTo>
                      <a:pt x="219" y="124"/>
                    </a:lnTo>
                    <a:lnTo>
                      <a:pt x="205" y="122"/>
                    </a:lnTo>
                    <a:lnTo>
                      <a:pt x="198" y="124"/>
                    </a:lnTo>
                    <a:lnTo>
                      <a:pt x="196" y="129"/>
                    </a:lnTo>
                    <a:lnTo>
                      <a:pt x="190" y="130"/>
                    </a:lnTo>
                    <a:lnTo>
                      <a:pt x="182" y="125"/>
                    </a:lnTo>
                    <a:lnTo>
                      <a:pt x="162" y="136"/>
                    </a:lnTo>
                    <a:lnTo>
                      <a:pt x="154" y="133"/>
                    </a:lnTo>
                    <a:lnTo>
                      <a:pt x="151" y="135"/>
                    </a:lnTo>
                    <a:lnTo>
                      <a:pt x="146" y="148"/>
                    </a:lnTo>
                    <a:lnTo>
                      <a:pt x="132" y="144"/>
                    </a:lnTo>
                    <a:lnTo>
                      <a:pt x="119" y="142"/>
                    </a:lnTo>
                    <a:lnTo>
                      <a:pt x="107" y="134"/>
                    </a:lnTo>
                    <a:lnTo>
                      <a:pt x="92" y="127"/>
                    </a:lnTo>
                    <a:lnTo>
                      <a:pt x="82" y="133"/>
                    </a:lnTo>
                    <a:lnTo>
                      <a:pt x="75" y="144"/>
                    </a:lnTo>
                    <a:lnTo>
                      <a:pt x="73" y="159"/>
                    </a:lnTo>
                    <a:lnTo>
                      <a:pt x="61" y="157"/>
                    </a:lnTo>
                    <a:lnTo>
                      <a:pt x="49" y="154"/>
                    </a:lnTo>
                    <a:lnTo>
                      <a:pt x="38" y="165"/>
                    </a:lnTo>
                    <a:lnTo>
                      <a:pt x="29" y="184"/>
                    </a:lnTo>
                    <a:lnTo>
                      <a:pt x="27" y="178"/>
                    </a:lnTo>
                    <a:lnTo>
                      <a:pt x="26" y="169"/>
                    </a:lnTo>
                    <a:lnTo>
                      <a:pt x="17" y="162"/>
                    </a:lnTo>
                    <a:lnTo>
                      <a:pt x="10" y="152"/>
                    </a:lnTo>
                    <a:lnTo>
                      <a:pt x="9" y="144"/>
                    </a:lnTo>
                    <a:lnTo>
                      <a:pt x="0" y="133"/>
                    </a:lnTo>
                    <a:lnTo>
                      <a:pt x="2" y="127"/>
                    </a:lnTo>
                    <a:lnTo>
                      <a:pt x="0" y="118"/>
                    </a:lnTo>
                    <a:lnTo>
                      <a:pt x="1" y="102"/>
                    </a:lnTo>
                    <a:lnTo>
                      <a:pt x="5" y="98"/>
                    </a:lnTo>
                    <a:lnTo>
                      <a:pt x="14" y="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35" name="Group 1">
                <a:extLst>
                  <a:ext uri="{FF2B5EF4-FFF2-40B4-BE49-F238E27FC236}">
                    <a16:creationId xmlns:a16="http://schemas.microsoft.com/office/drawing/2014/main" id="{0E75EDF2-62F8-4D39-BAA4-70315ADF70F1}"/>
                  </a:ext>
                </a:extLst>
              </p:cNvPr>
              <p:cNvGrpSpPr/>
              <p:nvPr/>
            </p:nvGrpSpPr>
            <p:grpSpPr>
              <a:xfrm>
                <a:off x="969858" y="2111993"/>
                <a:ext cx="2191217" cy="1181006"/>
                <a:chOff x="893762" y="1347787"/>
                <a:chExt cx="2208213" cy="1189038"/>
              </a:xfrm>
              <a:grpFill/>
            </p:grpSpPr>
            <p:sp>
              <p:nvSpPr>
                <p:cNvPr id="236" name="Freeform 35">
                  <a:extLst>
                    <a:ext uri="{FF2B5EF4-FFF2-40B4-BE49-F238E27FC236}">
                      <a16:creationId xmlns:a16="http://schemas.microsoft.com/office/drawing/2014/main" id="{6D3A2727-DCCA-4214-BE41-79E041BE0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600" y="2362200"/>
                  <a:ext cx="58738" cy="34925"/>
                </a:xfrm>
                <a:custGeom>
                  <a:avLst/>
                  <a:gdLst>
                    <a:gd name="T0" fmla="*/ 11 w 37"/>
                    <a:gd name="T1" fmla="*/ 10 h 22"/>
                    <a:gd name="T2" fmla="*/ 22 w 37"/>
                    <a:gd name="T3" fmla="*/ 13 h 22"/>
                    <a:gd name="T4" fmla="*/ 37 w 37"/>
                    <a:gd name="T5" fmla="*/ 12 h 22"/>
                    <a:gd name="T6" fmla="*/ 26 w 37"/>
                    <a:gd name="T7" fmla="*/ 21 h 22"/>
                    <a:gd name="T8" fmla="*/ 20 w 37"/>
                    <a:gd name="T9" fmla="*/ 22 h 22"/>
                    <a:gd name="T10" fmla="*/ 2 w 37"/>
                    <a:gd name="T11" fmla="*/ 13 h 22"/>
                    <a:gd name="T12" fmla="*/ 0 w 37"/>
                    <a:gd name="T13" fmla="*/ 6 h 22"/>
                    <a:gd name="T14" fmla="*/ 8 w 37"/>
                    <a:gd name="T15" fmla="*/ 0 h 22"/>
                    <a:gd name="T16" fmla="*/ 11 w 37"/>
                    <a:gd name="T17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22">
                      <a:moveTo>
                        <a:pt x="11" y="10"/>
                      </a:moveTo>
                      <a:lnTo>
                        <a:pt x="22" y="13"/>
                      </a:lnTo>
                      <a:lnTo>
                        <a:pt x="37" y="12"/>
                      </a:lnTo>
                      <a:lnTo>
                        <a:pt x="26" y="21"/>
                      </a:lnTo>
                      <a:lnTo>
                        <a:pt x="20" y="22"/>
                      </a:lnTo>
                      <a:lnTo>
                        <a:pt x="2" y="13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7" name="Freeform 36">
                  <a:extLst>
                    <a:ext uri="{FF2B5EF4-FFF2-40B4-BE49-F238E27FC236}">
                      <a16:creationId xmlns:a16="http://schemas.microsoft.com/office/drawing/2014/main" id="{9180B524-0A8F-4350-978E-7B82EC424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3762" y="1347787"/>
                  <a:ext cx="2208213" cy="1189038"/>
                </a:xfrm>
                <a:custGeom>
                  <a:avLst/>
                  <a:gdLst>
                    <a:gd name="T0" fmla="*/ 5030 w 5699"/>
                    <a:gd name="T1" fmla="*/ 189 h 3068"/>
                    <a:gd name="T2" fmla="*/ 4486 w 5699"/>
                    <a:gd name="T3" fmla="*/ 395 h 3068"/>
                    <a:gd name="T4" fmla="*/ 4419 w 5699"/>
                    <a:gd name="T5" fmla="*/ 225 h 3068"/>
                    <a:gd name="T6" fmla="*/ 4392 w 5699"/>
                    <a:gd name="T7" fmla="*/ 58 h 3068"/>
                    <a:gd name="T8" fmla="*/ 5423 w 5699"/>
                    <a:gd name="T9" fmla="*/ 7 h 3068"/>
                    <a:gd name="T10" fmla="*/ 4022 w 5699"/>
                    <a:gd name="T11" fmla="*/ 136 h 3068"/>
                    <a:gd name="T12" fmla="*/ 3430 w 5699"/>
                    <a:gd name="T13" fmla="*/ 261 h 3068"/>
                    <a:gd name="T14" fmla="*/ 3861 w 5699"/>
                    <a:gd name="T15" fmla="*/ 239 h 3068"/>
                    <a:gd name="T16" fmla="*/ 3040 w 5699"/>
                    <a:gd name="T17" fmla="*/ 281 h 3068"/>
                    <a:gd name="T18" fmla="*/ 2702 w 5699"/>
                    <a:gd name="T19" fmla="*/ 373 h 3068"/>
                    <a:gd name="T20" fmla="*/ 3998 w 5699"/>
                    <a:gd name="T21" fmla="*/ 378 h 3068"/>
                    <a:gd name="T22" fmla="*/ 4259 w 5699"/>
                    <a:gd name="T23" fmla="*/ 497 h 3068"/>
                    <a:gd name="T24" fmla="*/ 3108 w 5699"/>
                    <a:gd name="T25" fmla="*/ 415 h 3068"/>
                    <a:gd name="T26" fmla="*/ 2781 w 5699"/>
                    <a:gd name="T27" fmla="*/ 376 h 3068"/>
                    <a:gd name="T28" fmla="*/ 3397 w 5699"/>
                    <a:gd name="T29" fmla="*/ 466 h 3068"/>
                    <a:gd name="T30" fmla="*/ 3741 w 5699"/>
                    <a:gd name="T31" fmla="*/ 428 h 3068"/>
                    <a:gd name="T32" fmla="*/ 2485 w 5699"/>
                    <a:gd name="T33" fmla="*/ 522 h 3068"/>
                    <a:gd name="T34" fmla="*/ 3658 w 5699"/>
                    <a:gd name="T35" fmla="*/ 525 h 3068"/>
                    <a:gd name="T36" fmla="*/ 3220 w 5699"/>
                    <a:gd name="T37" fmla="*/ 713 h 3068"/>
                    <a:gd name="T38" fmla="*/ 4363 w 5699"/>
                    <a:gd name="T39" fmla="*/ 644 h 3068"/>
                    <a:gd name="T40" fmla="*/ 4935 w 5699"/>
                    <a:gd name="T41" fmla="*/ 1030 h 3068"/>
                    <a:gd name="T42" fmla="*/ 4609 w 5699"/>
                    <a:gd name="T43" fmla="*/ 1331 h 3068"/>
                    <a:gd name="T44" fmla="*/ 3970 w 5699"/>
                    <a:gd name="T45" fmla="*/ 1206 h 3068"/>
                    <a:gd name="T46" fmla="*/ 4260 w 5699"/>
                    <a:gd name="T47" fmla="*/ 820 h 3068"/>
                    <a:gd name="T48" fmla="*/ 4081 w 5699"/>
                    <a:gd name="T49" fmla="*/ 547 h 3068"/>
                    <a:gd name="T50" fmla="*/ 3095 w 5699"/>
                    <a:gd name="T51" fmla="*/ 573 h 3068"/>
                    <a:gd name="T52" fmla="*/ 2829 w 5699"/>
                    <a:gd name="T53" fmla="*/ 664 h 3068"/>
                    <a:gd name="T54" fmla="*/ 2787 w 5699"/>
                    <a:gd name="T55" fmla="*/ 885 h 3068"/>
                    <a:gd name="T56" fmla="*/ 2450 w 5699"/>
                    <a:gd name="T57" fmla="*/ 782 h 3068"/>
                    <a:gd name="T58" fmla="*/ 3509 w 5699"/>
                    <a:gd name="T59" fmla="*/ 917 h 3068"/>
                    <a:gd name="T60" fmla="*/ 3972 w 5699"/>
                    <a:gd name="T61" fmla="*/ 981 h 3068"/>
                    <a:gd name="T62" fmla="*/ 2985 w 5699"/>
                    <a:gd name="T63" fmla="*/ 1402 h 3068"/>
                    <a:gd name="T64" fmla="*/ 3247 w 5699"/>
                    <a:gd name="T65" fmla="*/ 1941 h 3068"/>
                    <a:gd name="T66" fmla="*/ 3750 w 5699"/>
                    <a:gd name="T67" fmla="*/ 1783 h 3068"/>
                    <a:gd name="T68" fmla="*/ 4337 w 5699"/>
                    <a:gd name="T69" fmla="*/ 1477 h 3068"/>
                    <a:gd name="T70" fmla="*/ 4740 w 5699"/>
                    <a:gd name="T71" fmla="*/ 1945 h 3068"/>
                    <a:gd name="T72" fmla="*/ 4219 w 5699"/>
                    <a:gd name="T73" fmla="*/ 2347 h 3068"/>
                    <a:gd name="T74" fmla="*/ 4164 w 5699"/>
                    <a:gd name="T75" fmla="*/ 2685 h 3068"/>
                    <a:gd name="T76" fmla="*/ 4034 w 5699"/>
                    <a:gd name="T77" fmla="*/ 2767 h 3068"/>
                    <a:gd name="T78" fmla="*/ 3533 w 5699"/>
                    <a:gd name="T79" fmla="*/ 2788 h 3068"/>
                    <a:gd name="T80" fmla="*/ 2912 w 5699"/>
                    <a:gd name="T81" fmla="*/ 3023 h 3068"/>
                    <a:gd name="T82" fmla="*/ 2877 w 5699"/>
                    <a:gd name="T83" fmla="*/ 2695 h 3068"/>
                    <a:gd name="T84" fmla="*/ 2569 w 5699"/>
                    <a:gd name="T85" fmla="*/ 2536 h 3068"/>
                    <a:gd name="T86" fmla="*/ 1634 w 5699"/>
                    <a:gd name="T87" fmla="*/ 2455 h 3068"/>
                    <a:gd name="T88" fmla="*/ 264 w 5699"/>
                    <a:gd name="T89" fmla="*/ 2180 h 3068"/>
                    <a:gd name="T90" fmla="*/ 224 w 5699"/>
                    <a:gd name="T91" fmla="*/ 1603 h 3068"/>
                    <a:gd name="T92" fmla="*/ 1272 w 5699"/>
                    <a:gd name="T93" fmla="*/ 843 h 3068"/>
                    <a:gd name="T94" fmla="*/ 1966 w 5699"/>
                    <a:gd name="T95" fmla="*/ 852 h 3068"/>
                    <a:gd name="T96" fmla="*/ 2624 w 5699"/>
                    <a:gd name="T97" fmla="*/ 901 h 3068"/>
                    <a:gd name="T98" fmla="*/ 3256 w 5699"/>
                    <a:gd name="T99" fmla="*/ 947 h 3068"/>
                    <a:gd name="T100" fmla="*/ 3159 w 5699"/>
                    <a:gd name="T101" fmla="*/ 875 h 3068"/>
                    <a:gd name="T102" fmla="*/ 4305 w 5699"/>
                    <a:gd name="T103" fmla="*/ 930 h 3068"/>
                    <a:gd name="T104" fmla="*/ 3839 w 5699"/>
                    <a:gd name="T105" fmla="*/ 1271 h 3068"/>
                    <a:gd name="T106" fmla="*/ 3588 w 5699"/>
                    <a:gd name="T107" fmla="*/ 1392 h 3068"/>
                    <a:gd name="T108" fmla="*/ 3812 w 5699"/>
                    <a:gd name="T109" fmla="*/ 1392 h 3068"/>
                    <a:gd name="T110" fmla="*/ 4766 w 5699"/>
                    <a:gd name="T111" fmla="*/ 2387 h 3068"/>
                    <a:gd name="T112" fmla="*/ 4866 w 5699"/>
                    <a:gd name="T113" fmla="*/ 2637 h 3068"/>
                    <a:gd name="T114" fmla="*/ 4753 w 5699"/>
                    <a:gd name="T115" fmla="*/ 2312 h 3068"/>
                    <a:gd name="T116" fmla="*/ 117 w 5699"/>
                    <a:gd name="T117" fmla="*/ 2327 h 3068"/>
                    <a:gd name="T118" fmla="*/ 4287 w 5699"/>
                    <a:gd name="T119" fmla="*/ 2375 h 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699" h="3068">
                      <a:moveTo>
                        <a:pt x="5423" y="7"/>
                      </a:moveTo>
                      <a:lnTo>
                        <a:pt x="5539" y="10"/>
                      </a:lnTo>
                      <a:lnTo>
                        <a:pt x="5629" y="17"/>
                      </a:lnTo>
                      <a:lnTo>
                        <a:pt x="5699" y="30"/>
                      </a:lnTo>
                      <a:lnTo>
                        <a:pt x="5686" y="44"/>
                      </a:lnTo>
                      <a:lnTo>
                        <a:pt x="5555" y="66"/>
                      </a:lnTo>
                      <a:lnTo>
                        <a:pt x="5436" y="76"/>
                      </a:lnTo>
                      <a:lnTo>
                        <a:pt x="5383" y="88"/>
                      </a:lnTo>
                      <a:lnTo>
                        <a:pt x="5484" y="87"/>
                      </a:lnTo>
                      <a:lnTo>
                        <a:pt x="5346" y="120"/>
                      </a:lnTo>
                      <a:lnTo>
                        <a:pt x="5257" y="135"/>
                      </a:lnTo>
                      <a:lnTo>
                        <a:pt x="5136" y="180"/>
                      </a:lnTo>
                      <a:lnTo>
                        <a:pt x="5030" y="189"/>
                      </a:lnTo>
                      <a:lnTo>
                        <a:pt x="4989" y="201"/>
                      </a:lnTo>
                      <a:lnTo>
                        <a:pt x="4840" y="207"/>
                      </a:lnTo>
                      <a:lnTo>
                        <a:pt x="4898" y="214"/>
                      </a:lnTo>
                      <a:lnTo>
                        <a:pt x="4856" y="224"/>
                      </a:lnTo>
                      <a:lnTo>
                        <a:pt x="4869" y="253"/>
                      </a:lnTo>
                      <a:lnTo>
                        <a:pt x="4804" y="273"/>
                      </a:lnTo>
                      <a:lnTo>
                        <a:pt x="4714" y="290"/>
                      </a:lnTo>
                      <a:lnTo>
                        <a:pt x="4669" y="313"/>
                      </a:lnTo>
                      <a:lnTo>
                        <a:pt x="4584" y="331"/>
                      </a:lnTo>
                      <a:lnTo>
                        <a:pt x="4578" y="345"/>
                      </a:lnTo>
                      <a:lnTo>
                        <a:pt x="4664" y="343"/>
                      </a:lnTo>
                      <a:lnTo>
                        <a:pt x="4652" y="357"/>
                      </a:lnTo>
                      <a:lnTo>
                        <a:pt x="4486" y="395"/>
                      </a:lnTo>
                      <a:lnTo>
                        <a:pt x="4373" y="377"/>
                      </a:lnTo>
                      <a:lnTo>
                        <a:pt x="4218" y="387"/>
                      </a:lnTo>
                      <a:lnTo>
                        <a:pt x="4152" y="380"/>
                      </a:lnTo>
                      <a:lnTo>
                        <a:pt x="4062" y="376"/>
                      </a:lnTo>
                      <a:lnTo>
                        <a:pt x="4086" y="347"/>
                      </a:lnTo>
                      <a:lnTo>
                        <a:pt x="4191" y="333"/>
                      </a:lnTo>
                      <a:lnTo>
                        <a:pt x="4212" y="290"/>
                      </a:lnTo>
                      <a:lnTo>
                        <a:pt x="4246" y="285"/>
                      </a:lnTo>
                      <a:lnTo>
                        <a:pt x="4349" y="311"/>
                      </a:lnTo>
                      <a:lnTo>
                        <a:pt x="4322" y="273"/>
                      </a:lnTo>
                      <a:lnTo>
                        <a:pt x="4256" y="262"/>
                      </a:lnTo>
                      <a:lnTo>
                        <a:pt x="4319" y="239"/>
                      </a:lnTo>
                      <a:lnTo>
                        <a:pt x="4419" y="225"/>
                      </a:lnTo>
                      <a:lnTo>
                        <a:pt x="4453" y="206"/>
                      </a:lnTo>
                      <a:lnTo>
                        <a:pt x="4411" y="184"/>
                      </a:lnTo>
                      <a:lnTo>
                        <a:pt x="4423" y="155"/>
                      </a:lnTo>
                      <a:lnTo>
                        <a:pt x="4548" y="157"/>
                      </a:lnTo>
                      <a:lnTo>
                        <a:pt x="4578" y="163"/>
                      </a:lnTo>
                      <a:lnTo>
                        <a:pt x="4673" y="143"/>
                      </a:lnTo>
                      <a:lnTo>
                        <a:pt x="4575" y="137"/>
                      </a:lnTo>
                      <a:lnTo>
                        <a:pt x="4408" y="140"/>
                      </a:lnTo>
                      <a:lnTo>
                        <a:pt x="4347" y="122"/>
                      </a:lnTo>
                      <a:lnTo>
                        <a:pt x="4335" y="100"/>
                      </a:lnTo>
                      <a:lnTo>
                        <a:pt x="4300" y="85"/>
                      </a:lnTo>
                      <a:lnTo>
                        <a:pt x="4312" y="67"/>
                      </a:lnTo>
                      <a:lnTo>
                        <a:pt x="4392" y="58"/>
                      </a:lnTo>
                      <a:lnTo>
                        <a:pt x="4447" y="56"/>
                      </a:lnTo>
                      <a:lnTo>
                        <a:pt x="4547" y="48"/>
                      </a:lnTo>
                      <a:lnTo>
                        <a:pt x="4636" y="29"/>
                      </a:lnTo>
                      <a:lnTo>
                        <a:pt x="4688" y="32"/>
                      </a:lnTo>
                      <a:lnTo>
                        <a:pt x="4721" y="46"/>
                      </a:lnTo>
                      <a:lnTo>
                        <a:pt x="4787" y="19"/>
                      </a:lnTo>
                      <a:lnTo>
                        <a:pt x="4855" y="11"/>
                      </a:lnTo>
                      <a:lnTo>
                        <a:pt x="4941" y="5"/>
                      </a:lnTo>
                      <a:lnTo>
                        <a:pt x="5080" y="3"/>
                      </a:lnTo>
                      <a:lnTo>
                        <a:pt x="5098" y="9"/>
                      </a:lnTo>
                      <a:lnTo>
                        <a:pt x="5236" y="0"/>
                      </a:lnTo>
                      <a:lnTo>
                        <a:pt x="5329" y="3"/>
                      </a:lnTo>
                      <a:lnTo>
                        <a:pt x="5423" y="7"/>
                      </a:lnTo>
                      <a:moveTo>
                        <a:pt x="4382" y="188"/>
                      </a:moveTo>
                      <a:lnTo>
                        <a:pt x="4419" y="206"/>
                      </a:lnTo>
                      <a:lnTo>
                        <a:pt x="4335" y="223"/>
                      </a:lnTo>
                      <a:lnTo>
                        <a:pt x="4199" y="267"/>
                      </a:lnTo>
                      <a:lnTo>
                        <a:pt x="4110" y="271"/>
                      </a:lnTo>
                      <a:lnTo>
                        <a:pt x="4018" y="263"/>
                      </a:lnTo>
                      <a:lnTo>
                        <a:pt x="3994" y="240"/>
                      </a:lnTo>
                      <a:lnTo>
                        <a:pt x="4019" y="219"/>
                      </a:lnTo>
                      <a:lnTo>
                        <a:pt x="4074" y="204"/>
                      </a:lnTo>
                      <a:lnTo>
                        <a:pt x="3987" y="204"/>
                      </a:lnTo>
                      <a:lnTo>
                        <a:pt x="3958" y="185"/>
                      </a:lnTo>
                      <a:lnTo>
                        <a:pt x="3959" y="160"/>
                      </a:lnTo>
                      <a:lnTo>
                        <a:pt x="4022" y="136"/>
                      </a:lnTo>
                      <a:lnTo>
                        <a:pt x="4075" y="119"/>
                      </a:lnTo>
                      <a:lnTo>
                        <a:pt x="4127" y="116"/>
                      </a:lnTo>
                      <a:lnTo>
                        <a:pt x="4123" y="103"/>
                      </a:lnTo>
                      <a:lnTo>
                        <a:pt x="4233" y="101"/>
                      </a:lnTo>
                      <a:lnTo>
                        <a:pt x="4257" y="129"/>
                      </a:lnTo>
                      <a:lnTo>
                        <a:pt x="4321" y="141"/>
                      </a:lnTo>
                      <a:lnTo>
                        <a:pt x="4386" y="151"/>
                      </a:lnTo>
                      <a:lnTo>
                        <a:pt x="4382" y="188"/>
                      </a:lnTo>
                      <a:moveTo>
                        <a:pt x="3671" y="265"/>
                      </a:moveTo>
                      <a:lnTo>
                        <a:pt x="3660" y="289"/>
                      </a:lnTo>
                      <a:lnTo>
                        <a:pt x="3589" y="283"/>
                      </a:lnTo>
                      <a:lnTo>
                        <a:pt x="3534" y="263"/>
                      </a:lnTo>
                      <a:lnTo>
                        <a:pt x="3430" y="261"/>
                      </a:lnTo>
                      <a:lnTo>
                        <a:pt x="3498" y="244"/>
                      </a:lnTo>
                      <a:lnTo>
                        <a:pt x="3458" y="230"/>
                      </a:lnTo>
                      <a:lnTo>
                        <a:pt x="3484" y="208"/>
                      </a:lnTo>
                      <a:lnTo>
                        <a:pt x="3567" y="216"/>
                      </a:lnTo>
                      <a:lnTo>
                        <a:pt x="3669" y="237"/>
                      </a:lnTo>
                      <a:lnTo>
                        <a:pt x="3671" y="265"/>
                      </a:lnTo>
                      <a:moveTo>
                        <a:pt x="3857" y="280"/>
                      </a:moveTo>
                      <a:lnTo>
                        <a:pt x="3771" y="293"/>
                      </a:lnTo>
                      <a:lnTo>
                        <a:pt x="3748" y="279"/>
                      </a:lnTo>
                      <a:lnTo>
                        <a:pt x="3753" y="257"/>
                      </a:lnTo>
                      <a:lnTo>
                        <a:pt x="3779" y="233"/>
                      </a:lnTo>
                      <a:lnTo>
                        <a:pt x="3838" y="235"/>
                      </a:lnTo>
                      <a:lnTo>
                        <a:pt x="3861" y="239"/>
                      </a:lnTo>
                      <a:lnTo>
                        <a:pt x="3894" y="259"/>
                      </a:lnTo>
                      <a:lnTo>
                        <a:pt x="3857" y="280"/>
                      </a:lnTo>
                      <a:moveTo>
                        <a:pt x="3231" y="248"/>
                      </a:moveTo>
                      <a:lnTo>
                        <a:pt x="3157" y="260"/>
                      </a:lnTo>
                      <a:lnTo>
                        <a:pt x="3078" y="260"/>
                      </a:lnTo>
                      <a:lnTo>
                        <a:pt x="3090" y="251"/>
                      </a:lnTo>
                      <a:lnTo>
                        <a:pt x="3163" y="234"/>
                      </a:lnTo>
                      <a:lnTo>
                        <a:pt x="3185" y="237"/>
                      </a:lnTo>
                      <a:lnTo>
                        <a:pt x="3231" y="248"/>
                      </a:lnTo>
                      <a:moveTo>
                        <a:pt x="3135" y="302"/>
                      </a:moveTo>
                      <a:lnTo>
                        <a:pt x="3021" y="319"/>
                      </a:lnTo>
                      <a:lnTo>
                        <a:pt x="2975" y="300"/>
                      </a:lnTo>
                      <a:lnTo>
                        <a:pt x="3040" y="281"/>
                      </a:lnTo>
                      <a:lnTo>
                        <a:pt x="3119" y="275"/>
                      </a:lnTo>
                      <a:lnTo>
                        <a:pt x="3175" y="284"/>
                      </a:lnTo>
                      <a:lnTo>
                        <a:pt x="3135" y="302"/>
                      </a:lnTo>
                      <a:moveTo>
                        <a:pt x="3917" y="312"/>
                      </a:moveTo>
                      <a:lnTo>
                        <a:pt x="3893" y="314"/>
                      </a:lnTo>
                      <a:lnTo>
                        <a:pt x="3806" y="310"/>
                      </a:lnTo>
                      <a:lnTo>
                        <a:pt x="3812" y="294"/>
                      </a:lnTo>
                      <a:lnTo>
                        <a:pt x="3909" y="294"/>
                      </a:lnTo>
                      <a:lnTo>
                        <a:pt x="3930" y="305"/>
                      </a:lnTo>
                      <a:lnTo>
                        <a:pt x="3917" y="312"/>
                      </a:lnTo>
                      <a:moveTo>
                        <a:pt x="2839" y="305"/>
                      </a:moveTo>
                      <a:lnTo>
                        <a:pt x="2768" y="351"/>
                      </a:lnTo>
                      <a:lnTo>
                        <a:pt x="2702" y="373"/>
                      </a:lnTo>
                      <a:lnTo>
                        <a:pt x="2651" y="376"/>
                      </a:lnTo>
                      <a:lnTo>
                        <a:pt x="2523" y="402"/>
                      </a:lnTo>
                      <a:lnTo>
                        <a:pt x="2430" y="412"/>
                      </a:lnTo>
                      <a:lnTo>
                        <a:pt x="2382" y="398"/>
                      </a:lnTo>
                      <a:lnTo>
                        <a:pt x="2382" y="398"/>
                      </a:lnTo>
                      <a:lnTo>
                        <a:pt x="2530" y="352"/>
                      </a:lnTo>
                      <a:lnTo>
                        <a:pt x="2686" y="313"/>
                      </a:lnTo>
                      <a:lnTo>
                        <a:pt x="2760" y="314"/>
                      </a:lnTo>
                      <a:lnTo>
                        <a:pt x="2839" y="305"/>
                      </a:lnTo>
                      <a:moveTo>
                        <a:pt x="3847" y="338"/>
                      </a:moveTo>
                      <a:lnTo>
                        <a:pt x="3880" y="358"/>
                      </a:lnTo>
                      <a:lnTo>
                        <a:pt x="3977" y="357"/>
                      </a:lnTo>
                      <a:lnTo>
                        <a:pt x="3998" y="378"/>
                      </a:lnTo>
                      <a:lnTo>
                        <a:pt x="3963" y="401"/>
                      </a:lnTo>
                      <a:lnTo>
                        <a:pt x="4005" y="415"/>
                      </a:lnTo>
                      <a:lnTo>
                        <a:pt x="4022" y="430"/>
                      </a:lnTo>
                      <a:lnTo>
                        <a:pt x="4087" y="433"/>
                      </a:lnTo>
                      <a:lnTo>
                        <a:pt x="4155" y="438"/>
                      </a:lnTo>
                      <a:lnTo>
                        <a:pt x="4247" y="425"/>
                      </a:lnTo>
                      <a:lnTo>
                        <a:pt x="4354" y="419"/>
                      </a:lnTo>
                      <a:lnTo>
                        <a:pt x="4431" y="424"/>
                      </a:lnTo>
                      <a:lnTo>
                        <a:pt x="4463" y="448"/>
                      </a:lnTo>
                      <a:lnTo>
                        <a:pt x="4451" y="474"/>
                      </a:lnTo>
                      <a:lnTo>
                        <a:pt x="4405" y="491"/>
                      </a:lnTo>
                      <a:lnTo>
                        <a:pt x="4317" y="505"/>
                      </a:lnTo>
                      <a:lnTo>
                        <a:pt x="4259" y="497"/>
                      </a:lnTo>
                      <a:lnTo>
                        <a:pt x="4104" y="507"/>
                      </a:lnTo>
                      <a:lnTo>
                        <a:pt x="3998" y="509"/>
                      </a:lnTo>
                      <a:lnTo>
                        <a:pt x="3924" y="501"/>
                      </a:lnTo>
                      <a:lnTo>
                        <a:pt x="3810" y="480"/>
                      </a:lnTo>
                      <a:lnTo>
                        <a:pt x="3828" y="444"/>
                      </a:lnTo>
                      <a:lnTo>
                        <a:pt x="3855" y="413"/>
                      </a:lnTo>
                      <a:lnTo>
                        <a:pt x="3834" y="386"/>
                      </a:lnTo>
                      <a:lnTo>
                        <a:pt x="3740" y="378"/>
                      </a:lnTo>
                      <a:lnTo>
                        <a:pt x="3704" y="359"/>
                      </a:lnTo>
                      <a:lnTo>
                        <a:pt x="3751" y="334"/>
                      </a:lnTo>
                      <a:lnTo>
                        <a:pt x="3847" y="338"/>
                      </a:lnTo>
                      <a:moveTo>
                        <a:pt x="3116" y="393"/>
                      </a:moveTo>
                      <a:lnTo>
                        <a:pt x="3108" y="415"/>
                      </a:lnTo>
                      <a:lnTo>
                        <a:pt x="3165" y="405"/>
                      </a:lnTo>
                      <a:lnTo>
                        <a:pt x="3214" y="408"/>
                      </a:lnTo>
                      <a:lnTo>
                        <a:pt x="3186" y="439"/>
                      </a:lnTo>
                      <a:lnTo>
                        <a:pt x="3120" y="469"/>
                      </a:lnTo>
                      <a:lnTo>
                        <a:pt x="2937" y="479"/>
                      </a:lnTo>
                      <a:lnTo>
                        <a:pt x="2775" y="507"/>
                      </a:lnTo>
                      <a:lnTo>
                        <a:pt x="2696" y="508"/>
                      </a:lnTo>
                      <a:lnTo>
                        <a:pt x="2716" y="487"/>
                      </a:lnTo>
                      <a:lnTo>
                        <a:pt x="2856" y="459"/>
                      </a:lnTo>
                      <a:lnTo>
                        <a:pt x="2618" y="466"/>
                      </a:lnTo>
                      <a:lnTo>
                        <a:pt x="2563" y="455"/>
                      </a:lnTo>
                      <a:lnTo>
                        <a:pt x="2712" y="393"/>
                      </a:lnTo>
                      <a:lnTo>
                        <a:pt x="2781" y="376"/>
                      </a:lnTo>
                      <a:lnTo>
                        <a:pt x="2894" y="397"/>
                      </a:lnTo>
                      <a:lnTo>
                        <a:pt x="2935" y="434"/>
                      </a:lnTo>
                      <a:lnTo>
                        <a:pt x="3017" y="439"/>
                      </a:lnTo>
                      <a:lnTo>
                        <a:pt x="3020" y="379"/>
                      </a:lnTo>
                      <a:lnTo>
                        <a:pt x="3094" y="356"/>
                      </a:lnTo>
                      <a:lnTo>
                        <a:pt x="3136" y="364"/>
                      </a:lnTo>
                      <a:lnTo>
                        <a:pt x="3116" y="393"/>
                      </a:lnTo>
                      <a:moveTo>
                        <a:pt x="3634" y="361"/>
                      </a:moveTo>
                      <a:lnTo>
                        <a:pt x="3639" y="390"/>
                      </a:lnTo>
                      <a:lnTo>
                        <a:pt x="3605" y="422"/>
                      </a:lnTo>
                      <a:lnTo>
                        <a:pt x="3531" y="469"/>
                      </a:lnTo>
                      <a:lnTo>
                        <a:pt x="3440" y="476"/>
                      </a:lnTo>
                      <a:lnTo>
                        <a:pt x="3397" y="466"/>
                      </a:lnTo>
                      <a:lnTo>
                        <a:pt x="3440" y="428"/>
                      </a:lnTo>
                      <a:lnTo>
                        <a:pt x="3353" y="433"/>
                      </a:lnTo>
                      <a:lnTo>
                        <a:pt x="3406" y="385"/>
                      </a:lnTo>
                      <a:lnTo>
                        <a:pt x="3457" y="387"/>
                      </a:lnTo>
                      <a:lnTo>
                        <a:pt x="3555" y="366"/>
                      </a:lnTo>
                      <a:lnTo>
                        <a:pt x="3621" y="369"/>
                      </a:lnTo>
                      <a:lnTo>
                        <a:pt x="3634" y="361"/>
                      </a:lnTo>
                      <a:moveTo>
                        <a:pt x="3759" y="471"/>
                      </a:moveTo>
                      <a:lnTo>
                        <a:pt x="3706" y="496"/>
                      </a:lnTo>
                      <a:lnTo>
                        <a:pt x="3637" y="491"/>
                      </a:lnTo>
                      <a:lnTo>
                        <a:pt x="3593" y="474"/>
                      </a:lnTo>
                      <a:lnTo>
                        <a:pt x="3651" y="445"/>
                      </a:lnTo>
                      <a:lnTo>
                        <a:pt x="3741" y="428"/>
                      </a:lnTo>
                      <a:lnTo>
                        <a:pt x="3762" y="450"/>
                      </a:lnTo>
                      <a:lnTo>
                        <a:pt x="3759" y="471"/>
                      </a:lnTo>
                      <a:moveTo>
                        <a:pt x="2102" y="711"/>
                      </a:moveTo>
                      <a:lnTo>
                        <a:pt x="1922" y="744"/>
                      </a:lnTo>
                      <a:lnTo>
                        <a:pt x="1931" y="714"/>
                      </a:lnTo>
                      <a:lnTo>
                        <a:pt x="1854" y="677"/>
                      </a:lnTo>
                      <a:lnTo>
                        <a:pt x="1914" y="648"/>
                      </a:lnTo>
                      <a:lnTo>
                        <a:pt x="2013" y="599"/>
                      </a:lnTo>
                      <a:lnTo>
                        <a:pt x="2115" y="555"/>
                      </a:lnTo>
                      <a:lnTo>
                        <a:pt x="2118" y="515"/>
                      </a:lnTo>
                      <a:lnTo>
                        <a:pt x="2304" y="505"/>
                      </a:lnTo>
                      <a:lnTo>
                        <a:pt x="2359" y="518"/>
                      </a:lnTo>
                      <a:lnTo>
                        <a:pt x="2485" y="522"/>
                      </a:lnTo>
                      <a:lnTo>
                        <a:pt x="2511" y="541"/>
                      </a:lnTo>
                      <a:lnTo>
                        <a:pt x="2532" y="569"/>
                      </a:lnTo>
                      <a:lnTo>
                        <a:pt x="2446" y="586"/>
                      </a:lnTo>
                      <a:lnTo>
                        <a:pt x="2261" y="633"/>
                      </a:lnTo>
                      <a:lnTo>
                        <a:pt x="2138" y="681"/>
                      </a:lnTo>
                      <a:lnTo>
                        <a:pt x="2102" y="711"/>
                      </a:lnTo>
                      <a:moveTo>
                        <a:pt x="3636" y="616"/>
                      </a:moveTo>
                      <a:lnTo>
                        <a:pt x="3531" y="667"/>
                      </a:lnTo>
                      <a:lnTo>
                        <a:pt x="3474" y="664"/>
                      </a:lnTo>
                      <a:lnTo>
                        <a:pt x="3499" y="605"/>
                      </a:lnTo>
                      <a:lnTo>
                        <a:pt x="3534" y="571"/>
                      </a:lnTo>
                      <a:lnTo>
                        <a:pt x="3589" y="543"/>
                      </a:lnTo>
                      <a:lnTo>
                        <a:pt x="3658" y="525"/>
                      </a:lnTo>
                      <a:lnTo>
                        <a:pt x="3762" y="528"/>
                      </a:lnTo>
                      <a:lnTo>
                        <a:pt x="3844" y="544"/>
                      </a:lnTo>
                      <a:lnTo>
                        <a:pt x="3710" y="603"/>
                      </a:lnTo>
                      <a:lnTo>
                        <a:pt x="3636" y="616"/>
                      </a:lnTo>
                      <a:moveTo>
                        <a:pt x="3338" y="545"/>
                      </a:moveTo>
                      <a:lnTo>
                        <a:pt x="3385" y="558"/>
                      </a:lnTo>
                      <a:lnTo>
                        <a:pt x="3485" y="550"/>
                      </a:lnTo>
                      <a:lnTo>
                        <a:pt x="3479" y="569"/>
                      </a:lnTo>
                      <a:lnTo>
                        <a:pt x="3398" y="601"/>
                      </a:lnTo>
                      <a:lnTo>
                        <a:pt x="3448" y="630"/>
                      </a:lnTo>
                      <a:lnTo>
                        <a:pt x="3378" y="692"/>
                      </a:lnTo>
                      <a:lnTo>
                        <a:pt x="3265" y="718"/>
                      </a:lnTo>
                      <a:lnTo>
                        <a:pt x="3220" y="713"/>
                      </a:lnTo>
                      <a:lnTo>
                        <a:pt x="3210" y="686"/>
                      </a:lnTo>
                      <a:lnTo>
                        <a:pt x="3133" y="634"/>
                      </a:lnTo>
                      <a:lnTo>
                        <a:pt x="3157" y="612"/>
                      </a:lnTo>
                      <a:lnTo>
                        <a:pt x="3254" y="620"/>
                      </a:lnTo>
                      <a:lnTo>
                        <a:pt x="3243" y="577"/>
                      </a:lnTo>
                      <a:lnTo>
                        <a:pt x="3338" y="545"/>
                      </a:lnTo>
                      <a:moveTo>
                        <a:pt x="4004" y="590"/>
                      </a:moveTo>
                      <a:lnTo>
                        <a:pt x="4008" y="632"/>
                      </a:lnTo>
                      <a:lnTo>
                        <a:pt x="4104" y="578"/>
                      </a:lnTo>
                      <a:lnTo>
                        <a:pt x="4258" y="551"/>
                      </a:lnTo>
                      <a:lnTo>
                        <a:pt x="4288" y="620"/>
                      </a:lnTo>
                      <a:lnTo>
                        <a:pt x="4244" y="664"/>
                      </a:lnTo>
                      <a:lnTo>
                        <a:pt x="4363" y="644"/>
                      </a:lnTo>
                      <a:lnTo>
                        <a:pt x="4434" y="618"/>
                      </a:lnTo>
                      <a:lnTo>
                        <a:pt x="4523" y="652"/>
                      </a:lnTo>
                      <a:lnTo>
                        <a:pt x="4571" y="684"/>
                      </a:lnTo>
                      <a:lnTo>
                        <a:pt x="4556" y="714"/>
                      </a:lnTo>
                      <a:lnTo>
                        <a:pt x="4665" y="699"/>
                      </a:lnTo>
                      <a:lnTo>
                        <a:pt x="4689" y="743"/>
                      </a:lnTo>
                      <a:lnTo>
                        <a:pt x="4799" y="771"/>
                      </a:lnTo>
                      <a:lnTo>
                        <a:pt x="4828" y="799"/>
                      </a:lnTo>
                      <a:lnTo>
                        <a:pt x="4836" y="866"/>
                      </a:lnTo>
                      <a:lnTo>
                        <a:pt x="4715" y="899"/>
                      </a:lnTo>
                      <a:lnTo>
                        <a:pt x="4815" y="946"/>
                      </a:lnTo>
                      <a:lnTo>
                        <a:pt x="4893" y="962"/>
                      </a:lnTo>
                      <a:lnTo>
                        <a:pt x="4935" y="1030"/>
                      </a:lnTo>
                      <a:lnTo>
                        <a:pt x="5020" y="1035"/>
                      </a:lnTo>
                      <a:lnTo>
                        <a:pt x="4975" y="1087"/>
                      </a:lnTo>
                      <a:lnTo>
                        <a:pt x="4828" y="1174"/>
                      </a:lnTo>
                      <a:lnTo>
                        <a:pt x="4776" y="1142"/>
                      </a:lnTo>
                      <a:lnTo>
                        <a:pt x="4727" y="1070"/>
                      </a:lnTo>
                      <a:lnTo>
                        <a:pt x="4649" y="1079"/>
                      </a:lnTo>
                      <a:lnTo>
                        <a:pt x="4617" y="1122"/>
                      </a:lnTo>
                      <a:lnTo>
                        <a:pt x="4652" y="1166"/>
                      </a:lnTo>
                      <a:lnTo>
                        <a:pt x="4710" y="1201"/>
                      </a:lnTo>
                      <a:lnTo>
                        <a:pt x="4723" y="1221"/>
                      </a:lnTo>
                      <a:lnTo>
                        <a:pt x="4721" y="1296"/>
                      </a:lnTo>
                      <a:lnTo>
                        <a:pt x="4672" y="1352"/>
                      </a:lnTo>
                      <a:lnTo>
                        <a:pt x="4609" y="1331"/>
                      </a:lnTo>
                      <a:lnTo>
                        <a:pt x="4496" y="1269"/>
                      </a:lnTo>
                      <a:lnTo>
                        <a:pt x="4542" y="1335"/>
                      </a:lnTo>
                      <a:lnTo>
                        <a:pt x="4579" y="1382"/>
                      </a:lnTo>
                      <a:lnTo>
                        <a:pt x="4575" y="1409"/>
                      </a:lnTo>
                      <a:lnTo>
                        <a:pt x="4431" y="1378"/>
                      </a:lnTo>
                      <a:lnTo>
                        <a:pt x="4330" y="1333"/>
                      </a:lnTo>
                      <a:lnTo>
                        <a:pt x="4281" y="1296"/>
                      </a:lnTo>
                      <a:lnTo>
                        <a:pt x="4313" y="1274"/>
                      </a:lnTo>
                      <a:lnTo>
                        <a:pt x="4250" y="1235"/>
                      </a:lnTo>
                      <a:lnTo>
                        <a:pt x="4189" y="1198"/>
                      </a:lnTo>
                      <a:lnTo>
                        <a:pt x="4176" y="1220"/>
                      </a:lnTo>
                      <a:lnTo>
                        <a:pt x="4002" y="1232"/>
                      </a:lnTo>
                      <a:lnTo>
                        <a:pt x="3970" y="1206"/>
                      </a:lnTo>
                      <a:lnTo>
                        <a:pt x="4044" y="1151"/>
                      </a:lnTo>
                      <a:lnTo>
                        <a:pt x="4152" y="1149"/>
                      </a:lnTo>
                      <a:lnTo>
                        <a:pt x="4275" y="1140"/>
                      </a:lnTo>
                      <a:lnTo>
                        <a:pt x="4273" y="1113"/>
                      </a:lnTo>
                      <a:lnTo>
                        <a:pt x="4317" y="1076"/>
                      </a:lnTo>
                      <a:lnTo>
                        <a:pt x="4435" y="1004"/>
                      </a:lnTo>
                      <a:lnTo>
                        <a:pt x="4441" y="971"/>
                      </a:lnTo>
                      <a:lnTo>
                        <a:pt x="4436" y="946"/>
                      </a:lnTo>
                      <a:lnTo>
                        <a:pt x="4376" y="911"/>
                      </a:lnTo>
                      <a:lnTo>
                        <a:pt x="4282" y="887"/>
                      </a:lnTo>
                      <a:lnTo>
                        <a:pt x="4330" y="868"/>
                      </a:lnTo>
                      <a:lnTo>
                        <a:pt x="4305" y="824"/>
                      </a:lnTo>
                      <a:lnTo>
                        <a:pt x="4260" y="820"/>
                      </a:lnTo>
                      <a:lnTo>
                        <a:pt x="4235" y="796"/>
                      </a:lnTo>
                      <a:lnTo>
                        <a:pt x="4191" y="817"/>
                      </a:lnTo>
                      <a:lnTo>
                        <a:pt x="4086" y="826"/>
                      </a:lnTo>
                      <a:lnTo>
                        <a:pt x="3902" y="810"/>
                      </a:lnTo>
                      <a:lnTo>
                        <a:pt x="3805" y="789"/>
                      </a:lnTo>
                      <a:lnTo>
                        <a:pt x="3727" y="779"/>
                      </a:lnTo>
                      <a:lnTo>
                        <a:pt x="3704" y="754"/>
                      </a:lnTo>
                      <a:lnTo>
                        <a:pt x="3787" y="722"/>
                      </a:lnTo>
                      <a:lnTo>
                        <a:pt x="3712" y="722"/>
                      </a:lnTo>
                      <a:lnTo>
                        <a:pt x="3758" y="652"/>
                      </a:lnTo>
                      <a:lnTo>
                        <a:pt x="3854" y="592"/>
                      </a:lnTo>
                      <a:lnTo>
                        <a:pt x="3932" y="565"/>
                      </a:lnTo>
                      <a:lnTo>
                        <a:pt x="4081" y="547"/>
                      </a:lnTo>
                      <a:lnTo>
                        <a:pt x="4004" y="590"/>
                      </a:lnTo>
                      <a:moveTo>
                        <a:pt x="4530" y="594"/>
                      </a:moveTo>
                      <a:lnTo>
                        <a:pt x="4520" y="612"/>
                      </a:lnTo>
                      <a:lnTo>
                        <a:pt x="4467" y="610"/>
                      </a:lnTo>
                      <a:lnTo>
                        <a:pt x="4412" y="609"/>
                      </a:lnTo>
                      <a:lnTo>
                        <a:pt x="4347" y="618"/>
                      </a:lnTo>
                      <a:lnTo>
                        <a:pt x="4336" y="614"/>
                      </a:lnTo>
                      <a:lnTo>
                        <a:pt x="4308" y="578"/>
                      </a:lnTo>
                      <a:lnTo>
                        <a:pt x="4331" y="554"/>
                      </a:lnTo>
                      <a:lnTo>
                        <a:pt x="4359" y="550"/>
                      </a:lnTo>
                      <a:lnTo>
                        <a:pt x="4471" y="557"/>
                      </a:lnTo>
                      <a:lnTo>
                        <a:pt x="4530" y="594"/>
                      </a:lnTo>
                      <a:moveTo>
                        <a:pt x="3095" y="573"/>
                      </a:moveTo>
                      <a:lnTo>
                        <a:pt x="3001" y="617"/>
                      </a:lnTo>
                      <a:lnTo>
                        <a:pt x="2972" y="570"/>
                      </a:lnTo>
                      <a:lnTo>
                        <a:pt x="3000" y="561"/>
                      </a:lnTo>
                      <a:lnTo>
                        <a:pt x="3072" y="558"/>
                      </a:lnTo>
                      <a:lnTo>
                        <a:pt x="3095" y="573"/>
                      </a:lnTo>
                      <a:moveTo>
                        <a:pt x="2573" y="593"/>
                      </a:moveTo>
                      <a:lnTo>
                        <a:pt x="2509" y="624"/>
                      </a:lnTo>
                      <a:lnTo>
                        <a:pt x="2649" y="604"/>
                      </a:lnTo>
                      <a:lnTo>
                        <a:pt x="2682" y="638"/>
                      </a:lnTo>
                      <a:lnTo>
                        <a:pt x="2780" y="603"/>
                      </a:lnTo>
                      <a:lnTo>
                        <a:pt x="2803" y="625"/>
                      </a:lnTo>
                      <a:lnTo>
                        <a:pt x="2772" y="692"/>
                      </a:lnTo>
                      <a:lnTo>
                        <a:pt x="2829" y="664"/>
                      </a:lnTo>
                      <a:lnTo>
                        <a:pt x="2869" y="595"/>
                      </a:lnTo>
                      <a:lnTo>
                        <a:pt x="2926" y="585"/>
                      </a:lnTo>
                      <a:lnTo>
                        <a:pt x="2965" y="596"/>
                      </a:lnTo>
                      <a:lnTo>
                        <a:pt x="2994" y="623"/>
                      </a:lnTo>
                      <a:lnTo>
                        <a:pt x="2956" y="689"/>
                      </a:lnTo>
                      <a:lnTo>
                        <a:pt x="2922" y="738"/>
                      </a:lnTo>
                      <a:lnTo>
                        <a:pt x="2976" y="773"/>
                      </a:lnTo>
                      <a:lnTo>
                        <a:pt x="3041" y="806"/>
                      </a:lnTo>
                      <a:lnTo>
                        <a:pt x="3005" y="837"/>
                      </a:lnTo>
                      <a:lnTo>
                        <a:pt x="2910" y="843"/>
                      </a:lnTo>
                      <a:lnTo>
                        <a:pt x="2919" y="870"/>
                      </a:lnTo>
                      <a:lnTo>
                        <a:pt x="2875" y="897"/>
                      </a:lnTo>
                      <a:lnTo>
                        <a:pt x="2787" y="885"/>
                      </a:lnTo>
                      <a:lnTo>
                        <a:pt x="2712" y="866"/>
                      </a:lnTo>
                      <a:lnTo>
                        <a:pt x="2644" y="870"/>
                      </a:lnTo>
                      <a:lnTo>
                        <a:pt x="2517" y="895"/>
                      </a:lnTo>
                      <a:lnTo>
                        <a:pt x="2367" y="906"/>
                      </a:lnTo>
                      <a:lnTo>
                        <a:pt x="2263" y="912"/>
                      </a:lnTo>
                      <a:lnTo>
                        <a:pt x="2269" y="878"/>
                      </a:lnTo>
                      <a:lnTo>
                        <a:pt x="2215" y="859"/>
                      </a:lnTo>
                      <a:lnTo>
                        <a:pt x="2158" y="867"/>
                      </a:lnTo>
                      <a:lnTo>
                        <a:pt x="2154" y="810"/>
                      </a:lnTo>
                      <a:lnTo>
                        <a:pt x="2198" y="803"/>
                      </a:lnTo>
                      <a:lnTo>
                        <a:pt x="2294" y="791"/>
                      </a:lnTo>
                      <a:lnTo>
                        <a:pt x="2367" y="794"/>
                      </a:lnTo>
                      <a:lnTo>
                        <a:pt x="2450" y="782"/>
                      </a:lnTo>
                      <a:lnTo>
                        <a:pt x="2365" y="765"/>
                      </a:lnTo>
                      <a:lnTo>
                        <a:pt x="2244" y="771"/>
                      </a:lnTo>
                      <a:lnTo>
                        <a:pt x="2170" y="770"/>
                      </a:lnTo>
                      <a:lnTo>
                        <a:pt x="2171" y="744"/>
                      </a:lnTo>
                      <a:lnTo>
                        <a:pt x="2326" y="716"/>
                      </a:lnTo>
                      <a:lnTo>
                        <a:pt x="2244" y="717"/>
                      </a:lnTo>
                      <a:lnTo>
                        <a:pt x="2172" y="699"/>
                      </a:lnTo>
                      <a:lnTo>
                        <a:pt x="2278" y="647"/>
                      </a:lnTo>
                      <a:lnTo>
                        <a:pt x="2347" y="620"/>
                      </a:lnTo>
                      <a:lnTo>
                        <a:pt x="2535" y="580"/>
                      </a:lnTo>
                      <a:lnTo>
                        <a:pt x="2573" y="593"/>
                      </a:lnTo>
                      <a:moveTo>
                        <a:pt x="3571" y="843"/>
                      </a:moveTo>
                      <a:lnTo>
                        <a:pt x="3509" y="917"/>
                      </a:lnTo>
                      <a:lnTo>
                        <a:pt x="3629" y="860"/>
                      </a:lnTo>
                      <a:lnTo>
                        <a:pt x="3656" y="907"/>
                      </a:lnTo>
                      <a:lnTo>
                        <a:pt x="3596" y="961"/>
                      </a:lnTo>
                      <a:lnTo>
                        <a:pt x="3611" y="1010"/>
                      </a:lnTo>
                      <a:lnTo>
                        <a:pt x="3711" y="957"/>
                      </a:lnTo>
                      <a:lnTo>
                        <a:pt x="3800" y="894"/>
                      </a:lnTo>
                      <a:lnTo>
                        <a:pt x="3866" y="816"/>
                      </a:lnTo>
                      <a:lnTo>
                        <a:pt x="3938" y="821"/>
                      </a:lnTo>
                      <a:lnTo>
                        <a:pt x="4010" y="832"/>
                      </a:lnTo>
                      <a:lnTo>
                        <a:pt x="4055" y="867"/>
                      </a:lnTo>
                      <a:lnTo>
                        <a:pt x="4032" y="903"/>
                      </a:lnTo>
                      <a:lnTo>
                        <a:pt x="3962" y="942"/>
                      </a:lnTo>
                      <a:lnTo>
                        <a:pt x="3972" y="981"/>
                      </a:lnTo>
                      <a:lnTo>
                        <a:pt x="3939" y="1016"/>
                      </a:lnTo>
                      <a:lnTo>
                        <a:pt x="3792" y="1068"/>
                      </a:lnTo>
                      <a:lnTo>
                        <a:pt x="3706" y="1080"/>
                      </a:lnTo>
                      <a:lnTo>
                        <a:pt x="3664" y="1057"/>
                      </a:lnTo>
                      <a:lnTo>
                        <a:pt x="3619" y="1095"/>
                      </a:lnTo>
                      <a:lnTo>
                        <a:pt x="3518" y="1158"/>
                      </a:lnTo>
                      <a:lnTo>
                        <a:pt x="3477" y="1191"/>
                      </a:lnTo>
                      <a:lnTo>
                        <a:pt x="3373" y="1242"/>
                      </a:lnTo>
                      <a:lnTo>
                        <a:pt x="3287" y="1247"/>
                      </a:lnTo>
                      <a:lnTo>
                        <a:pt x="3218" y="1280"/>
                      </a:lnTo>
                      <a:lnTo>
                        <a:pt x="3178" y="1330"/>
                      </a:lnTo>
                      <a:lnTo>
                        <a:pt x="3103" y="1339"/>
                      </a:lnTo>
                      <a:lnTo>
                        <a:pt x="2985" y="1402"/>
                      </a:lnTo>
                      <a:lnTo>
                        <a:pt x="2858" y="1490"/>
                      </a:lnTo>
                      <a:lnTo>
                        <a:pt x="2792" y="1552"/>
                      </a:lnTo>
                      <a:lnTo>
                        <a:pt x="2726" y="1644"/>
                      </a:lnTo>
                      <a:lnTo>
                        <a:pt x="2806" y="1657"/>
                      </a:lnTo>
                      <a:lnTo>
                        <a:pt x="2785" y="1732"/>
                      </a:lnTo>
                      <a:lnTo>
                        <a:pt x="2776" y="1793"/>
                      </a:lnTo>
                      <a:lnTo>
                        <a:pt x="2872" y="1777"/>
                      </a:lnTo>
                      <a:lnTo>
                        <a:pt x="2966" y="1812"/>
                      </a:lnTo>
                      <a:lnTo>
                        <a:pt x="3010" y="1842"/>
                      </a:lnTo>
                      <a:lnTo>
                        <a:pt x="3032" y="1880"/>
                      </a:lnTo>
                      <a:lnTo>
                        <a:pt x="3098" y="1903"/>
                      </a:lnTo>
                      <a:lnTo>
                        <a:pt x="3146" y="1937"/>
                      </a:lnTo>
                      <a:lnTo>
                        <a:pt x="3247" y="1941"/>
                      </a:lnTo>
                      <a:lnTo>
                        <a:pt x="3311" y="1949"/>
                      </a:lnTo>
                      <a:lnTo>
                        <a:pt x="3264" y="2020"/>
                      </a:lnTo>
                      <a:lnTo>
                        <a:pt x="3242" y="2102"/>
                      </a:lnTo>
                      <a:lnTo>
                        <a:pt x="3244" y="2194"/>
                      </a:lnTo>
                      <a:lnTo>
                        <a:pt x="3304" y="2272"/>
                      </a:lnTo>
                      <a:lnTo>
                        <a:pt x="3366" y="2245"/>
                      </a:lnTo>
                      <a:lnTo>
                        <a:pt x="3439" y="2160"/>
                      </a:lnTo>
                      <a:lnTo>
                        <a:pt x="3468" y="2031"/>
                      </a:lnTo>
                      <a:lnTo>
                        <a:pt x="3445" y="1988"/>
                      </a:lnTo>
                      <a:lnTo>
                        <a:pt x="3565" y="1950"/>
                      </a:lnTo>
                      <a:lnTo>
                        <a:pt x="3664" y="1893"/>
                      </a:lnTo>
                      <a:lnTo>
                        <a:pt x="3727" y="1837"/>
                      </a:lnTo>
                      <a:lnTo>
                        <a:pt x="3750" y="1783"/>
                      </a:lnTo>
                      <a:lnTo>
                        <a:pt x="3744" y="1715"/>
                      </a:lnTo>
                      <a:lnTo>
                        <a:pt x="3702" y="1655"/>
                      </a:lnTo>
                      <a:lnTo>
                        <a:pt x="3820" y="1572"/>
                      </a:lnTo>
                      <a:lnTo>
                        <a:pt x="3835" y="1501"/>
                      </a:lnTo>
                      <a:lnTo>
                        <a:pt x="3888" y="1379"/>
                      </a:lnTo>
                      <a:lnTo>
                        <a:pt x="3939" y="1361"/>
                      </a:lnTo>
                      <a:lnTo>
                        <a:pt x="4028" y="1382"/>
                      </a:lnTo>
                      <a:lnTo>
                        <a:pt x="4084" y="1390"/>
                      </a:lnTo>
                      <a:lnTo>
                        <a:pt x="4144" y="1370"/>
                      </a:lnTo>
                      <a:lnTo>
                        <a:pt x="4184" y="1396"/>
                      </a:lnTo>
                      <a:lnTo>
                        <a:pt x="4232" y="1441"/>
                      </a:lnTo>
                      <a:lnTo>
                        <a:pt x="4233" y="1471"/>
                      </a:lnTo>
                      <a:lnTo>
                        <a:pt x="4337" y="1477"/>
                      </a:lnTo>
                      <a:lnTo>
                        <a:pt x="4301" y="1543"/>
                      </a:lnTo>
                      <a:lnTo>
                        <a:pt x="4270" y="1643"/>
                      </a:lnTo>
                      <a:lnTo>
                        <a:pt x="4320" y="1656"/>
                      </a:lnTo>
                      <a:lnTo>
                        <a:pt x="4342" y="1702"/>
                      </a:lnTo>
                      <a:lnTo>
                        <a:pt x="4451" y="1658"/>
                      </a:lnTo>
                      <a:lnTo>
                        <a:pt x="4550" y="1571"/>
                      </a:lnTo>
                      <a:lnTo>
                        <a:pt x="4608" y="1534"/>
                      </a:lnTo>
                      <a:lnTo>
                        <a:pt x="4621" y="1605"/>
                      </a:lnTo>
                      <a:lnTo>
                        <a:pt x="4655" y="1706"/>
                      </a:lnTo>
                      <a:lnTo>
                        <a:pt x="4683" y="1802"/>
                      </a:lnTo>
                      <a:lnTo>
                        <a:pt x="4637" y="1853"/>
                      </a:lnTo>
                      <a:lnTo>
                        <a:pt x="4702" y="1898"/>
                      </a:lnTo>
                      <a:lnTo>
                        <a:pt x="4740" y="1945"/>
                      </a:lnTo>
                      <a:lnTo>
                        <a:pt x="4833" y="1966"/>
                      </a:lnTo>
                      <a:lnTo>
                        <a:pt x="4864" y="1992"/>
                      </a:lnTo>
                      <a:lnTo>
                        <a:pt x="4864" y="2061"/>
                      </a:lnTo>
                      <a:lnTo>
                        <a:pt x="4910" y="2072"/>
                      </a:lnTo>
                      <a:lnTo>
                        <a:pt x="4925" y="2102"/>
                      </a:lnTo>
                      <a:lnTo>
                        <a:pt x="4899" y="2195"/>
                      </a:lnTo>
                      <a:lnTo>
                        <a:pt x="4842" y="2226"/>
                      </a:lnTo>
                      <a:lnTo>
                        <a:pt x="4786" y="2254"/>
                      </a:lnTo>
                      <a:lnTo>
                        <a:pt x="4670" y="2284"/>
                      </a:lnTo>
                      <a:lnTo>
                        <a:pt x="4565" y="2352"/>
                      </a:lnTo>
                      <a:lnTo>
                        <a:pt x="4450" y="2365"/>
                      </a:lnTo>
                      <a:lnTo>
                        <a:pt x="4317" y="2348"/>
                      </a:lnTo>
                      <a:lnTo>
                        <a:pt x="4219" y="2347"/>
                      </a:lnTo>
                      <a:lnTo>
                        <a:pt x="4149" y="2353"/>
                      </a:lnTo>
                      <a:lnTo>
                        <a:pt x="4073" y="2412"/>
                      </a:lnTo>
                      <a:lnTo>
                        <a:pt x="3976" y="2449"/>
                      </a:lnTo>
                      <a:lnTo>
                        <a:pt x="3840" y="2559"/>
                      </a:lnTo>
                      <a:lnTo>
                        <a:pt x="3736" y="2636"/>
                      </a:lnTo>
                      <a:lnTo>
                        <a:pt x="3798" y="2622"/>
                      </a:lnTo>
                      <a:lnTo>
                        <a:pt x="3943" y="2513"/>
                      </a:lnTo>
                      <a:lnTo>
                        <a:pt x="4107" y="2444"/>
                      </a:lnTo>
                      <a:lnTo>
                        <a:pt x="4208" y="2435"/>
                      </a:lnTo>
                      <a:lnTo>
                        <a:pt x="4252" y="2476"/>
                      </a:lnTo>
                      <a:lnTo>
                        <a:pt x="4171" y="2532"/>
                      </a:lnTo>
                      <a:lnTo>
                        <a:pt x="4162" y="2622"/>
                      </a:lnTo>
                      <a:lnTo>
                        <a:pt x="4164" y="2685"/>
                      </a:lnTo>
                      <a:lnTo>
                        <a:pt x="4238" y="2727"/>
                      </a:lnTo>
                      <a:lnTo>
                        <a:pt x="4353" y="2715"/>
                      </a:lnTo>
                      <a:lnTo>
                        <a:pt x="4448" y="2621"/>
                      </a:lnTo>
                      <a:lnTo>
                        <a:pt x="4434" y="2681"/>
                      </a:lnTo>
                      <a:lnTo>
                        <a:pt x="4469" y="2712"/>
                      </a:lnTo>
                      <a:lnTo>
                        <a:pt x="4370" y="2766"/>
                      </a:lnTo>
                      <a:lnTo>
                        <a:pt x="4206" y="2816"/>
                      </a:lnTo>
                      <a:lnTo>
                        <a:pt x="4129" y="2850"/>
                      </a:lnTo>
                      <a:lnTo>
                        <a:pt x="4035" y="2911"/>
                      </a:lnTo>
                      <a:lnTo>
                        <a:pt x="3985" y="2905"/>
                      </a:lnTo>
                      <a:lnTo>
                        <a:pt x="4004" y="2834"/>
                      </a:lnTo>
                      <a:lnTo>
                        <a:pt x="4142" y="2764"/>
                      </a:lnTo>
                      <a:lnTo>
                        <a:pt x="4034" y="2767"/>
                      </a:lnTo>
                      <a:lnTo>
                        <a:pt x="3955" y="2777"/>
                      </a:lnTo>
                      <a:lnTo>
                        <a:pt x="3927" y="2730"/>
                      </a:lnTo>
                      <a:lnTo>
                        <a:pt x="3965" y="2616"/>
                      </a:lnTo>
                      <a:lnTo>
                        <a:pt x="3943" y="2592"/>
                      </a:lnTo>
                      <a:lnTo>
                        <a:pt x="3894" y="2606"/>
                      </a:lnTo>
                      <a:lnTo>
                        <a:pt x="3879" y="2584"/>
                      </a:lnTo>
                      <a:lnTo>
                        <a:pt x="3806" y="2647"/>
                      </a:lnTo>
                      <a:lnTo>
                        <a:pt x="3764" y="2712"/>
                      </a:lnTo>
                      <a:lnTo>
                        <a:pt x="3727" y="2750"/>
                      </a:lnTo>
                      <a:lnTo>
                        <a:pt x="3694" y="2763"/>
                      </a:lnTo>
                      <a:lnTo>
                        <a:pt x="3671" y="2767"/>
                      </a:lnTo>
                      <a:lnTo>
                        <a:pt x="3657" y="2788"/>
                      </a:lnTo>
                      <a:lnTo>
                        <a:pt x="3533" y="2788"/>
                      </a:lnTo>
                      <a:lnTo>
                        <a:pt x="3430" y="2789"/>
                      </a:lnTo>
                      <a:lnTo>
                        <a:pt x="3394" y="2804"/>
                      </a:lnTo>
                      <a:lnTo>
                        <a:pt x="3301" y="2864"/>
                      </a:lnTo>
                      <a:lnTo>
                        <a:pt x="3291" y="2871"/>
                      </a:lnTo>
                      <a:lnTo>
                        <a:pt x="3258" y="2904"/>
                      </a:lnTo>
                      <a:lnTo>
                        <a:pt x="3195" y="2904"/>
                      </a:lnTo>
                      <a:lnTo>
                        <a:pt x="3128" y="2904"/>
                      </a:lnTo>
                      <a:lnTo>
                        <a:pt x="3093" y="2917"/>
                      </a:lnTo>
                      <a:lnTo>
                        <a:pt x="3098" y="2934"/>
                      </a:lnTo>
                      <a:lnTo>
                        <a:pt x="3095" y="2960"/>
                      </a:lnTo>
                      <a:lnTo>
                        <a:pt x="3091" y="2968"/>
                      </a:lnTo>
                      <a:lnTo>
                        <a:pt x="2987" y="3010"/>
                      </a:lnTo>
                      <a:lnTo>
                        <a:pt x="2912" y="3023"/>
                      </a:lnTo>
                      <a:lnTo>
                        <a:pt x="2816" y="3068"/>
                      </a:lnTo>
                      <a:lnTo>
                        <a:pt x="2799" y="3068"/>
                      </a:lnTo>
                      <a:lnTo>
                        <a:pt x="2780" y="3055"/>
                      </a:lnTo>
                      <a:lnTo>
                        <a:pt x="2777" y="3043"/>
                      </a:lnTo>
                      <a:lnTo>
                        <a:pt x="2782" y="3034"/>
                      </a:lnTo>
                      <a:lnTo>
                        <a:pt x="2807" y="3005"/>
                      </a:lnTo>
                      <a:lnTo>
                        <a:pt x="2856" y="2958"/>
                      </a:lnTo>
                      <a:lnTo>
                        <a:pt x="2894" y="2909"/>
                      </a:lnTo>
                      <a:lnTo>
                        <a:pt x="2908" y="2836"/>
                      </a:lnTo>
                      <a:lnTo>
                        <a:pt x="2923" y="2760"/>
                      </a:lnTo>
                      <a:lnTo>
                        <a:pt x="2868" y="2720"/>
                      </a:lnTo>
                      <a:lnTo>
                        <a:pt x="2882" y="2705"/>
                      </a:lnTo>
                      <a:lnTo>
                        <a:pt x="2877" y="2695"/>
                      </a:lnTo>
                      <a:lnTo>
                        <a:pt x="2858" y="2695"/>
                      </a:lnTo>
                      <a:lnTo>
                        <a:pt x="2850" y="2682"/>
                      </a:lnTo>
                      <a:lnTo>
                        <a:pt x="2855" y="2662"/>
                      </a:lnTo>
                      <a:lnTo>
                        <a:pt x="2838" y="2671"/>
                      </a:lnTo>
                      <a:lnTo>
                        <a:pt x="2822" y="2668"/>
                      </a:lnTo>
                      <a:lnTo>
                        <a:pt x="2829" y="2660"/>
                      </a:lnTo>
                      <a:lnTo>
                        <a:pt x="2817" y="2652"/>
                      </a:lnTo>
                      <a:lnTo>
                        <a:pt x="2820" y="2630"/>
                      </a:lnTo>
                      <a:lnTo>
                        <a:pt x="2779" y="2603"/>
                      </a:lnTo>
                      <a:lnTo>
                        <a:pt x="2738" y="2575"/>
                      </a:lnTo>
                      <a:lnTo>
                        <a:pt x="2687" y="2543"/>
                      </a:lnTo>
                      <a:lnTo>
                        <a:pt x="2639" y="2513"/>
                      </a:lnTo>
                      <a:lnTo>
                        <a:pt x="2569" y="2536"/>
                      </a:lnTo>
                      <a:lnTo>
                        <a:pt x="2547" y="2537"/>
                      </a:lnTo>
                      <a:lnTo>
                        <a:pt x="2475" y="2515"/>
                      </a:lnTo>
                      <a:lnTo>
                        <a:pt x="2416" y="2526"/>
                      </a:lnTo>
                      <a:lnTo>
                        <a:pt x="2365" y="2500"/>
                      </a:lnTo>
                      <a:lnTo>
                        <a:pt x="2304" y="2487"/>
                      </a:lnTo>
                      <a:lnTo>
                        <a:pt x="2260" y="2482"/>
                      </a:lnTo>
                      <a:lnTo>
                        <a:pt x="2247" y="2468"/>
                      </a:lnTo>
                      <a:lnTo>
                        <a:pt x="2258" y="2422"/>
                      </a:lnTo>
                      <a:lnTo>
                        <a:pt x="2236" y="2423"/>
                      </a:lnTo>
                      <a:lnTo>
                        <a:pt x="2219" y="2455"/>
                      </a:lnTo>
                      <a:lnTo>
                        <a:pt x="2083" y="2455"/>
                      </a:lnTo>
                      <a:lnTo>
                        <a:pt x="1858" y="2455"/>
                      </a:lnTo>
                      <a:lnTo>
                        <a:pt x="1634" y="2455"/>
                      </a:lnTo>
                      <a:lnTo>
                        <a:pt x="1436" y="2455"/>
                      </a:lnTo>
                      <a:lnTo>
                        <a:pt x="1239" y="2455"/>
                      </a:lnTo>
                      <a:lnTo>
                        <a:pt x="1045" y="2455"/>
                      </a:lnTo>
                      <a:lnTo>
                        <a:pt x="844" y="2455"/>
                      </a:lnTo>
                      <a:lnTo>
                        <a:pt x="779" y="2455"/>
                      </a:lnTo>
                      <a:lnTo>
                        <a:pt x="584" y="2455"/>
                      </a:lnTo>
                      <a:lnTo>
                        <a:pt x="397" y="2455"/>
                      </a:lnTo>
                      <a:lnTo>
                        <a:pt x="388" y="2455"/>
                      </a:lnTo>
                      <a:lnTo>
                        <a:pt x="316" y="2373"/>
                      </a:lnTo>
                      <a:lnTo>
                        <a:pt x="294" y="2337"/>
                      </a:lnTo>
                      <a:lnTo>
                        <a:pt x="200" y="2303"/>
                      </a:lnTo>
                      <a:lnTo>
                        <a:pt x="217" y="2230"/>
                      </a:lnTo>
                      <a:lnTo>
                        <a:pt x="264" y="2180"/>
                      </a:lnTo>
                      <a:lnTo>
                        <a:pt x="209" y="2145"/>
                      </a:lnTo>
                      <a:lnTo>
                        <a:pt x="249" y="2079"/>
                      </a:lnTo>
                      <a:lnTo>
                        <a:pt x="220" y="2019"/>
                      </a:lnTo>
                      <a:lnTo>
                        <a:pt x="253" y="1977"/>
                      </a:lnTo>
                      <a:lnTo>
                        <a:pt x="320" y="1938"/>
                      </a:lnTo>
                      <a:lnTo>
                        <a:pt x="362" y="1887"/>
                      </a:lnTo>
                      <a:lnTo>
                        <a:pt x="300" y="1836"/>
                      </a:lnTo>
                      <a:lnTo>
                        <a:pt x="319" y="1744"/>
                      </a:lnTo>
                      <a:lnTo>
                        <a:pt x="333" y="1687"/>
                      </a:lnTo>
                      <a:lnTo>
                        <a:pt x="311" y="1651"/>
                      </a:lnTo>
                      <a:lnTo>
                        <a:pt x="302" y="1618"/>
                      </a:lnTo>
                      <a:lnTo>
                        <a:pt x="309" y="1577"/>
                      </a:lnTo>
                      <a:lnTo>
                        <a:pt x="224" y="1603"/>
                      </a:lnTo>
                      <a:lnTo>
                        <a:pt x="121" y="1647"/>
                      </a:lnTo>
                      <a:lnTo>
                        <a:pt x="119" y="1595"/>
                      </a:lnTo>
                      <a:lnTo>
                        <a:pt x="111" y="1561"/>
                      </a:lnTo>
                      <a:lnTo>
                        <a:pt x="75" y="1539"/>
                      </a:lnTo>
                      <a:lnTo>
                        <a:pt x="18" y="1536"/>
                      </a:lnTo>
                      <a:lnTo>
                        <a:pt x="510" y="1099"/>
                      </a:lnTo>
                      <a:lnTo>
                        <a:pt x="854" y="828"/>
                      </a:lnTo>
                      <a:lnTo>
                        <a:pt x="933" y="845"/>
                      </a:lnTo>
                      <a:lnTo>
                        <a:pt x="974" y="880"/>
                      </a:lnTo>
                      <a:lnTo>
                        <a:pt x="1022" y="886"/>
                      </a:lnTo>
                      <a:lnTo>
                        <a:pt x="1108" y="856"/>
                      </a:lnTo>
                      <a:lnTo>
                        <a:pt x="1202" y="834"/>
                      </a:lnTo>
                      <a:lnTo>
                        <a:pt x="1272" y="843"/>
                      </a:lnTo>
                      <a:lnTo>
                        <a:pt x="1392" y="812"/>
                      </a:lnTo>
                      <a:lnTo>
                        <a:pt x="1502" y="794"/>
                      </a:lnTo>
                      <a:lnTo>
                        <a:pt x="1503" y="823"/>
                      </a:lnTo>
                      <a:lnTo>
                        <a:pt x="1564" y="807"/>
                      </a:lnTo>
                      <a:lnTo>
                        <a:pt x="1617" y="774"/>
                      </a:lnTo>
                      <a:lnTo>
                        <a:pt x="1644" y="781"/>
                      </a:lnTo>
                      <a:lnTo>
                        <a:pt x="1659" y="845"/>
                      </a:lnTo>
                      <a:lnTo>
                        <a:pt x="1788" y="796"/>
                      </a:lnTo>
                      <a:lnTo>
                        <a:pt x="1732" y="850"/>
                      </a:lnTo>
                      <a:lnTo>
                        <a:pt x="1812" y="839"/>
                      </a:lnTo>
                      <a:lnTo>
                        <a:pt x="1857" y="818"/>
                      </a:lnTo>
                      <a:lnTo>
                        <a:pt x="1917" y="822"/>
                      </a:lnTo>
                      <a:lnTo>
                        <a:pt x="1966" y="852"/>
                      </a:lnTo>
                      <a:lnTo>
                        <a:pt x="2065" y="878"/>
                      </a:lnTo>
                      <a:lnTo>
                        <a:pt x="2127" y="890"/>
                      </a:lnTo>
                      <a:lnTo>
                        <a:pt x="2185" y="886"/>
                      </a:lnTo>
                      <a:lnTo>
                        <a:pt x="2220" y="922"/>
                      </a:lnTo>
                      <a:lnTo>
                        <a:pt x="2105" y="958"/>
                      </a:lnTo>
                      <a:lnTo>
                        <a:pt x="2189" y="974"/>
                      </a:lnTo>
                      <a:lnTo>
                        <a:pt x="2347" y="965"/>
                      </a:lnTo>
                      <a:lnTo>
                        <a:pt x="2407" y="953"/>
                      </a:lnTo>
                      <a:lnTo>
                        <a:pt x="2423" y="997"/>
                      </a:lnTo>
                      <a:lnTo>
                        <a:pt x="2520" y="960"/>
                      </a:lnTo>
                      <a:lnTo>
                        <a:pt x="2494" y="929"/>
                      </a:lnTo>
                      <a:lnTo>
                        <a:pt x="2554" y="904"/>
                      </a:lnTo>
                      <a:lnTo>
                        <a:pt x="2624" y="901"/>
                      </a:lnTo>
                      <a:lnTo>
                        <a:pt x="2675" y="893"/>
                      </a:lnTo>
                      <a:lnTo>
                        <a:pt x="2702" y="911"/>
                      </a:lnTo>
                      <a:lnTo>
                        <a:pt x="2720" y="950"/>
                      </a:lnTo>
                      <a:lnTo>
                        <a:pt x="2787" y="944"/>
                      </a:lnTo>
                      <a:lnTo>
                        <a:pt x="2854" y="977"/>
                      </a:lnTo>
                      <a:lnTo>
                        <a:pt x="2951" y="965"/>
                      </a:lnTo>
                      <a:lnTo>
                        <a:pt x="3030" y="967"/>
                      </a:lnTo>
                      <a:lnTo>
                        <a:pt x="3064" y="922"/>
                      </a:lnTo>
                      <a:lnTo>
                        <a:pt x="3124" y="909"/>
                      </a:lnTo>
                      <a:lnTo>
                        <a:pt x="3188" y="934"/>
                      </a:lnTo>
                      <a:lnTo>
                        <a:pt x="3128" y="1003"/>
                      </a:lnTo>
                      <a:lnTo>
                        <a:pt x="3213" y="945"/>
                      </a:lnTo>
                      <a:lnTo>
                        <a:pt x="3256" y="947"/>
                      </a:lnTo>
                      <a:lnTo>
                        <a:pt x="3344" y="874"/>
                      </a:lnTo>
                      <a:lnTo>
                        <a:pt x="3325" y="830"/>
                      </a:lnTo>
                      <a:lnTo>
                        <a:pt x="3288" y="801"/>
                      </a:lnTo>
                      <a:lnTo>
                        <a:pt x="3365" y="724"/>
                      </a:lnTo>
                      <a:lnTo>
                        <a:pt x="3475" y="674"/>
                      </a:lnTo>
                      <a:lnTo>
                        <a:pt x="3534" y="685"/>
                      </a:lnTo>
                      <a:lnTo>
                        <a:pt x="3559" y="715"/>
                      </a:lnTo>
                      <a:lnTo>
                        <a:pt x="3561" y="794"/>
                      </a:lnTo>
                      <a:lnTo>
                        <a:pt x="3483" y="829"/>
                      </a:lnTo>
                      <a:lnTo>
                        <a:pt x="3571" y="843"/>
                      </a:lnTo>
                      <a:moveTo>
                        <a:pt x="3269" y="871"/>
                      </a:moveTo>
                      <a:lnTo>
                        <a:pt x="3213" y="896"/>
                      </a:lnTo>
                      <a:lnTo>
                        <a:pt x="3159" y="875"/>
                      </a:lnTo>
                      <a:lnTo>
                        <a:pt x="3107" y="882"/>
                      </a:lnTo>
                      <a:lnTo>
                        <a:pt x="3062" y="850"/>
                      </a:lnTo>
                      <a:lnTo>
                        <a:pt x="3131" y="828"/>
                      </a:lnTo>
                      <a:lnTo>
                        <a:pt x="3197" y="797"/>
                      </a:lnTo>
                      <a:lnTo>
                        <a:pt x="3236" y="818"/>
                      </a:lnTo>
                      <a:lnTo>
                        <a:pt x="3257" y="830"/>
                      </a:lnTo>
                      <a:lnTo>
                        <a:pt x="3261" y="844"/>
                      </a:lnTo>
                      <a:lnTo>
                        <a:pt x="3269" y="871"/>
                      </a:lnTo>
                      <a:moveTo>
                        <a:pt x="4250" y="1014"/>
                      </a:moveTo>
                      <a:lnTo>
                        <a:pt x="4184" y="1017"/>
                      </a:lnTo>
                      <a:lnTo>
                        <a:pt x="4195" y="981"/>
                      </a:lnTo>
                      <a:lnTo>
                        <a:pt x="4247" y="940"/>
                      </a:lnTo>
                      <a:lnTo>
                        <a:pt x="4305" y="930"/>
                      </a:lnTo>
                      <a:lnTo>
                        <a:pt x="4334" y="951"/>
                      </a:lnTo>
                      <a:lnTo>
                        <a:pt x="4313" y="982"/>
                      </a:lnTo>
                      <a:lnTo>
                        <a:pt x="4300" y="992"/>
                      </a:lnTo>
                      <a:lnTo>
                        <a:pt x="4250" y="1014"/>
                      </a:lnTo>
                      <a:moveTo>
                        <a:pt x="3649" y="1125"/>
                      </a:moveTo>
                      <a:lnTo>
                        <a:pt x="3636" y="1158"/>
                      </a:lnTo>
                      <a:lnTo>
                        <a:pt x="3673" y="1146"/>
                      </a:lnTo>
                      <a:lnTo>
                        <a:pt x="3692" y="1166"/>
                      </a:lnTo>
                      <a:lnTo>
                        <a:pt x="3737" y="1192"/>
                      </a:lnTo>
                      <a:lnTo>
                        <a:pt x="3787" y="1215"/>
                      </a:lnTo>
                      <a:lnTo>
                        <a:pt x="3768" y="1251"/>
                      </a:lnTo>
                      <a:lnTo>
                        <a:pt x="3814" y="1246"/>
                      </a:lnTo>
                      <a:lnTo>
                        <a:pt x="3839" y="1271"/>
                      </a:lnTo>
                      <a:lnTo>
                        <a:pt x="3772" y="1295"/>
                      </a:lnTo>
                      <a:lnTo>
                        <a:pt x="3693" y="1277"/>
                      </a:lnTo>
                      <a:lnTo>
                        <a:pt x="3684" y="1242"/>
                      </a:lnTo>
                      <a:lnTo>
                        <a:pt x="3599" y="1283"/>
                      </a:lnTo>
                      <a:lnTo>
                        <a:pt x="3489" y="1323"/>
                      </a:lnTo>
                      <a:lnTo>
                        <a:pt x="3500" y="1278"/>
                      </a:lnTo>
                      <a:lnTo>
                        <a:pt x="3416" y="1285"/>
                      </a:lnTo>
                      <a:lnTo>
                        <a:pt x="3493" y="1247"/>
                      </a:lnTo>
                      <a:lnTo>
                        <a:pt x="3543" y="1187"/>
                      </a:lnTo>
                      <a:lnTo>
                        <a:pt x="3612" y="1118"/>
                      </a:lnTo>
                      <a:lnTo>
                        <a:pt x="3649" y="1125"/>
                      </a:lnTo>
                      <a:moveTo>
                        <a:pt x="3684" y="1349"/>
                      </a:moveTo>
                      <a:lnTo>
                        <a:pt x="3588" y="1392"/>
                      </a:lnTo>
                      <a:lnTo>
                        <a:pt x="3547" y="1390"/>
                      </a:lnTo>
                      <a:lnTo>
                        <a:pt x="3548" y="1369"/>
                      </a:lnTo>
                      <a:lnTo>
                        <a:pt x="3615" y="1333"/>
                      </a:lnTo>
                      <a:lnTo>
                        <a:pt x="3695" y="1334"/>
                      </a:lnTo>
                      <a:lnTo>
                        <a:pt x="3684" y="1349"/>
                      </a:lnTo>
                      <a:moveTo>
                        <a:pt x="3812" y="1392"/>
                      </a:moveTo>
                      <a:lnTo>
                        <a:pt x="3764" y="1432"/>
                      </a:lnTo>
                      <a:lnTo>
                        <a:pt x="3741" y="1426"/>
                      </a:lnTo>
                      <a:lnTo>
                        <a:pt x="3740" y="1403"/>
                      </a:lnTo>
                      <a:lnTo>
                        <a:pt x="3746" y="1397"/>
                      </a:lnTo>
                      <a:lnTo>
                        <a:pt x="3783" y="1374"/>
                      </a:lnTo>
                      <a:lnTo>
                        <a:pt x="3807" y="1376"/>
                      </a:lnTo>
                      <a:lnTo>
                        <a:pt x="3812" y="1392"/>
                      </a:lnTo>
                      <a:moveTo>
                        <a:pt x="43" y="2029"/>
                      </a:moveTo>
                      <a:lnTo>
                        <a:pt x="64" y="2040"/>
                      </a:lnTo>
                      <a:lnTo>
                        <a:pt x="130" y="2033"/>
                      </a:lnTo>
                      <a:lnTo>
                        <a:pt x="37" y="2126"/>
                      </a:lnTo>
                      <a:lnTo>
                        <a:pt x="41" y="2192"/>
                      </a:lnTo>
                      <a:lnTo>
                        <a:pt x="15" y="2192"/>
                      </a:lnTo>
                      <a:lnTo>
                        <a:pt x="6" y="2154"/>
                      </a:lnTo>
                      <a:lnTo>
                        <a:pt x="12" y="2116"/>
                      </a:lnTo>
                      <a:lnTo>
                        <a:pt x="0" y="2091"/>
                      </a:lnTo>
                      <a:lnTo>
                        <a:pt x="18" y="2055"/>
                      </a:lnTo>
                      <a:lnTo>
                        <a:pt x="43" y="2029"/>
                      </a:lnTo>
                      <a:moveTo>
                        <a:pt x="4831" y="2315"/>
                      </a:moveTo>
                      <a:lnTo>
                        <a:pt x="4766" y="2387"/>
                      </a:lnTo>
                      <a:lnTo>
                        <a:pt x="4817" y="2359"/>
                      </a:lnTo>
                      <a:lnTo>
                        <a:pt x="4855" y="2377"/>
                      </a:lnTo>
                      <a:lnTo>
                        <a:pt x="4824" y="2406"/>
                      </a:lnTo>
                      <a:lnTo>
                        <a:pt x="4875" y="2429"/>
                      </a:lnTo>
                      <a:lnTo>
                        <a:pt x="4911" y="2409"/>
                      </a:lnTo>
                      <a:lnTo>
                        <a:pt x="4969" y="2434"/>
                      </a:lnTo>
                      <a:lnTo>
                        <a:pt x="4932" y="2495"/>
                      </a:lnTo>
                      <a:lnTo>
                        <a:pt x="4982" y="2481"/>
                      </a:lnTo>
                      <a:lnTo>
                        <a:pt x="4978" y="2525"/>
                      </a:lnTo>
                      <a:lnTo>
                        <a:pt x="4985" y="2577"/>
                      </a:lnTo>
                      <a:lnTo>
                        <a:pt x="4937" y="2650"/>
                      </a:lnTo>
                      <a:lnTo>
                        <a:pt x="4906" y="2653"/>
                      </a:lnTo>
                      <a:lnTo>
                        <a:pt x="4866" y="2637"/>
                      </a:lnTo>
                      <a:lnTo>
                        <a:pt x="4899" y="2569"/>
                      </a:lnTo>
                      <a:lnTo>
                        <a:pt x="4884" y="2559"/>
                      </a:lnTo>
                      <a:lnTo>
                        <a:pt x="4786" y="2631"/>
                      </a:lnTo>
                      <a:lnTo>
                        <a:pt x="4747" y="2628"/>
                      </a:lnTo>
                      <a:lnTo>
                        <a:pt x="4805" y="2589"/>
                      </a:lnTo>
                      <a:lnTo>
                        <a:pt x="4747" y="2569"/>
                      </a:lnTo>
                      <a:lnTo>
                        <a:pt x="4675" y="2574"/>
                      </a:lnTo>
                      <a:lnTo>
                        <a:pt x="4546" y="2571"/>
                      </a:lnTo>
                      <a:lnTo>
                        <a:pt x="4544" y="2546"/>
                      </a:lnTo>
                      <a:lnTo>
                        <a:pt x="4594" y="2517"/>
                      </a:lnTo>
                      <a:lnTo>
                        <a:pt x="4572" y="2494"/>
                      </a:lnTo>
                      <a:lnTo>
                        <a:pt x="4643" y="2444"/>
                      </a:lnTo>
                      <a:lnTo>
                        <a:pt x="4753" y="2312"/>
                      </a:lnTo>
                      <a:lnTo>
                        <a:pt x="4808" y="2265"/>
                      </a:lnTo>
                      <a:lnTo>
                        <a:pt x="4873" y="2237"/>
                      </a:lnTo>
                      <a:lnTo>
                        <a:pt x="4902" y="2241"/>
                      </a:lnTo>
                      <a:lnTo>
                        <a:pt x="4883" y="2263"/>
                      </a:lnTo>
                      <a:lnTo>
                        <a:pt x="4831" y="2315"/>
                      </a:lnTo>
                      <a:moveTo>
                        <a:pt x="326" y="2496"/>
                      </a:moveTo>
                      <a:lnTo>
                        <a:pt x="285" y="2507"/>
                      </a:lnTo>
                      <a:lnTo>
                        <a:pt x="202" y="2469"/>
                      </a:lnTo>
                      <a:lnTo>
                        <a:pt x="202" y="2440"/>
                      </a:lnTo>
                      <a:lnTo>
                        <a:pt x="163" y="2411"/>
                      </a:lnTo>
                      <a:lnTo>
                        <a:pt x="167" y="2387"/>
                      </a:lnTo>
                      <a:lnTo>
                        <a:pt x="110" y="2372"/>
                      </a:lnTo>
                      <a:lnTo>
                        <a:pt x="117" y="2327"/>
                      </a:lnTo>
                      <a:lnTo>
                        <a:pt x="137" y="2308"/>
                      </a:lnTo>
                      <a:lnTo>
                        <a:pt x="192" y="2326"/>
                      </a:lnTo>
                      <a:lnTo>
                        <a:pt x="223" y="2339"/>
                      </a:lnTo>
                      <a:lnTo>
                        <a:pt x="278" y="2347"/>
                      </a:lnTo>
                      <a:lnTo>
                        <a:pt x="281" y="2376"/>
                      </a:lnTo>
                      <a:lnTo>
                        <a:pt x="286" y="2415"/>
                      </a:lnTo>
                      <a:lnTo>
                        <a:pt x="329" y="2450"/>
                      </a:lnTo>
                      <a:lnTo>
                        <a:pt x="326" y="2496"/>
                      </a:lnTo>
                      <a:moveTo>
                        <a:pt x="4418" y="2446"/>
                      </a:moveTo>
                      <a:lnTo>
                        <a:pt x="4385" y="2448"/>
                      </a:lnTo>
                      <a:lnTo>
                        <a:pt x="4309" y="2422"/>
                      </a:lnTo>
                      <a:lnTo>
                        <a:pt x="4262" y="2382"/>
                      </a:lnTo>
                      <a:lnTo>
                        <a:pt x="4287" y="2375"/>
                      </a:lnTo>
                      <a:lnTo>
                        <a:pt x="4366" y="2396"/>
                      </a:lnTo>
                      <a:lnTo>
                        <a:pt x="4421" y="2431"/>
                      </a:lnTo>
                      <a:lnTo>
                        <a:pt x="4418" y="2446"/>
                      </a:lnTo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9D050102-F2B5-4308-B065-C2F018905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219" y="3094325"/>
                <a:ext cx="111845" cy="66225"/>
              </a:xfrm>
              <a:custGeom>
                <a:avLst/>
                <a:gdLst>
                  <a:gd name="T0" fmla="*/ 57 w 71"/>
                  <a:gd name="T1" fmla="*/ 6 h 42"/>
                  <a:gd name="T2" fmla="*/ 58 w 71"/>
                  <a:gd name="T3" fmla="*/ 10 h 42"/>
                  <a:gd name="T4" fmla="*/ 56 w 71"/>
                  <a:gd name="T5" fmla="*/ 15 h 42"/>
                  <a:gd name="T6" fmla="*/ 63 w 71"/>
                  <a:gd name="T7" fmla="*/ 19 h 42"/>
                  <a:gd name="T8" fmla="*/ 71 w 71"/>
                  <a:gd name="T9" fmla="*/ 19 h 42"/>
                  <a:gd name="T10" fmla="*/ 71 w 71"/>
                  <a:gd name="T11" fmla="*/ 27 h 42"/>
                  <a:gd name="T12" fmla="*/ 64 w 71"/>
                  <a:gd name="T13" fmla="*/ 31 h 42"/>
                  <a:gd name="T14" fmla="*/ 51 w 71"/>
                  <a:gd name="T15" fmla="*/ 28 h 42"/>
                  <a:gd name="T16" fmla="*/ 48 w 71"/>
                  <a:gd name="T17" fmla="*/ 37 h 42"/>
                  <a:gd name="T18" fmla="*/ 40 w 71"/>
                  <a:gd name="T19" fmla="*/ 37 h 42"/>
                  <a:gd name="T20" fmla="*/ 38 w 71"/>
                  <a:gd name="T21" fmla="*/ 34 h 42"/>
                  <a:gd name="T22" fmla="*/ 29 w 71"/>
                  <a:gd name="T23" fmla="*/ 41 h 42"/>
                  <a:gd name="T24" fmla="*/ 21 w 71"/>
                  <a:gd name="T25" fmla="*/ 42 h 42"/>
                  <a:gd name="T26" fmla="*/ 13 w 71"/>
                  <a:gd name="T27" fmla="*/ 38 h 42"/>
                  <a:gd name="T28" fmla="*/ 8 w 71"/>
                  <a:gd name="T29" fmla="*/ 29 h 42"/>
                  <a:gd name="T30" fmla="*/ 0 w 71"/>
                  <a:gd name="T31" fmla="*/ 32 h 42"/>
                  <a:gd name="T32" fmla="*/ 0 w 71"/>
                  <a:gd name="T33" fmla="*/ 22 h 42"/>
                  <a:gd name="T34" fmla="*/ 11 w 71"/>
                  <a:gd name="T35" fmla="*/ 11 h 42"/>
                  <a:gd name="T36" fmla="*/ 11 w 71"/>
                  <a:gd name="T37" fmla="*/ 6 h 42"/>
                  <a:gd name="T38" fmla="*/ 18 w 71"/>
                  <a:gd name="T39" fmla="*/ 8 h 42"/>
                  <a:gd name="T40" fmla="*/ 22 w 71"/>
                  <a:gd name="T41" fmla="*/ 4 h 42"/>
                  <a:gd name="T42" fmla="*/ 36 w 71"/>
                  <a:gd name="T43" fmla="*/ 4 h 42"/>
                  <a:gd name="T44" fmla="*/ 40 w 71"/>
                  <a:gd name="T45" fmla="*/ 0 h 42"/>
                  <a:gd name="T46" fmla="*/ 57 w 71"/>
                  <a:gd name="T4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42">
                    <a:moveTo>
                      <a:pt x="57" y="6"/>
                    </a:moveTo>
                    <a:lnTo>
                      <a:pt x="58" y="10"/>
                    </a:lnTo>
                    <a:lnTo>
                      <a:pt x="56" y="15"/>
                    </a:lnTo>
                    <a:lnTo>
                      <a:pt x="63" y="19"/>
                    </a:lnTo>
                    <a:lnTo>
                      <a:pt x="71" y="19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1" y="28"/>
                    </a:lnTo>
                    <a:lnTo>
                      <a:pt x="48" y="37"/>
                    </a:lnTo>
                    <a:lnTo>
                      <a:pt x="40" y="37"/>
                    </a:lnTo>
                    <a:lnTo>
                      <a:pt x="38" y="34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38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8825C038-C09B-4AD4-937D-328187C7DE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358" y="5232433"/>
                <a:ext cx="384369" cy="1231463"/>
              </a:xfrm>
              <a:custGeom>
                <a:avLst/>
                <a:gdLst>
                  <a:gd name="T0" fmla="*/ 233 w 999"/>
                  <a:gd name="T1" fmla="*/ 450 h 3202"/>
                  <a:gd name="T2" fmla="*/ 296 w 999"/>
                  <a:gd name="T3" fmla="*/ 460 h 3202"/>
                  <a:gd name="T4" fmla="*/ 208 w 999"/>
                  <a:gd name="T5" fmla="*/ 590 h 3202"/>
                  <a:gd name="T6" fmla="*/ 221 w 999"/>
                  <a:gd name="T7" fmla="*/ 759 h 3202"/>
                  <a:gd name="T8" fmla="*/ 205 w 999"/>
                  <a:gd name="T9" fmla="*/ 846 h 3202"/>
                  <a:gd name="T10" fmla="*/ 159 w 999"/>
                  <a:gd name="T11" fmla="*/ 1003 h 3202"/>
                  <a:gd name="T12" fmla="*/ 154 w 999"/>
                  <a:gd name="T13" fmla="*/ 1173 h 3202"/>
                  <a:gd name="T14" fmla="*/ 239 w 999"/>
                  <a:gd name="T15" fmla="*/ 1335 h 3202"/>
                  <a:gd name="T16" fmla="*/ 234 w 999"/>
                  <a:gd name="T17" fmla="*/ 1496 h 3202"/>
                  <a:gd name="T18" fmla="*/ 212 w 999"/>
                  <a:gd name="T19" fmla="*/ 1622 h 3202"/>
                  <a:gd name="T20" fmla="*/ 275 w 999"/>
                  <a:gd name="T21" fmla="*/ 1782 h 3202"/>
                  <a:gd name="T22" fmla="*/ 244 w 999"/>
                  <a:gd name="T23" fmla="*/ 1888 h 3202"/>
                  <a:gd name="T24" fmla="*/ 295 w 999"/>
                  <a:gd name="T25" fmla="*/ 2078 h 3202"/>
                  <a:gd name="T26" fmla="*/ 319 w 999"/>
                  <a:gd name="T27" fmla="*/ 2192 h 3202"/>
                  <a:gd name="T28" fmla="*/ 349 w 999"/>
                  <a:gd name="T29" fmla="*/ 2259 h 3202"/>
                  <a:gd name="T30" fmla="*/ 404 w 999"/>
                  <a:gd name="T31" fmla="*/ 2307 h 3202"/>
                  <a:gd name="T32" fmla="*/ 404 w 999"/>
                  <a:gd name="T33" fmla="*/ 2372 h 3202"/>
                  <a:gd name="T34" fmla="*/ 409 w 999"/>
                  <a:gd name="T35" fmla="*/ 2554 h 3202"/>
                  <a:gd name="T36" fmla="*/ 431 w 999"/>
                  <a:gd name="T37" fmla="*/ 2649 h 3202"/>
                  <a:gd name="T38" fmla="*/ 436 w 999"/>
                  <a:gd name="T39" fmla="*/ 2774 h 3202"/>
                  <a:gd name="T40" fmla="*/ 513 w 999"/>
                  <a:gd name="T41" fmla="*/ 2798 h 3202"/>
                  <a:gd name="T42" fmla="*/ 583 w 999"/>
                  <a:gd name="T43" fmla="*/ 2908 h 3202"/>
                  <a:gd name="T44" fmla="*/ 808 w 999"/>
                  <a:gd name="T45" fmla="*/ 2932 h 3202"/>
                  <a:gd name="T46" fmla="*/ 728 w 999"/>
                  <a:gd name="T47" fmla="*/ 2952 h 3202"/>
                  <a:gd name="T48" fmla="*/ 706 w 999"/>
                  <a:gd name="T49" fmla="*/ 3058 h 3202"/>
                  <a:gd name="T50" fmla="*/ 596 w 999"/>
                  <a:gd name="T51" fmla="*/ 3033 h 3202"/>
                  <a:gd name="T52" fmla="*/ 498 w 999"/>
                  <a:gd name="T53" fmla="*/ 2976 h 3202"/>
                  <a:gd name="T54" fmla="*/ 354 w 999"/>
                  <a:gd name="T55" fmla="*/ 2877 h 3202"/>
                  <a:gd name="T56" fmla="*/ 296 w 999"/>
                  <a:gd name="T57" fmla="*/ 2774 h 3202"/>
                  <a:gd name="T58" fmla="*/ 226 w 999"/>
                  <a:gd name="T59" fmla="*/ 2552 h 3202"/>
                  <a:gd name="T60" fmla="*/ 162 w 999"/>
                  <a:gd name="T61" fmla="*/ 2463 h 3202"/>
                  <a:gd name="T62" fmla="*/ 173 w 999"/>
                  <a:gd name="T63" fmla="*/ 2250 h 3202"/>
                  <a:gd name="T64" fmla="*/ 237 w 999"/>
                  <a:gd name="T65" fmla="*/ 2105 h 3202"/>
                  <a:gd name="T66" fmla="*/ 196 w 999"/>
                  <a:gd name="T67" fmla="*/ 2188 h 3202"/>
                  <a:gd name="T68" fmla="*/ 132 w 999"/>
                  <a:gd name="T69" fmla="*/ 2056 h 3202"/>
                  <a:gd name="T70" fmla="*/ 124 w 999"/>
                  <a:gd name="T71" fmla="*/ 1842 h 3202"/>
                  <a:gd name="T72" fmla="*/ 50 w 999"/>
                  <a:gd name="T73" fmla="*/ 1664 h 3202"/>
                  <a:gd name="T74" fmla="*/ 88 w 999"/>
                  <a:gd name="T75" fmla="*/ 1524 h 3202"/>
                  <a:gd name="T76" fmla="*/ 107 w 999"/>
                  <a:gd name="T77" fmla="*/ 1262 h 3202"/>
                  <a:gd name="T78" fmla="*/ 72 w 999"/>
                  <a:gd name="T79" fmla="*/ 1065 h 3202"/>
                  <a:gd name="T80" fmla="*/ 68 w 999"/>
                  <a:gd name="T81" fmla="*/ 856 h 3202"/>
                  <a:gd name="T82" fmla="*/ 52 w 999"/>
                  <a:gd name="T83" fmla="*/ 515 h 3202"/>
                  <a:gd name="T84" fmla="*/ 28 w 999"/>
                  <a:gd name="T85" fmla="*/ 185 h 3202"/>
                  <a:gd name="T86" fmla="*/ 36 w 999"/>
                  <a:gd name="T87" fmla="*/ 43 h 3202"/>
                  <a:gd name="T88" fmla="*/ 93 w 999"/>
                  <a:gd name="T89" fmla="*/ 57 h 3202"/>
                  <a:gd name="T90" fmla="*/ 152 w 999"/>
                  <a:gd name="T91" fmla="*/ 155 h 3202"/>
                  <a:gd name="T92" fmla="*/ 189 w 999"/>
                  <a:gd name="T93" fmla="*/ 333 h 3202"/>
                  <a:gd name="T94" fmla="*/ 893 w 999"/>
                  <a:gd name="T95" fmla="*/ 3142 h 3202"/>
                  <a:gd name="T96" fmla="*/ 999 w 999"/>
                  <a:gd name="T97" fmla="*/ 3144 h 3202"/>
                  <a:gd name="T98" fmla="*/ 950 w 999"/>
                  <a:gd name="T99" fmla="*/ 3202 h 3202"/>
                  <a:gd name="T100" fmla="*/ 878 w 999"/>
                  <a:gd name="T101" fmla="*/ 3193 h 3202"/>
                  <a:gd name="T102" fmla="*/ 750 w 999"/>
                  <a:gd name="T103" fmla="*/ 3157 h 3202"/>
                  <a:gd name="T104" fmla="*/ 565 w 999"/>
                  <a:gd name="T105" fmla="*/ 3068 h 3202"/>
                  <a:gd name="T106" fmla="*/ 497 w 999"/>
                  <a:gd name="T107" fmla="*/ 2993 h 3202"/>
                  <a:gd name="T108" fmla="*/ 708 w 999"/>
                  <a:gd name="T109" fmla="*/ 3077 h 3202"/>
                  <a:gd name="T110" fmla="*/ 721 w 999"/>
                  <a:gd name="T111" fmla="*/ 2984 h 3202"/>
                  <a:gd name="T112" fmla="*/ 816 w 999"/>
                  <a:gd name="T113" fmla="*/ 296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9" h="3202">
                    <a:moveTo>
                      <a:pt x="189" y="333"/>
                    </a:moveTo>
                    <a:lnTo>
                      <a:pt x="233" y="450"/>
                    </a:lnTo>
                    <a:lnTo>
                      <a:pt x="284" y="439"/>
                    </a:lnTo>
                    <a:lnTo>
                      <a:pt x="296" y="460"/>
                    </a:lnTo>
                    <a:lnTo>
                      <a:pt x="282" y="548"/>
                    </a:lnTo>
                    <a:lnTo>
                      <a:pt x="208" y="590"/>
                    </a:lnTo>
                    <a:lnTo>
                      <a:pt x="231" y="732"/>
                    </a:lnTo>
                    <a:lnTo>
                      <a:pt x="221" y="759"/>
                    </a:lnTo>
                    <a:lnTo>
                      <a:pt x="248" y="793"/>
                    </a:lnTo>
                    <a:lnTo>
                      <a:pt x="205" y="846"/>
                    </a:lnTo>
                    <a:lnTo>
                      <a:pt x="171" y="926"/>
                    </a:lnTo>
                    <a:lnTo>
                      <a:pt x="159" y="1003"/>
                    </a:lnTo>
                    <a:lnTo>
                      <a:pt x="181" y="1085"/>
                    </a:lnTo>
                    <a:lnTo>
                      <a:pt x="154" y="1173"/>
                    </a:lnTo>
                    <a:lnTo>
                      <a:pt x="217" y="1319"/>
                    </a:lnTo>
                    <a:lnTo>
                      <a:pt x="239" y="1335"/>
                    </a:lnTo>
                    <a:lnTo>
                      <a:pt x="256" y="1413"/>
                    </a:lnTo>
                    <a:lnTo>
                      <a:pt x="234" y="1496"/>
                    </a:lnTo>
                    <a:lnTo>
                      <a:pt x="252" y="1566"/>
                    </a:lnTo>
                    <a:lnTo>
                      <a:pt x="212" y="1622"/>
                    </a:lnTo>
                    <a:lnTo>
                      <a:pt x="232" y="1700"/>
                    </a:lnTo>
                    <a:lnTo>
                      <a:pt x="275" y="1782"/>
                    </a:lnTo>
                    <a:lnTo>
                      <a:pt x="242" y="1813"/>
                    </a:lnTo>
                    <a:lnTo>
                      <a:pt x="244" y="1888"/>
                    </a:lnTo>
                    <a:lnTo>
                      <a:pt x="253" y="1975"/>
                    </a:lnTo>
                    <a:lnTo>
                      <a:pt x="295" y="2078"/>
                    </a:lnTo>
                    <a:lnTo>
                      <a:pt x="273" y="2095"/>
                    </a:lnTo>
                    <a:lnTo>
                      <a:pt x="319" y="2192"/>
                    </a:lnTo>
                    <a:lnTo>
                      <a:pt x="360" y="2224"/>
                    </a:lnTo>
                    <a:lnTo>
                      <a:pt x="349" y="2259"/>
                    </a:lnTo>
                    <a:lnTo>
                      <a:pt x="386" y="2276"/>
                    </a:lnTo>
                    <a:lnTo>
                      <a:pt x="404" y="2307"/>
                    </a:lnTo>
                    <a:lnTo>
                      <a:pt x="380" y="2323"/>
                    </a:lnTo>
                    <a:lnTo>
                      <a:pt x="404" y="2372"/>
                    </a:lnTo>
                    <a:lnTo>
                      <a:pt x="418" y="2483"/>
                    </a:lnTo>
                    <a:lnTo>
                      <a:pt x="409" y="2554"/>
                    </a:lnTo>
                    <a:lnTo>
                      <a:pt x="432" y="2596"/>
                    </a:lnTo>
                    <a:lnTo>
                      <a:pt x="431" y="2649"/>
                    </a:lnTo>
                    <a:lnTo>
                      <a:pt x="395" y="2686"/>
                    </a:lnTo>
                    <a:lnTo>
                      <a:pt x="436" y="2774"/>
                    </a:lnTo>
                    <a:lnTo>
                      <a:pt x="471" y="2804"/>
                    </a:lnTo>
                    <a:lnTo>
                      <a:pt x="513" y="2798"/>
                    </a:lnTo>
                    <a:lnTo>
                      <a:pt x="537" y="2860"/>
                    </a:lnTo>
                    <a:lnTo>
                      <a:pt x="583" y="2908"/>
                    </a:lnTo>
                    <a:lnTo>
                      <a:pt x="744" y="2919"/>
                    </a:lnTo>
                    <a:lnTo>
                      <a:pt x="808" y="2932"/>
                    </a:lnTo>
                    <a:lnTo>
                      <a:pt x="751" y="2931"/>
                    </a:lnTo>
                    <a:lnTo>
                      <a:pt x="728" y="2952"/>
                    </a:lnTo>
                    <a:lnTo>
                      <a:pt x="683" y="2981"/>
                    </a:lnTo>
                    <a:lnTo>
                      <a:pt x="706" y="3058"/>
                    </a:lnTo>
                    <a:lnTo>
                      <a:pt x="680" y="3060"/>
                    </a:lnTo>
                    <a:lnTo>
                      <a:pt x="596" y="3033"/>
                    </a:lnTo>
                    <a:lnTo>
                      <a:pt x="498" y="2976"/>
                    </a:lnTo>
                    <a:lnTo>
                      <a:pt x="498" y="2976"/>
                    </a:lnTo>
                    <a:lnTo>
                      <a:pt x="397" y="2929"/>
                    </a:lnTo>
                    <a:lnTo>
                      <a:pt x="354" y="2877"/>
                    </a:lnTo>
                    <a:lnTo>
                      <a:pt x="352" y="2829"/>
                    </a:lnTo>
                    <a:lnTo>
                      <a:pt x="296" y="2774"/>
                    </a:lnTo>
                    <a:lnTo>
                      <a:pt x="230" y="2632"/>
                    </a:lnTo>
                    <a:lnTo>
                      <a:pt x="226" y="2552"/>
                    </a:lnTo>
                    <a:lnTo>
                      <a:pt x="272" y="2488"/>
                    </a:lnTo>
                    <a:lnTo>
                      <a:pt x="162" y="2463"/>
                    </a:lnTo>
                    <a:lnTo>
                      <a:pt x="199" y="2389"/>
                    </a:lnTo>
                    <a:lnTo>
                      <a:pt x="173" y="2250"/>
                    </a:lnTo>
                    <a:lnTo>
                      <a:pt x="258" y="2280"/>
                    </a:lnTo>
                    <a:lnTo>
                      <a:pt x="237" y="2105"/>
                    </a:lnTo>
                    <a:lnTo>
                      <a:pt x="184" y="2083"/>
                    </a:lnTo>
                    <a:lnTo>
                      <a:pt x="196" y="2188"/>
                    </a:lnTo>
                    <a:lnTo>
                      <a:pt x="150" y="2176"/>
                    </a:lnTo>
                    <a:lnTo>
                      <a:pt x="132" y="2056"/>
                    </a:lnTo>
                    <a:lnTo>
                      <a:pt x="109" y="1900"/>
                    </a:lnTo>
                    <a:lnTo>
                      <a:pt x="124" y="1842"/>
                    </a:lnTo>
                    <a:lnTo>
                      <a:pt x="81" y="1759"/>
                    </a:lnTo>
                    <a:lnTo>
                      <a:pt x="50" y="1664"/>
                    </a:lnTo>
                    <a:lnTo>
                      <a:pt x="79" y="1661"/>
                    </a:lnTo>
                    <a:lnTo>
                      <a:pt x="88" y="1524"/>
                    </a:lnTo>
                    <a:lnTo>
                      <a:pt x="105" y="1389"/>
                    </a:lnTo>
                    <a:lnTo>
                      <a:pt x="107" y="1262"/>
                    </a:lnTo>
                    <a:lnTo>
                      <a:pt x="65" y="1135"/>
                    </a:lnTo>
                    <a:lnTo>
                      <a:pt x="72" y="1065"/>
                    </a:lnTo>
                    <a:lnTo>
                      <a:pt x="44" y="960"/>
                    </a:lnTo>
                    <a:lnTo>
                      <a:pt x="68" y="856"/>
                    </a:lnTo>
                    <a:lnTo>
                      <a:pt x="55" y="691"/>
                    </a:lnTo>
                    <a:lnTo>
                      <a:pt x="52" y="515"/>
                    </a:lnTo>
                    <a:lnTo>
                      <a:pt x="50" y="324"/>
                    </a:lnTo>
                    <a:lnTo>
                      <a:pt x="28" y="185"/>
                    </a:lnTo>
                    <a:lnTo>
                      <a:pt x="0" y="65"/>
                    </a:lnTo>
                    <a:lnTo>
                      <a:pt x="36" y="43"/>
                    </a:lnTo>
                    <a:lnTo>
                      <a:pt x="51" y="0"/>
                    </a:lnTo>
                    <a:lnTo>
                      <a:pt x="93" y="57"/>
                    </a:lnTo>
                    <a:lnTo>
                      <a:pt x="110" y="119"/>
                    </a:lnTo>
                    <a:lnTo>
                      <a:pt x="152" y="155"/>
                    </a:lnTo>
                    <a:lnTo>
                      <a:pt x="138" y="237"/>
                    </a:lnTo>
                    <a:lnTo>
                      <a:pt x="189" y="333"/>
                    </a:lnTo>
                    <a:moveTo>
                      <a:pt x="816" y="2960"/>
                    </a:moveTo>
                    <a:lnTo>
                      <a:pt x="893" y="3142"/>
                    </a:lnTo>
                    <a:lnTo>
                      <a:pt x="960" y="3142"/>
                    </a:lnTo>
                    <a:lnTo>
                      <a:pt x="999" y="3144"/>
                    </a:lnTo>
                    <a:lnTo>
                      <a:pt x="992" y="3177"/>
                    </a:lnTo>
                    <a:lnTo>
                      <a:pt x="950" y="3202"/>
                    </a:lnTo>
                    <a:lnTo>
                      <a:pt x="918" y="3200"/>
                    </a:lnTo>
                    <a:lnTo>
                      <a:pt x="878" y="3193"/>
                    </a:lnTo>
                    <a:lnTo>
                      <a:pt x="821" y="3169"/>
                    </a:lnTo>
                    <a:lnTo>
                      <a:pt x="750" y="3157"/>
                    </a:lnTo>
                    <a:lnTo>
                      <a:pt x="650" y="3112"/>
                    </a:lnTo>
                    <a:lnTo>
                      <a:pt x="565" y="3068"/>
                    </a:lnTo>
                    <a:lnTo>
                      <a:pt x="436" y="2976"/>
                    </a:lnTo>
                    <a:lnTo>
                      <a:pt x="497" y="2993"/>
                    </a:lnTo>
                    <a:lnTo>
                      <a:pt x="611" y="3048"/>
                    </a:lnTo>
                    <a:lnTo>
                      <a:pt x="708" y="3077"/>
                    </a:lnTo>
                    <a:lnTo>
                      <a:pt x="724" y="3040"/>
                    </a:lnTo>
                    <a:lnTo>
                      <a:pt x="721" y="2984"/>
                    </a:lnTo>
                    <a:lnTo>
                      <a:pt x="766" y="2950"/>
                    </a:lnTo>
                    <a:lnTo>
                      <a:pt x="816" y="2960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38" name="Group 2530">
                <a:extLst>
                  <a:ext uri="{FF2B5EF4-FFF2-40B4-BE49-F238E27FC236}">
                    <a16:creationId xmlns:a16="http://schemas.microsoft.com/office/drawing/2014/main" id="{11F08038-EA70-4B39-87E4-A75845FCBD3D}"/>
                  </a:ext>
                </a:extLst>
              </p:cNvPr>
              <p:cNvGrpSpPr/>
              <p:nvPr/>
            </p:nvGrpSpPr>
            <p:grpSpPr>
              <a:xfrm>
                <a:off x="6202942" y="2916149"/>
                <a:ext cx="1482340" cy="1143163"/>
                <a:chOff x="6167437" y="2157412"/>
                <a:chExt cx="1493838" cy="1150938"/>
              </a:xfrm>
              <a:grpFill/>
            </p:grpSpPr>
            <p:sp>
              <p:nvSpPr>
                <p:cNvPr id="234" name="Freeform 39">
                  <a:extLst>
                    <a:ext uri="{FF2B5EF4-FFF2-40B4-BE49-F238E27FC236}">
                      <a16:creationId xmlns:a16="http://schemas.microsoft.com/office/drawing/2014/main" id="{4B602F77-E59C-4EE2-BE7F-D4C9ABB67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9325" y="3246437"/>
                  <a:ext cx="65088" cy="61913"/>
                </a:xfrm>
                <a:custGeom>
                  <a:avLst/>
                  <a:gdLst>
                    <a:gd name="T0" fmla="*/ 33 w 41"/>
                    <a:gd name="T1" fmla="*/ 29 h 39"/>
                    <a:gd name="T2" fmla="*/ 19 w 41"/>
                    <a:gd name="T3" fmla="*/ 39 h 39"/>
                    <a:gd name="T4" fmla="*/ 3 w 41"/>
                    <a:gd name="T5" fmla="*/ 33 h 39"/>
                    <a:gd name="T6" fmla="*/ 0 w 41"/>
                    <a:gd name="T7" fmla="*/ 15 h 39"/>
                    <a:gd name="T8" fmla="*/ 7 w 41"/>
                    <a:gd name="T9" fmla="*/ 6 h 39"/>
                    <a:gd name="T10" fmla="*/ 25 w 41"/>
                    <a:gd name="T11" fmla="*/ 0 h 39"/>
                    <a:gd name="T12" fmla="*/ 36 w 41"/>
                    <a:gd name="T13" fmla="*/ 0 h 39"/>
                    <a:gd name="T14" fmla="*/ 41 w 41"/>
                    <a:gd name="T15" fmla="*/ 8 h 39"/>
                    <a:gd name="T16" fmla="*/ 35 w 41"/>
                    <a:gd name="T17" fmla="*/ 17 h 39"/>
                    <a:gd name="T18" fmla="*/ 33 w 41"/>
                    <a:gd name="T19" fmla="*/ 2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39">
                      <a:moveTo>
                        <a:pt x="33" y="29"/>
                      </a:moveTo>
                      <a:lnTo>
                        <a:pt x="19" y="39"/>
                      </a:lnTo>
                      <a:lnTo>
                        <a:pt x="3" y="33"/>
                      </a:lnTo>
                      <a:lnTo>
                        <a:pt x="0" y="15"/>
                      </a:lnTo>
                      <a:lnTo>
                        <a:pt x="7" y="6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1" y="8"/>
                      </a:lnTo>
                      <a:lnTo>
                        <a:pt x="35" y="17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5" name="Freeform 40">
                  <a:extLst>
                    <a:ext uri="{FF2B5EF4-FFF2-40B4-BE49-F238E27FC236}">
                      <a16:creationId xmlns:a16="http://schemas.microsoft.com/office/drawing/2014/main" id="{65C6C01B-0707-4E90-9754-C2A3F4CA4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7" y="2157412"/>
                  <a:ext cx="1493838" cy="1082675"/>
                </a:xfrm>
                <a:custGeom>
                  <a:avLst/>
                  <a:gdLst>
                    <a:gd name="T0" fmla="*/ 872 w 941"/>
                    <a:gd name="T1" fmla="*/ 114 h 682"/>
                    <a:gd name="T2" fmla="*/ 932 w 941"/>
                    <a:gd name="T3" fmla="*/ 118 h 682"/>
                    <a:gd name="T4" fmla="*/ 919 w 941"/>
                    <a:gd name="T5" fmla="*/ 164 h 682"/>
                    <a:gd name="T6" fmla="*/ 928 w 941"/>
                    <a:gd name="T7" fmla="*/ 214 h 682"/>
                    <a:gd name="T8" fmla="*/ 895 w 941"/>
                    <a:gd name="T9" fmla="*/ 232 h 682"/>
                    <a:gd name="T10" fmla="*/ 873 w 941"/>
                    <a:gd name="T11" fmla="*/ 251 h 682"/>
                    <a:gd name="T12" fmla="*/ 825 w 941"/>
                    <a:gd name="T13" fmla="*/ 291 h 682"/>
                    <a:gd name="T14" fmla="*/ 813 w 941"/>
                    <a:gd name="T15" fmla="*/ 265 h 682"/>
                    <a:gd name="T16" fmla="*/ 771 w 941"/>
                    <a:gd name="T17" fmla="*/ 289 h 682"/>
                    <a:gd name="T18" fmla="*/ 781 w 941"/>
                    <a:gd name="T19" fmla="*/ 317 h 682"/>
                    <a:gd name="T20" fmla="*/ 833 w 941"/>
                    <a:gd name="T21" fmla="*/ 325 h 682"/>
                    <a:gd name="T22" fmla="*/ 827 w 941"/>
                    <a:gd name="T23" fmla="*/ 354 h 682"/>
                    <a:gd name="T24" fmla="*/ 849 w 941"/>
                    <a:gd name="T25" fmla="*/ 410 h 682"/>
                    <a:gd name="T26" fmla="*/ 880 w 941"/>
                    <a:gd name="T27" fmla="*/ 466 h 682"/>
                    <a:gd name="T28" fmla="*/ 903 w 941"/>
                    <a:gd name="T29" fmla="*/ 517 h 682"/>
                    <a:gd name="T30" fmla="*/ 871 w 941"/>
                    <a:gd name="T31" fmla="*/ 593 h 682"/>
                    <a:gd name="T32" fmla="*/ 801 w 941"/>
                    <a:gd name="T33" fmla="*/ 642 h 682"/>
                    <a:gd name="T34" fmla="*/ 744 w 941"/>
                    <a:gd name="T35" fmla="*/ 659 h 682"/>
                    <a:gd name="T36" fmla="*/ 727 w 941"/>
                    <a:gd name="T37" fmla="*/ 659 h 682"/>
                    <a:gd name="T38" fmla="*/ 664 w 941"/>
                    <a:gd name="T39" fmla="*/ 642 h 682"/>
                    <a:gd name="T40" fmla="*/ 624 w 941"/>
                    <a:gd name="T41" fmla="*/ 629 h 682"/>
                    <a:gd name="T42" fmla="*/ 576 w 941"/>
                    <a:gd name="T43" fmla="*/ 640 h 682"/>
                    <a:gd name="T44" fmla="*/ 569 w 941"/>
                    <a:gd name="T45" fmla="*/ 649 h 682"/>
                    <a:gd name="T46" fmla="*/ 535 w 941"/>
                    <a:gd name="T47" fmla="*/ 627 h 682"/>
                    <a:gd name="T48" fmla="*/ 494 w 941"/>
                    <a:gd name="T49" fmla="*/ 582 h 682"/>
                    <a:gd name="T50" fmla="*/ 491 w 941"/>
                    <a:gd name="T51" fmla="*/ 527 h 682"/>
                    <a:gd name="T52" fmla="*/ 456 w 941"/>
                    <a:gd name="T53" fmla="*/ 505 h 682"/>
                    <a:gd name="T54" fmla="*/ 401 w 941"/>
                    <a:gd name="T55" fmla="*/ 508 h 682"/>
                    <a:gd name="T56" fmla="*/ 356 w 941"/>
                    <a:gd name="T57" fmla="*/ 520 h 682"/>
                    <a:gd name="T58" fmla="*/ 321 w 941"/>
                    <a:gd name="T59" fmla="*/ 520 h 682"/>
                    <a:gd name="T60" fmla="*/ 253 w 941"/>
                    <a:gd name="T61" fmla="*/ 508 h 682"/>
                    <a:gd name="T62" fmla="*/ 199 w 941"/>
                    <a:gd name="T63" fmla="*/ 478 h 682"/>
                    <a:gd name="T64" fmla="*/ 129 w 941"/>
                    <a:gd name="T65" fmla="*/ 449 h 682"/>
                    <a:gd name="T66" fmla="*/ 120 w 941"/>
                    <a:gd name="T67" fmla="*/ 408 h 682"/>
                    <a:gd name="T68" fmla="*/ 54 w 941"/>
                    <a:gd name="T69" fmla="*/ 342 h 682"/>
                    <a:gd name="T70" fmla="*/ 26 w 941"/>
                    <a:gd name="T71" fmla="*/ 307 h 682"/>
                    <a:gd name="T72" fmla="*/ 3 w 941"/>
                    <a:gd name="T73" fmla="*/ 280 h 682"/>
                    <a:gd name="T74" fmla="*/ 42 w 941"/>
                    <a:gd name="T75" fmla="*/ 264 h 682"/>
                    <a:gd name="T76" fmla="*/ 91 w 941"/>
                    <a:gd name="T77" fmla="*/ 230 h 682"/>
                    <a:gd name="T78" fmla="*/ 68 w 941"/>
                    <a:gd name="T79" fmla="*/ 172 h 682"/>
                    <a:gd name="T80" fmla="*/ 136 w 941"/>
                    <a:gd name="T81" fmla="*/ 130 h 682"/>
                    <a:gd name="T82" fmla="*/ 151 w 941"/>
                    <a:gd name="T83" fmla="*/ 85 h 682"/>
                    <a:gd name="T84" fmla="*/ 213 w 941"/>
                    <a:gd name="T85" fmla="*/ 116 h 682"/>
                    <a:gd name="T86" fmla="*/ 267 w 941"/>
                    <a:gd name="T87" fmla="*/ 168 h 682"/>
                    <a:gd name="T88" fmla="*/ 343 w 941"/>
                    <a:gd name="T89" fmla="*/ 205 h 682"/>
                    <a:gd name="T90" fmla="*/ 433 w 941"/>
                    <a:gd name="T91" fmla="*/ 219 h 682"/>
                    <a:gd name="T92" fmla="*/ 512 w 941"/>
                    <a:gd name="T93" fmla="*/ 241 h 682"/>
                    <a:gd name="T94" fmla="*/ 591 w 941"/>
                    <a:gd name="T95" fmla="*/ 214 h 682"/>
                    <a:gd name="T96" fmla="*/ 590 w 941"/>
                    <a:gd name="T97" fmla="*/ 182 h 682"/>
                    <a:gd name="T98" fmla="*/ 632 w 941"/>
                    <a:gd name="T99" fmla="*/ 164 h 682"/>
                    <a:gd name="T100" fmla="*/ 687 w 941"/>
                    <a:gd name="T101" fmla="*/ 134 h 682"/>
                    <a:gd name="T102" fmla="*/ 659 w 941"/>
                    <a:gd name="T103" fmla="*/ 108 h 682"/>
                    <a:gd name="T104" fmla="*/ 616 w 941"/>
                    <a:gd name="T105" fmla="*/ 107 h 682"/>
                    <a:gd name="T106" fmla="*/ 652 w 941"/>
                    <a:gd name="T107" fmla="*/ 66 h 682"/>
                    <a:gd name="T108" fmla="*/ 642 w 941"/>
                    <a:gd name="T109" fmla="*/ 18 h 682"/>
                    <a:gd name="T110" fmla="*/ 672 w 941"/>
                    <a:gd name="T111" fmla="*/ 0 h 682"/>
                    <a:gd name="T112" fmla="*/ 757 w 941"/>
                    <a:gd name="T113" fmla="*/ 42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41" h="682">
                      <a:moveTo>
                        <a:pt x="791" y="74"/>
                      </a:moveTo>
                      <a:lnTo>
                        <a:pt x="823" y="80"/>
                      </a:lnTo>
                      <a:lnTo>
                        <a:pt x="852" y="95"/>
                      </a:lnTo>
                      <a:lnTo>
                        <a:pt x="872" y="114"/>
                      </a:lnTo>
                      <a:lnTo>
                        <a:pt x="896" y="114"/>
                      </a:lnTo>
                      <a:lnTo>
                        <a:pt x="905" y="106"/>
                      </a:lnTo>
                      <a:lnTo>
                        <a:pt x="927" y="100"/>
                      </a:lnTo>
                      <a:lnTo>
                        <a:pt x="932" y="118"/>
                      </a:lnTo>
                      <a:lnTo>
                        <a:pt x="930" y="126"/>
                      </a:lnTo>
                      <a:lnTo>
                        <a:pt x="940" y="148"/>
                      </a:lnTo>
                      <a:lnTo>
                        <a:pt x="941" y="168"/>
                      </a:lnTo>
                      <a:lnTo>
                        <a:pt x="919" y="164"/>
                      </a:lnTo>
                      <a:lnTo>
                        <a:pt x="909" y="171"/>
                      </a:lnTo>
                      <a:lnTo>
                        <a:pt x="924" y="189"/>
                      </a:lnTo>
                      <a:lnTo>
                        <a:pt x="936" y="213"/>
                      </a:lnTo>
                      <a:lnTo>
                        <a:pt x="928" y="214"/>
                      </a:lnTo>
                      <a:lnTo>
                        <a:pt x="934" y="224"/>
                      </a:lnTo>
                      <a:lnTo>
                        <a:pt x="916" y="212"/>
                      </a:lnTo>
                      <a:lnTo>
                        <a:pt x="916" y="223"/>
                      </a:lnTo>
                      <a:lnTo>
                        <a:pt x="895" y="232"/>
                      </a:lnTo>
                      <a:lnTo>
                        <a:pt x="904" y="243"/>
                      </a:lnTo>
                      <a:lnTo>
                        <a:pt x="889" y="243"/>
                      </a:lnTo>
                      <a:lnTo>
                        <a:pt x="877" y="236"/>
                      </a:lnTo>
                      <a:lnTo>
                        <a:pt x="873" y="251"/>
                      </a:lnTo>
                      <a:lnTo>
                        <a:pt x="861" y="262"/>
                      </a:lnTo>
                      <a:lnTo>
                        <a:pt x="853" y="275"/>
                      </a:lnTo>
                      <a:lnTo>
                        <a:pt x="833" y="281"/>
                      </a:lnTo>
                      <a:lnTo>
                        <a:pt x="825" y="291"/>
                      </a:lnTo>
                      <a:lnTo>
                        <a:pt x="809" y="296"/>
                      </a:lnTo>
                      <a:lnTo>
                        <a:pt x="814" y="287"/>
                      </a:lnTo>
                      <a:lnTo>
                        <a:pt x="806" y="279"/>
                      </a:lnTo>
                      <a:lnTo>
                        <a:pt x="813" y="265"/>
                      </a:lnTo>
                      <a:lnTo>
                        <a:pt x="799" y="254"/>
                      </a:lnTo>
                      <a:lnTo>
                        <a:pt x="788" y="261"/>
                      </a:lnTo>
                      <a:lnTo>
                        <a:pt x="776" y="275"/>
                      </a:lnTo>
                      <a:lnTo>
                        <a:pt x="771" y="289"/>
                      </a:lnTo>
                      <a:lnTo>
                        <a:pt x="755" y="290"/>
                      </a:lnTo>
                      <a:lnTo>
                        <a:pt x="751" y="299"/>
                      </a:lnTo>
                      <a:lnTo>
                        <a:pt x="766" y="313"/>
                      </a:lnTo>
                      <a:lnTo>
                        <a:pt x="781" y="317"/>
                      </a:lnTo>
                      <a:lnTo>
                        <a:pt x="786" y="326"/>
                      </a:lnTo>
                      <a:lnTo>
                        <a:pt x="802" y="332"/>
                      </a:lnTo>
                      <a:lnTo>
                        <a:pt x="815" y="317"/>
                      </a:lnTo>
                      <a:lnTo>
                        <a:pt x="833" y="325"/>
                      </a:lnTo>
                      <a:lnTo>
                        <a:pt x="845" y="326"/>
                      </a:lnTo>
                      <a:lnTo>
                        <a:pt x="852" y="337"/>
                      </a:lnTo>
                      <a:lnTo>
                        <a:pt x="830" y="343"/>
                      </a:lnTo>
                      <a:lnTo>
                        <a:pt x="827" y="354"/>
                      </a:lnTo>
                      <a:lnTo>
                        <a:pt x="815" y="364"/>
                      </a:lnTo>
                      <a:lnTo>
                        <a:pt x="811" y="378"/>
                      </a:lnTo>
                      <a:lnTo>
                        <a:pt x="834" y="390"/>
                      </a:lnTo>
                      <a:lnTo>
                        <a:pt x="849" y="410"/>
                      </a:lnTo>
                      <a:lnTo>
                        <a:pt x="867" y="429"/>
                      </a:lnTo>
                      <a:lnTo>
                        <a:pt x="884" y="445"/>
                      </a:lnTo>
                      <a:lnTo>
                        <a:pt x="889" y="461"/>
                      </a:lnTo>
                      <a:lnTo>
                        <a:pt x="880" y="466"/>
                      </a:lnTo>
                      <a:lnTo>
                        <a:pt x="888" y="477"/>
                      </a:lnTo>
                      <a:lnTo>
                        <a:pt x="900" y="484"/>
                      </a:lnTo>
                      <a:lnTo>
                        <a:pt x="903" y="501"/>
                      </a:lnTo>
                      <a:lnTo>
                        <a:pt x="903" y="517"/>
                      </a:lnTo>
                      <a:lnTo>
                        <a:pt x="894" y="519"/>
                      </a:lnTo>
                      <a:lnTo>
                        <a:pt x="888" y="541"/>
                      </a:lnTo>
                      <a:lnTo>
                        <a:pt x="881" y="569"/>
                      </a:lnTo>
                      <a:lnTo>
                        <a:pt x="871" y="593"/>
                      </a:lnTo>
                      <a:lnTo>
                        <a:pt x="851" y="613"/>
                      </a:lnTo>
                      <a:lnTo>
                        <a:pt x="830" y="630"/>
                      </a:lnTo>
                      <a:lnTo>
                        <a:pt x="810" y="632"/>
                      </a:lnTo>
                      <a:lnTo>
                        <a:pt x="801" y="642"/>
                      </a:lnTo>
                      <a:lnTo>
                        <a:pt x="793" y="635"/>
                      </a:lnTo>
                      <a:lnTo>
                        <a:pt x="785" y="645"/>
                      </a:lnTo>
                      <a:lnTo>
                        <a:pt x="762" y="656"/>
                      </a:lnTo>
                      <a:lnTo>
                        <a:pt x="744" y="659"/>
                      </a:lnTo>
                      <a:lnTo>
                        <a:pt x="742" y="681"/>
                      </a:lnTo>
                      <a:lnTo>
                        <a:pt x="732" y="682"/>
                      </a:lnTo>
                      <a:lnTo>
                        <a:pt x="725" y="667"/>
                      </a:lnTo>
                      <a:lnTo>
                        <a:pt x="727" y="659"/>
                      </a:lnTo>
                      <a:lnTo>
                        <a:pt x="702" y="652"/>
                      </a:lnTo>
                      <a:lnTo>
                        <a:pt x="694" y="656"/>
                      </a:lnTo>
                      <a:lnTo>
                        <a:pt x="675" y="650"/>
                      </a:lnTo>
                      <a:lnTo>
                        <a:pt x="664" y="642"/>
                      </a:lnTo>
                      <a:lnTo>
                        <a:pt x="665" y="630"/>
                      </a:lnTo>
                      <a:lnTo>
                        <a:pt x="648" y="626"/>
                      </a:lnTo>
                      <a:lnTo>
                        <a:pt x="638" y="618"/>
                      </a:lnTo>
                      <a:lnTo>
                        <a:pt x="624" y="629"/>
                      </a:lnTo>
                      <a:lnTo>
                        <a:pt x="608" y="632"/>
                      </a:lnTo>
                      <a:lnTo>
                        <a:pt x="593" y="632"/>
                      </a:lnTo>
                      <a:lnTo>
                        <a:pt x="585" y="637"/>
                      </a:lnTo>
                      <a:lnTo>
                        <a:pt x="576" y="640"/>
                      </a:lnTo>
                      <a:lnTo>
                        <a:pt x="583" y="663"/>
                      </a:lnTo>
                      <a:lnTo>
                        <a:pt x="573" y="663"/>
                      </a:lnTo>
                      <a:lnTo>
                        <a:pt x="571" y="658"/>
                      </a:lnTo>
                      <a:lnTo>
                        <a:pt x="569" y="649"/>
                      </a:lnTo>
                      <a:lnTo>
                        <a:pt x="557" y="656"/>
                      </a:lnTo>
                      <a:lnTo>
                        <a:pt x="548" y="652"/>
                      </a:lnTo>
                      <a:lnTo>
                        <a:pt x="533" y="644"/>
                      </a:lnTo>
                      <a:lnTo>
                        <a:pt x="535" y="627"/>
                      </a:lnTo>
                      <a:lnTo>
                        <a:pt x="523" y="623"/>
                      </a:lnTo>
                      <a:lnTo>
                        <a:pt x="515" y="604"/>
                      </a:lnTo>
                      <a:lnTo>
                        <a:pt x="497" y="607"/>
                      </a:lnTo>
                      <a:lnTo>
                        <a:pt x="494" y="582"/>
                      </a:lnTo>
                      <a:lnTo>
                        <a:pt x="507" y="565"/>
                      </a:lnTo>
                      <a:lnTo>
                        <a:pt x="504" y="548"/>
                      </a:lnTo>
                      <a:lnTo>
                        <a:pt x="500" y="532"/>
                      </a:lnTo>
                      <a:lnTo>
                        <a:pt x="491" y="527"/>
                      </a:lnTo>
                      <a:lnTo>
                        <a:pt x="482" y="515"/>
                      </a:lnTo>
                      <a:lnTo>
                        <a:pt x="472" y="516"/>
                      </a:lnTo>
                      <a:lnTo>
                        <a:pt x="452" y="513"/>
                      </a:lnTo>
                      <a:lnTo>
                        <a:pt x="456" y="505"/>
                      </a:lnTo>
                      <a:lnTo>
                        <a:pt x="445" y="492"/>
                      </a:lnTo>
                      <a:lnTo>
                        <a:pt x="434" y="500"/>
                      </a:lnTo>
                      <a:lnTo>
                        <a:pt x="418" y="495"/>
                      </a:lnTo>
                      <a:lnTo>
                        <a:pt x="401" y="508"/>
                      </a:lnTo>
                      <a:lnTo>
                        <a:pt x="389" y="524"/>
                      </a:lnTo>
                      <a:lnTo>
                        <a:pt x="375" y="527"/>
                      </a:lnTo>
                      <a:lnTo>
                        <a:pt x="366" y="521"/>
                      </a:lnTo>
                      <a:lnTo>
                        <a:pt x="356" y="520"/>
                      </a:lnTo>
                      <a:lnTo>
                        <a:pt x="343" y="516"/>
                      </a:lnTo>
                      <a:lnTo>
                        <a:pt x="334" y="521"/>
                      </a:lnTo>
                      <a:lnTo>
                        <a:pt x="326" y="536"/>
                      </a:lnTo>
                      <a:lnTo>
                        <a:pt x="321" y="520"/>
                      </a:lnTo>
                      <a:lnTo>
                        <a:pt x="311" y="524"/>
                      </a:lnTo>
                      <a:lnTo>
                        <a:pt x="290" y="522"/>
                      </a:lnTo>
                      <a:lnTo>
                        <a:pt x="269" y="517"/>
                      </a:lnTo>
                      <a:lnTo>
                        <a:pt x="253" y="508"/>
                      </a:lnTo>
                      <a:lnTo>
                        <a:pt x="238" y="504"/>
                      </a:lnTo>
                      <a:lnTo>
                        <a:pt x="230" y="494"/>
                      </a:lnTo>
                      <a:lnTo>
                        <a:pt x="219" y="491"/>
                      </a:lnTo>
                      <a:lnTo>
                        <a:pt x="199" y="478"/>
                      </a:lnTo>
                      <a:lnTo>
                        <a:pt x="183" y="472"/>
                      </a:lnTo>
                      <a:lnTo>
                        <a:pt x="177" y="476"/>
                      </a:lnTo>
                      <a:lnTo>
                        <a:pt x="149" y="462"/>
                      </a:lnTo>
                      <a:lnTo>
                        <a:pt x="129" y="449"/>
                      </a:lnTo>
                      <a:lnTo>
                        <a:pt x="119" y="426"/>
                      </a:lnTo>
                      <a:lnTo>
                        <a:pt x="132" y="429"/>
                      </a:lnTo>
                      <a:lnTo>
                        <a:pt x="130" y="418"/>
                      </a:lnTo>
                      <a:lnTo>
                        <a:pt x="120" y="408"/>
                      </a:lnTo>
                      <a:lnTo>
                        <a:pt x="118" y="391"/>
                      </a:lnTo>
                      <a:lnTo>
                        <a:pt x="93" y="366"/>
                      </a:lnTo>
                      <a:lnTo>
                        <a:pt x="63" y="358"/>
                      </a:lnTo>
                      <a:lnTo>
                        <a:pt x="54" y="342"/>
                      </a:lnTo>
                      <a:lnTo>
                        <a:pt x="38" y="333"/>
                      </a:lnTo>
                      <a:lnTo>
                        <a:pt x="34" y="327"/>
                      </a:lnTo>
                      <a:lnTo>
                        <a:pt x="28" y="315"/>
                      </a:lnTo>
                      <a:lnTo>
                        <a:pt x="26" y="307"/>
                      </a:lnTo>
                      <a:lnTo>
                        <a:pt x="15" y="302"/>
                      </a:lnTo>
                      <a:lnTo>
                        <a:pt x="9" y="304"/>
                      </a:lnTo>
                      <a:lnTo>
                        <a:pt x="0" y="285"/>
                      </a:lnTo>
                      <a:lnTo>
                        <a:pt x="3" y="280"/>
                      </a:lnTo>
                      <a:lnTo>
                        <a:pt x="0" y="276"/>
                      </a:lnTo>
                      <a:lnTo>
                        <a:pt x="13" y="266"/>
                      </a:lnTo>
                      <a:lnTo>
                        <a:pt x="23" y="262"/>
                      </a:lnTo>
                      <a:lnTo>
                        <a:pt x="42" y="264"/>
                      </a:lnTo>
                      <a:lnTo>
                        <a:pt x="44" y="252"/>
                      </a:lnTo>
                      <a:lnTo>
                        <a:pt x="65" y="249"/>
                      </a:lnTo>
                      <a:lnTo>
                        <a:pt x="68" y="241"/>
                      </a:lnTo>
                      <a:lnTo>
                        <a:pt x="91" y="230"/>
                      </a:lnTo>
                      <a:lnTo>
                        <a:pt x="92" y="225"/>
                      </a:lnTo>
                      <a:lnTo>
                        <a:pt x="87" y="213"/>
                      </a:lnTo>
                      <a:lnTo>
                        <a:pt x="96" y="208"/>
                      </a:lnTo>
                      <a:lnTo>
                        <a:pt x="68" y="172"/>
                      </a:lnTo>
                      <a:lnTo>
                        <a:pt x="98" y="164"/>
                      </a:lnTo>
                      <a:lnTo>
                        <a:pt x="104" y="160"/>
                      </a:lnTo>
                      <a:lnTo>
                        <a:pt x="101" y="123"/>
                      </a:lnTo>
                      <a:lnTo>
                        <a:pt x="136" y="130"/>
                      </a:lnTo>
                      <a:lnTo>
                        <a:pt x="141" y="121"/>
                      </a:lnTo>
                      <a:lnTo>
                        <a:pt x="133" y="100"/>
                      </a:lnTo>
                      <a:lnTo>
                        <a:pt x="146" y="98"/>
                      </a:lnTo>
                      <a:lnTo>
                        <a:pt x="151" y="85"/>
                      </a:lnTo>
                      <a:lnTo>
                        <a:pt x="157" y="83"/>
                      </a:lnTo>
                      <a:lnTo>
                        <a:pt x="168" y="97"/>
                      </a:lnTo>
                      <a:lnTo>
                        <a:pt x="186" y="108"/>
                      </a:lnTo>
                      <a:lnTo>
                        <a:pt x="213" y="116"/>
                      </a:lnTo>
                      <a:lnTo>
                        <a:pt x="232" y="132"/>
                      </a:lnTo>
                      <a:lnTo>
                        <a:pt x="236" y="156"/>
                      </a:lnTo>
                      <a:lnTo>
                        <a:pt x="246" y="165"/>
                      </a:lnTo>
                      <a:lnTo>
                        <a:pt x="267" y="168"/>
                      </a:lnTo>
                      <a:lnTo>
                        <a:pt x="290" y="171"/>
                      </a:lnTo>
                      <a:lnTo>
                        <a:pt x="316" y="184"/>
                      </a:lnTo>
                      <a:lnTo>
                        <a:pt x="327" y="186"/>
                      </a:lnTo>
                      <a:lnTo>
                        <a:pt x="343" y="205"/>
                      </a:lnTo>
                      <a:lnTo>
                        <a:pt x="358" y="217"/>
                      </a:lnTo>
                      <a:lnTo>
                        <a:pt x="376" y="217"/>
                      </a:lnTo>
                      <a:lnTo>
                        <a:pt x="412" y="222"/>
                      </a:lnTo>
                      <a:lnTo>
                        <a:pt x="433" y="219"/>
                      </a:lnTo>
                      <a:lnTo>
                        <a:pt x="451" y="222"/>
                      </a:lnTo>
                      <a:lnTo>
                        <a:pt x="481" y="234"/>
                      </a:lnTo>
                      <a:lnTo>
                        <a:pt x="502" y="234"/>
                      </a:lnTo>
                      <a:lnTo>
                        <a:pt x="512" y="241"/>
                      </a:lnTo>
                      <a:lnTo>
                        <a:pt x="527" y="230"/>
                      </a:lnTo>
                      <a:lnTo>
                        <a:pt x="550" y="222"/>
                      </a:lnTo>
                      <a:lnTo>
                        <a:pt x="575" y="222"/>
                      </a:lnTo>
                      <a:lnTo>
                        <a:pt x="591" y="214"/>
                      </a:lnTo>
                      <a:lnTo>
                        <a:pt x="598" y="203"/>
                      </a:lnTo>
                      <a:lnTo>
                        <a:pt x="606" y="196"/>
                      </a:lnTo>
                      <a:lnTo>
                        <a:pt x="600" y="190"/>
                      </a:lnTo>
                      <a:lnTo>
                        <a:pt x="590" y="182"/>
                      </a:lnTo>
                      <a:lnTo>
                        <a:pt x="592" y="169"/>
                      </a:lnTo>
                      <a:lnTo>
                        <a:pt x="602" y="171"/>
                      </a:lnTo>
                      <a:lnTo>
                        <a:pt x="621" y="175"/>
                      </a:lnTo>
                      <a:lnTo>
                        <a:pt x="632" y="164"/>
                      </a:lnTo>
                      <a:lnTo>
                        <a:pt x="653" y="156"/>
                      </a:lnTo>
                      <a:lnTo>
                        <a:pt x="657" y="142"/>
                      </a:lnTo>
                      <a:lnTo>
                        <a:pt x="665" y="137"/>
                      </a:lnTo>
                      <a:lnTo>
                        <a:pt x="687" y="134"/>
                      </a:lnTo>
                      <a:lnTo>
                        <a:pt x="702" y="136"/>
                      </a:lnTo>
                      <a:lnTo>
                        <a:pt x="699" y="129"/>
                      </a:lnTo>
                      <a:lnTo>
                        <a:pt x="676" y="115"/>
                      </a:lnTo>
                      <a:lnTo>
                        <a:pt x="659" y="108"/>
                      </a:lnTo>
                      <a:lnTo>
                        <a:pt x="651" y="116"/>
                      </a:lnTo>
                      <a:lnTo>
                        <a:pt x="633" y="112"/>
                      </a:lnTo>
                      <a:lnTo>
                        <a:pt x="625" y="115"/>
                      </a:lnTo>
                      <a:lnTo>
                        <a:pt x="616" y="107"/>
                      </a:lnTo>
                      <a:lnTo>
                        <a:pt x="615" y="87"/>
                      </a:lnTo>
                      <a:lnTo>
                        <a:pt x="613" y="71"/>
                      </a:lnTo>
                      <a:lnTo>
                        <a:pt x="638" y="79"/>
                      </a:lnTo>
                      <a:lnTo>
                        <a:pt x="652" y="66"/>
                      </a:lnTo>
                      <a:lnTo>
                        <a:pt x="646" y="57"/>
                      </a:lnTo>
                      <a:lnTo>
                        <a:pt x="646" y="36"/>
                      </a:lnTo>
                      <a:lnTo>
                        <a:pt x="650" y="30"/>
                      </a:lnTo>
                      <a:lnTo>
                        <a:pt x="642" y="18"/>
                      </a:lnTo>
                      <a:lnTo>
                        <a:pt x="630" y="14"/>
                      </a:lnTo>
                      <a:lnTo>
                        <a:pt x="635" y="4"/>
                      </a:lnTo>
                      <a:lnTo>
                        <a:pt x="652" y="0"/>
                      </a:lnTo>
                      <a:lnTo>
                        <a:pt x="672" y="0"/>
                      </a:lnTo>
                      <a:lnTo>
                        <a:pt x="700" y="5"/>
                      </a:lnTo>
                      <a:lnTo>
                        <a:pt x="719" y="13"/>
                      </a:lnTo>
                      <a:lnTo>
                        <a:pt x="744" y="33"/>
                      </a:lnTo>
                      <a:lnTo>
                        <a:pt x="757" y="42"/>
                      </a:lnTo>
                      <a:lnTo>
                        <a:pt x="771" y="54"/>
                      </a:lnTo>
                      <a:lnTo>
                        <a:pt x="791" y="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F5F52515-BD12-421C-B829-0DC1883BB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947" y="4311596"/>
                <a:ext cx="173281" cy="201827"/>
              </a:xfrm>
              <a:custGeom>
                <a:avLst/>
                <a:gdLst>
                  <a:gd name="T0" fmla="*/ 105 w 110"/>
                  <a:gd name="T1" fmla="*/ 115 h 128"/>
                  <a:gd name="T2" fmla="*/ 97 w 110"/>
                  <a:gd name="T3" fmla="*/ 115 h 128"/>
                  <a:gd name="T4" fmla="*/ 84 w 110"/>
                  <a:gd name="T5" fmla="*/ 111 h 128"/>
                  <a:gd name="T6" fmla="*/ 72 w 110"/>
                  <a:gd name="T7" fmla="*/ 111 h 128"/>
                  <a:gd name="T8" fmla="*/ 50 w 110"/>
                  <a:gd name="T9" fmla="*/ 115 h 128"/>
                  <a:gd name="T10" fmla="*/ 37 w 110"/>
                  <a:gd name="T11" fmla="*/ 121 h 128"/>
                  <a:gd name="T12" fmla="*/ 19 w 110"/>
                  <a:gd name="T13" fmla="*/ 128 h 128"/>
                  <a:gd name="T14" fmla="*/ 16 w 110"/>
                  <a:gd name="T15" fmla="*/ 128 h 128"/>
                  <a:gd name="T16" fmla="*/ 17 w 110"/>
                  <a:gd name="T17" fmla="*/ 111 h 128"/>
                  <a:gd name="T18" fmla="*/ 19 w 110"/>
                  <a:gd name="T19" fmla="*/ 108 h 128"/>
                  <a:gd name="T20" fmla="*/ 18 w 110"/>
                  <a:gd name="T21" fmla="*/ 100 h 128"/>
                  <a:gd name="T22" fmla="*/ 11 w 110"/>
                  <a:gd name="T23" fmla="*/ 91 h 128"/>
                  <a:gd name="T24" fmla="*/ 5 w 110"/>
                  <a:gd name="T25" fmla="*/ 90 h 128"/>
                  <a:gd name="T26" fmla="*/ 0 w 110"/>
                  <a:gd name="T27" fmla="*/ 84 h 128"/>
                  <a:gd name="T28" fmla="*/ 3 w 110"/>
                  <a:gd name="T29" fmla="*/ 75 h 128"/>
                  <a:gd name="T30" fmla="*/ 2 w 110"/>
                  <a:gd name="T31" fmla="*/ 65 h 128"/>
                  <a:gd name="T32" fmla="*/ 3 w 110"/>
                  <a:gd name="T33" fmla="*/ 59 h 128"/>
                  <a:gd name="T34" fmla="*/ 6 w 110"/>
                  <a:gd name="T35" fmla="*/ 59 h 128"/>
                  <a:gd name="T36" fmla="*/ 7 w 110"/>
                  <a:gd name="T37" fmla="*/ 50 h 128"/>
                  <a:gd name="T38" fmla="*/ 5 w 110"/>
                  <a:gd name="T39" fmla="*/ 46 h 128"/>
                  <a:gd name="T40" fmla="*/ 7 w 110"/>
                  <a:gd name="T41" fmla="*/ 43 h 128"/>
                  <a:gd name="T42" fmla="*/ 14 w 110"/>
                  <a:gd name="T43" fmla="*/ 40 h 128"/>
                  <a:gd name="T44" fmla="*/ 9 w 110"/>
                  <a:gd name="T45" fmla="*/ 24 h 128"/>
                  <a:gd name="T46" fmla="*/ 5 w 110"/>
                  <a:gd name="T47" fmla="*/ 15 h 128"/>
                  <a:gd name="T48" fmla="*/ 7 w 110"/>
                  <a:gd name="T49" fmla="*/ 8 h 128"/>
                  <a:gd name="T50" fmla="*/ 11 w 110"/>
                  <a:gd name="T51" fmla="*/ 6 h 128"/>
                  <a:gd name="T52" fmla="*/ 13 w 110"/>
                  <a:gd name="T53" fmla="*/ 5 h 128"/>
                  <a:gd name="T54" fmla="*/ 18 w 110"/>
                  <a:gd name="T55" fmla="*/ 7 h 128"/>
                  <a:gd name="T56" fmla="*/ 32 w 110"/>
                  <a:gd name="T57" fmla="*/ 8 h 128"/>
                  <a:gd name="T58" fmla="*/ 35 w 110"/>
                  <a:gd name="T59" fmla="*/ 2 h 128"/>
                  <a:gd name="T60" fmla="*/ 39 w 110"/>
                  <a:gd name="T61" fmla="*/ 2 h 128"/>
                  <a:gd name="T62" fmla="*/ 44 w 110"/>
                  <a:gd name="T63" fmla="*/ 0 h 128"/>
                  <a:gd name="T64" fmla="*/ 47 w 110"/>
                  <a:gd name="T65" fmla="*/ 9 h 128"/>
                  <a:gd name="T66" fmla="*/ 51 w 110"/>
                  <a:gd name="T67" fmla="*/ 6 h 128"/>
                  <a:gd name="T68" fmla="*/ 58 w 110"/>
                  <a:gd name="T69" fmla="*/ 3 h 128"/>
                  <a:gd name="T70" fmla="*/ 67 w 110"/>
                  <a:gd name="T71" fmla="*/ 7 h 128"/>
                  <a:gd name="T72" fmla="*/ 70 w 110"/>
                  <a:gd name="T73" fmla="*/ 14 h 128"/>
                  <a:gd name="T74" fmla="*/ 78 w 110"/>
                  <a:gd name="T75" fmla="*/ 19 h 128"/>
                  <a:gd name="T76" fmla="*/ 85 w 110"/>
                  <a:gd name="T77" fmla="*/ 14 h 128"/>
                  <a:gd name="T78" fmla="*/ 93 w 110"/>
                  <a:gd name="T79" fmla="*/ 13 h 128"/>
                  <a:gd name="T80" fmla="*/ 106 w 110"/>
                  <a:gd name="T81" fmla="*/ 18 h 128"/>
                  <a:gd name="T82" fmla="*/ 110 w 110"/>
                  <a:gd name="T83" fmla="*/ 48 h 128"/>
                  <a:gd name="T84" fmla="*/ 103 w 110"/>
                  <a:gd name="T85" fmla="*/ 65 h 128"/>
                  <a:gd name="T86" fmla="*/ 98 w 110"/>
                  <a:gd name="T87" fmla="*/ 88 h 128"/>
                  <a:gd name="T88" fmla="*/ 106 w 110"/>
                  <a:gd name="T89" fmla="*/ 107 h 128"/>
                  <a:gd name="T90" fmla="*/ 105 w 110"/>
                  <a:gd name="T91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128">
                    <a:moveTo>
                      <a:pt x="105" y="115"/>
                    </a:moveTo>
                    <a:lnTo>
                      <a:pt x="97" y="115"/>
                    </a:lnTo>
                    <a:lnTo>
                      <a:pt x="84" y="111"/>
                    </a:lnTo>
                    <a:lnTo>
                      <a:pt x="72" y="111"/>
                    </a:lnTo>
                    <a:lnTo>
                      <a:pt x="50" y="115"/>
                    </a:lnTo>
                    <a:lnTo>
                      <a:pt x="37" y="121"/>
                    </a:lnTo>
                    <a:lnTo>
                      <a:pt x="19" y="128"/>
                    </a:lnTo>
                    <a:lnTo>
                      <a:pt x="16" y="128"/>
                    </a:lnTo>
                    <a:lnTo>
                      <a:pt x="17" y="111"/>
                    </a:lnTo>
                    <a:lnTo>
                      <a:pt x="19" y="108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90"/>
                    </a:lnTo>
                    <a:lnTo>
                      <a:pt x="0" y="84"/>
                    </a:lnTo>
                    <a:lnTo>
                      <a:pt x="3" y="75"/>
                    </a:lnTo>
                    <a:lnTo>
                      <a:pt x="2" y="65"/>
                    </a:lnTo>
                    <a:lnTo>
                      <a:pt x="3" y="59"/>
                    </a:lnTo>
                    <a:lnTo>
                      <a:pt x="6" y="59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7" y="43"/>
                    </a:lnTo>
                    <a:lnTo>
                      <a:pt x="14" y="40"/>
                    </a:lnTo>
                    <a:lnTo>
                      <a:pt x="9" y="24"/>
                    </a:lnTo>
                    <a:lnTo>
                      <a:pt x="5" y="15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32" y="8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7" y="9"/>
                    </a:lnTo>
                    <a:lnTo>
                      <a:pt x="51" y="6"/>
                    </a:lnTo>
                    <a:lnTo>
                      <a:pt x="58" y="3"/>
                    </a:lnTo>
                    <a:lnTo>
                      <a:pt x="67" y="7"/>
                    </a:lnTo>
                    <a:lnTo>
                      <a:pt x="70" y="14"/>
                    </a:lnTo>
                    <a:lnTo>
                      <a:pt x="78" y="19"/>
                    </a:lnTo>
                    <a:lnTo>
                      <a:pt x="85" y="14"/>
                    </a:lnTo>
                    <a:lnTo>
                      <a:pt x="93" y="13"/>
                    </a:lnTo>
                    <a:lnTo>
                      <a:pt x="106" y="18"/>
                    </a:lnTo>
                    <a:lnTo>
                      <a:pt x="110" y="48"/>
                    </a:lnTo>
                    <a:lnTo>
                      <a:pt x="103" y="65"/>
                    </a:lnTo>
                    <a:lnTo>
                      <a:pt x="98" y="88"/>
                    </a:lnTo>
                    <a:lnTo>
                      <a:pt x="106" y="107"/>
                    </a:lnTo>
                    <a:lnTo>
                      <a:pt x="105" y="1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971111D2-30BD-48FD-8494-96A6A4207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010" y="4234334"/>
                <a:ext cx="218965" cy="364236"/>
              </a:xfrm>
              <a:custGeom>
                <a:avLst/>
                <a:gdLst>
                  <a:gd name="T0" fmla="*/ 85 w 139"/>
                  <a:gd name="T1" fmla="*/ 220 h 231"/>
                  <a:gd name="T2" fmla="*/ 82 w 139"/>
                  <a:gd name="T3" fmla="*/ 219 h 231"/>
                  <a:gd name="T4" fmla="*/ 71 w 139"/>
                  <a:gd name="T5" fmla="*/ 222 h 231"/>
                  <a:gd name="T6" fmla="*/ 60 w 139"/>
                  <a:gd name="T7" fmla="*/ 219 h 231"/>
                  <a:gd name="T8" fmla="*/ 52 w 139"/>
                  <a:gd name="T9" fmla="*/ 220 h 231"/>
                  <a:gd name="T10" fmla="*/ 22 w 139"/>
                  <a:gd name="T11" fmla="*/ 220 h 231"/>
                  <a:gd name="T12" fmla="*/ 24 w 139"/>
                  <a:gd name="T13" fmla="*/ 204 h 231"/>
                  <a:gd name="T14" fmla="*/ 17 w 139"/>
                  <a:gd name="T15" fmla="*/ 190 h 231"/>
                  <a:gd name="T16" fmla="*/ 9 w 139"/>
                  <a:gd name="T17" fmla="*/ 186 h 231"/>
                  <a:gd name="T18" fmla="*/ 5 w 139"/>
                  <a:gd name="T19" fmla="*/ 177 h 231"/>
                  <a:gd name="T20" fmla="*/ 0 w 139"/>
                  <a:gd name="T21" fmla="*/ 174 h 231"/>
                  <a:gd name="T22" fmla="*/ 0 w 139"/>
                  <a:gd name="T23" fmla="*/ 168 h 231"/>
                  <a:gd name="T24" fmla="*/ 5 w 139"/>
                  <a:gd name="T25" fmla="*/ 154 h 231"/>
                  <a:gd name="T26" fmla="*/ 14 w 139"/>
                  <a:gd name="T27" fmla="*/ 134 h 231"/>
                  <a:gd name="T28" fmla="*/ 19 w 139"/>
                  <a:gd name="T29" fmla="*/ 133 h 231"/>
                  <a:gd name="T30" fmla="*/ 30 w 139"/>
                  <a:gd name="T31" fmla="*/ 121 h 231"/>
                  <a:gd name="T32" fmla="*/ 37 w 139"/>
                  <a:gd name="T33" fmla="*/ 121 h 231"/>
                  <a:gd name="T34" fmla="*/ 47 w 139"/>
                  <a:gd name="T35" fmla="*/ 129 h 231"/>
                  <a:gd name="T36" fmla="*/ 60 w 139"/>
                  <a:gd name="T37" fmla="*/ 122 h 231"/>
                  <a:gd name="T38" fmla="*/ 61 w 139"/>
                  <a:gd name="T39" fmla="*/ 114 h 231"/>
                  <a:gd name="T40" fmla="*/ 66 w 139"/>
                  <a:gd name="T41" fmla="*/ 105 h 231"/>
                  <a:gd name="T42" fmla="*/ 68 w 139"/>
                  <a:gd name="T43" fmla="*/ 95 h 231"/>
                  <a:gd name="T44" fmla="*/ 78 w 139"/>
                  <a:gd name="T45" fmla="*/ 86 h 231"/>
                  <a:gd name="T46" fmla="*/ 81 w 139"/>
                  <a:gd name="T47" fmla="*/ 72 h 231"/>
                  <a:gd name="T48" fmla="*/ 85 w 139"/>
                  <a:gd name="T49" fmla="*/ 67 h 231"/>
                  <a:gd name="T50" fmla="*/ 88 w 139"/>
                  <a:gd name="T51" fmla="*/ 56 h 231"/>
                  <a:gd name="T52" fmla="*/ 93 w 139"/>
                  <a:gd name="T53" fmla="*/ 43 h 231"/>
                  <a:gd name="T54" fmla="*/ 108 w 139"/>
                  <a:gd name="T55" fmla="*/ 27 h 231"/>
                  <a:gd name="T56" fmla="*/ 108 w 139"/>
                  <a:gd name="T57" fmla="*/ 20 h 231"/>
                  <a:gd name="T58" fmla="*/ 110 w 139"/>
                  <a:gd name="T59" fmla="*/ 16 h 231"/>
                  <a:gd name="T60" fmla="*/ 103 w 139"/>
                  <a:gd name="T61" fmla="*/ 8 h 231"/>
                  <a:gd name="T62" fmla="*/ 104 w 139"/>
                  <a:gd name="T63" fmla="*/ 1 h 231"/>
                  <a:gd name="T64" fmla="*/ 109 w 139"/>
                  <a:gd name="T65" fmla="*/ 0 h 231"/>
                  <a:gd name="T66" fmla="*/ 116 w 139"/>
                  <a:gd name="T67" fmla="*/ 14 h 231"/>
                  <a:gd name="T68" fmla="*/ 118 w 139"/>
                  <a:gd name="T69" fmla="*/ 27 h 231"/>
                  <a:gd name="T70" fmla="*/ 117 w 139"/>
                  <a:gd name="T71" fmla="*/ 41 h 231"/>
                  <a:gd name="T72" fmla="*/ 127 w 139"/>
                  <a:gd name="T73" fmla="*/ 60 h 231"/>
                  <a:gd name="T74" fmla="*/ 117 w 139"/>
                  <a:gd name="T75" fmla="*/ 60 h 231"/>
                  <a:gd name="T76" fmla="*/ 112 w 139"/>
                  <a:gd name="T77" fmla="*/ 61 h 231"/>
                  <a:gd name="T78" fmla="*/ 104 w 139"/>
                  <a:gd name="T79" fmla="*/ 59 h 231"/>
                  <a:gd name="T80" fmla="*/ 100 w 139"/>
                  <a:gd name="T81" fmla="*/ 69 h 231"/>
                  <a:gd name="T82" fmla="*/ 111 w 139"/>
                  <a:gd name="T83" fmla="*/ 81 h 231"/>
                  <a:gd name="T84" fmla="*/ 119 w 139"/>
                  <a:gd name="T85" fmla="*/ 85 h 231"/>
                  <a:gd name="T86" fmla="*/ 121 w 139"/>
                  <a:gd name="T87" fmla="*/ 93 h 231"/>
                  <a:gd name="T88" fmla="*/ 127 w 139"/>
                  <a:gd name="T89" fmla="*/ 107 h 231"/>
                  <a:gd name="T90" fmla="*/ 124 w 139"/>
                  <a:gd name="T91" fmla="*/ 113 h 231"/>
                  <a:gd name="T92" fmla="*/ 115 w 139"/>
                  <a:gd name="T93" fmla="*/ 134 h 231"/>
                  <a:gd name="T94" fmla="*/ 111 w 139"/>
                  <a:gd name="T95" fmla="*/ 138 h 231"/>
                  <a:gd name="T96" fmla="*/ 110 w 139"/>
                  <a:gd name="T97" fmla="*/ 154 h 231"/>
                  <a:gd name="T98" fmla="*/ 112 w 139"/>
                  <a:gd name="T99" fmla="*/ 163 h 231"/>
                  <a:gd name="T100" fmla="*/ 110 w 139"/>
                  <a:gd name="T101" fmla="*/ 169 h 231"/>
                  <a:gd name="T102" fmla="*/ 119 w 139"/>
                  <a:gd name="T103" fmla="*/ 180 h 231"/>
                  <a:gd name="T104" fmla="*/ 120 w 139"/>
                  <a:gd name="T105" fmla="*/ 188 h 231"/>
                  <a:gd name="T106" fmla="*/ 127 w 139"/>
                  <a:gd name="T107" fmla="*/ 198 h 231"/>
                  <a:gd name="T108" fmla="*/ 136 w 139"/>
                  <a:gd name="T109" fmla="*/ 205 h 231"/>
                  <a:gd name="T110" fmla="*/ 137 w 139"/>
                  <a:gd name="T111" fmla="*/ 214 h 231"/>
                  <a:gd name="T112" fmla="*/ 139 w 139"/>
                  <a:gd name="T113" fmla="*/ 220 h 231"/>
                  <a:gd name="T114" fmla="*/ 137 w 139"/>
                  <a:gd name="T115" fmla="*/ 231 h 231"/>
                  <a:gd name="T116" fmla="*/ 123 w 139"/>
                  <a:gd name="T117" fmla="*/ 227 h 231"/>
                  <a:gd name="T118" fmla="*/ 108 w 139"/>
                  <a:gd name="T119" fmla="*/ 221 h 231"/>
                  <a:gd name="T120" fmla="*/ 85 w 139"/>
                  <a:gd name="T121" fmla="*/ 22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231">
                    <a:moveTo>
                      <a:pt x="85" y="220"/>
                    </a:moveTo>
                    <a:lnTo>
                      <a:pt x="82" y="219"/>
                    </a:lnTo>
                    <a:lnTo>
                      <a:pt x="71" y="222"/>
                    </a:lnTo>
                    <a:lnTo>
                      <a:pt x="60" y="219"/>
                    </a:lnTo>
                    <a:lnTo>
                      <a:pt x="52" y="220"/>
                    </a:lnTo>
                    <a:lnTo>
                      <a:pt x="22" y="220"/>
                    </a:lnTo>
                    <a:lnTo>
                      <a:pt x="24" y="204"/>
                    </a:lnTo>
                    <a:lnTo>
                      <a:pt x="17" y="190"/>
                    </a:lnTo>
                    <a:lnTo>
                      <a:pt x="9" y="186"/>
                    </a:lnTo>
                    <a:lnTo>
                      <a:pt x="5" y="177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5" y="154"/>
                    </a:lnTo>
                    <a:lnTo>
                      <a:pt x="14" y="134"/>
                    </a:lnTo>
                    <a:lnTo>
                      <a:pt x="19" y="133"/>
                    </a:lnTo>
                    <a:lnTo>
                      <a:pt x="30" y="121"/>
                    </a:lnTo>
                    <a:lnTo>
                      <a:pt x="37" y="121"/>
                    </a:lnTo>
                    <a:lnTo>
                      <a:pt x="47" y="129"/>
                    </a:lnTo>
                    <a:lnTo>
                      <a:pt x="60" y="122"/>
                    </a:lnTo>
                    <a:lnTo>
                      <a:pt x="61" y="114"/>
                    </a:lnTo>
                    <a:lnTo>
                      <a:pt x="66" y="105"/>
                    </a:lnTo>
                    <a:lnTo>
                      <a:pt x="68" y="95"/>
                    </a:lnTo>
                    <a:lnTo>
                      <a:pt x="78" y="86"/>
                    </a:lnTo>
                    <a:lnTo>
                      <a:pt x="81" y="72"/>
                    </a:lnTo>
                    <a:lnTo>
                      <a:pt x="85" y="67"/>
                    </a:lnTo>
                    <a:lnTo>
                      <a:pt x="88" y="56"/>
                    </a:lnTo>
                    <a:lnTo>
                      <a:pt x="93" y="43"/>
                    </a:lnTo>
                    <a:lnTo>
                      <a:pt x="108" y="27"/>
                    </a:lnTo>
                    <a:lnTo>
                      <a:pt x="108" y="20"/>
                    </a:lnTo>
                    <a:lnTo>
                      <a:pt x="110" y="16"/>
                    </a:lnTo>
                    <a:lnTo>
                      <a:pt x="103" y="8"/>
                    </a:lnTo>
                    <a:lnTo>
                      <a:pt x="104" y="1"/>
                    </a:lnTo>
                    <a:lnTo>
                      <a:pt x="109" y="0"/>
                    </a:lnTo>
                    <a:lnTo>
                      <a:pt x="116" y="14"/>
                    </a:lnTo>
                    <a:lnTo>
                      <a:pt x="118" y="27"/>
                    </a:lnTo>
                    <a:lnTo>
                      <a:pt x="117" y="41"/>
                    </a:lnTo>
                    <a:lnTo>
                      <a:pt x="127" y="60"/>
                    </a:lnTo>
                    <a:lnTo>
                      <a:pt x="117" y="60"/>
                    </a:lnTo>
                    <a:lnTo>
                      <a:pt x="112" y="61"/>
                    </a:lnTo>
                    <a:lnTo>
                      <a:pt x="104" y="59"/>
                    </a:lnTo>
                    <a:lnTo>
                      <a:pt x="100" y="69"/>
                    </a:lnTo>
                    <a:lnTo>
                      <a:pt x="111" y="81"/>
                    </a:lnTo>
                    <a:lnTo>
                      <a:pt x="119" y="85"/>
                    </a:lnTo>
                    <a:lnTo>
                      <a:pt x="121" y="93"/>
                    </a:lnTo>
                    <a:lnTo>
                      <a:pt x="127" y="107"/>
                    </a:lnTo>
                    <a:lnTo>
                      <a:pt x="124" y="113"/>
                    </a:lnTo>
                    <a:lnTo>
                      <a:pt x="115" y="134"/>
                    </a:lnTo>
                    <a:lnTo>
                      <a:pt x="111" y="138"/>
                    </a:lnTo>
                    <a:lnTo>
                      <a:pt x="110" y="154"/>
                    </a:lnTo>
                    <a:lnTo>
                      <a:pt x="112" y="163"/>
                    </a:lnTo>
                    <a:lnTo>
                      <a:pt x="110" y="169"/>
                    </a:lnTo>
                    <a:lnTo>
                      <a:pt x="119" y="180"/>
                    </a:lnTo>
                    <a:lnTo>
                      <a:pt x="120" y="188"/>
                    </a:lnTo>
                    <a:lnTo>
                      <a:pt x="127" y="198"/>
                    </a:lnTo>
                    <a:lnTo>
                      <a:pt x="136" y="205"/>
                    </a:lnTo>
                    <a:lnTo>
                      <a:pt x="137" y="214"/>
                    </a:lnTo>
                    <a:lnTo>
                      <a:pt x="139" y="220"/>
                    </a:lnTo>
                    <a:lnTo>
                      <a:pt x="137" y="231"/>
                    </a:lnTo>
                    <a:lnTo>
                      <a:pt x="123" y="227"/>
                    </a:lnTo>
                    <a:lnTo>
                      <a:pt x="108" y="221"/>
                    </a:lnTo>
                    <a:lnTo>
                      <a:pt x="85" y="2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DBF8A6DB-EB16-46DA-B57D-82C7C727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129" y="4483465"/>
                <a:ext cx="549774" cy="607059"/>
              </a:xfrm>
              <a:custGeom>
                <a:avLst/>
                <a:gdLst>
                  <a:gd name="T0" fmla="*/ 342 w 349"/>
                  <a:gd name="T1" fmla="*/ 61 h 385"/>
                  <a:gd name="T2" fmla="*/ 343 w 349"/>
                  <a:gd name="T3" fmla="*/ 71 h 385"/>
                  <a:gd name="T4" fmla="*/ 329 w 349"/>
                  <a:gd name="T5" fmla="*/ 87 h 385"/>
                  <a:gd name="T6" fmla="*/ 324 w 349"/>
                  <a:gd name="T7" fmla="*/ 114 h 385"/>
                  <a:gd name="T8" fmla="*/ 320 w 349"/>
                  <a:gd name="T9" fmla="*/ 137 h 385"/>
                  <a:gd name="T10" fmla="*/ 314 w 349"/>
                  <a:gd name="T11" fmla="*/ 155 h 385"/>
                  <a:gd name="T12" fmla="*/ 310 w 349"/>
                  <a:gd name="T13" fmla="*/ 168 h 385"/>
                  <a:gd name="T14" fmla="*/ 315 w 349"/>
                  <a:gd name="T15" fmla="*/ 203 h 385"/>
                  <a:gd name="T16" fmla="*/ 316 w 349"/>
                  <a:gd name="T17" fmla="*/ 233 h 385"/>
                  <a:gd name="T18" fmla="*/ 330 w 349"/>
                  <a:gd name="T19" fmla="*/ 256 h 385"/>
                  <a:gd name="T20" fmla="*/ 332 w 349"/>
                  <a:gd name="T21" fmla="*/ 281 h 385"/>
                  <a:gd name="T22" fmla="*/ 303 w 349"/>
                  <a:gd name="T23" fmla="*/ 287 h 385"/>
                  <a:gd name="T24" fmla="*/ 301 w 349"/>
                  <a:gd name="T25" fmla="*/ 309 h 385"/>
                  <a:gd name="T26" fmla="*/ 295 w 349"/>
                  <a:gd name="T27" fmla="*/ 354 h 385"/>
                  <a:gd name="T28" fmla="*/ 312 w 349"/>
                  <a:gd name="T29" fmla="*/ 366 h 385"/>
                  <a:gd name="T30" fmla="*/ 318 w 349"/>
                  <a:gd name="T31" fmla="*/ 385 h 385"/>
                  <a:gd name="T32" fmla="*/ 297 w 349"/>
                  <a:gd name="T33" fmla="*/ 373 h 385"/>
                  <a:gd name="T34" fmla="*/ 276 w 349"/>
                  <a:gd name="T35" fmla="*/ 362 h 385"/>
                  <a:gd name="T36" fmla="*/ 261 w 349"/>
                  <a:gd name="T37" fmla="*/ 357 h 385"/>
                  <a:gd name="T38" fmla="*/ 241 w 349"/>
                  <a:gd name="T39" fmla="*/ 345 h 385"/>
                  <a:gd name="T40" fmla="*/ 221 w 349"/>
                  <a:gd name="T41" fmla="*/ 344 h 385"/>
                  <a:gd name="T42" fmla="*/ 214 w 349"/>
                  <a:gd name="T43" fmla="*/ 336 h 385"/>
                  <a:gd name="T44" fmla="*/ 194 w 349"/>
                  <a:gd name="T45" fmla="*/ 338 h 385"/>
                  <a:gd name="T46" fmla="*/ 181 w 349"/>
                  <a:gd name="T47" fmla="*/ 340 h 385"/>
                  <a:gd name="T48" fmla="*/ 177 w 349"/>
                  <a:gd name="T49" fmla="*/ 307 h 385"/>
                  <a:gd name="T50" fmla="*/ 178 w 349"/>
                  <a:gd name="T51" fmla="*/ 282 h 385"/>
                  <a:gd name="T52" fmla="*/ 175 w 349"/>
                  <a:gd name="T53" fmla="*/ 261 h 385"/>
                  <a:gd name="T54" fmla="*/ 154 w 349"/>
                  <a:gd name="T55" fmla="*/ 253 h 385"/>
                  <a:gd name="T56" fmla="*/ 144 w 349"/>
                  <a:gd name="T57" fmla="*/ 257 h 385"/>
                  <a:gd name="T58" fmla="*/ 128 w 349"/>
                  <a:gd name="T59" fmla="*/ 270 h 385"/>
                  <a:gd name="T60" fmla="*/ 115 w 349"/>
                  <a:gd name="T61" fmla="*/ 273 h 385"/>
                  <a:gd name="T62" fmla="*/ 97 w 349"/>
                  <a:gd name="T63" fmla="*/ 277 h 385"/>
                  <a:gd name="T64" fmla="*/ 85 w 349"/>
                  <a:gd name="T65" fmla="*/ 260 h 385"/>
                  <a:gd name="T66" fmla="*/ 76 w 349"/>
                  <a:gd name="T67" fmla="*/ 232 h 385"/>
                  <a:gd name="T68" fmla="*/ 15 w 349"/>
                  <a:gd name="T69" fmla="*/ 234 h 385"/>
                  <a:gd name="T70" fmla="*/ 2 w 349"/>
                  <a:gd name="T71" fmla="*/ 236 h 385"/>
                  <a:gd name="T72" fmla="*/ 5 w 349"/>
                  <a:gd name="T73" fmla="*/ 228 h 385"/>
                  <a:gd name="T74" fmla="*/ 8 w 349"/>
                  <a:gd name="T75" fmla="*/ 213 h 385"/>
                  <a:gd name="T76" fmla="*/ 20 w 349"/>
                  <a:gd name="T77" fmla="*/ 211 h 385"/>
                  <a:gd name="T78" fmla="*/ 36 w 349"/>
                  <a:gd name="T79" fmla="*/ 203 h 385"/>
                  <a:gd name="T80" fmla="*/ 44 w 349"/>
                  <a:gd name="T81" fmla="*/ 213 h 385"/>
                  <a:gd name="T82" fmla="*/ 66 w 349"/>
                  <a:gd name="T83" fmla="*/ 190 h 385"/>
                  <a:gd name="T84" fmla="*/ 70 w 349"/>
                  <a:gd name="T85" fmla="*/ 166 h 385"/>
                  <a:gd name="T86" fmla="*/ 86 w 349"/>
                  <a:gd name="T87" fmla="*/ 135 h 385"/>
                  <a:gd name="T88" fmla="*/ 101 w 349"/>
                  <a:gd name="T89" fmla="*/ 118 h 385"/>
                  <a:gd name="T90" fmla="*/ 104 w 349"/>
                  <a:gd name="T91" fmla="*/ 103 h 385"/>
                  <a:gd name="T92" fmla="*/ 105 w 349"/>
                  <a:gd name="T93" fmla="*/ 73 h 385"/>
                  <a:gd name="T94" fmla="*/ 114 w 349"/>
                  <a:gd name="T95" fmla="*/ 49 h 385"/>
                  <a:gd name="T96" fmla="*/ 117 w 349"/>
                  <a:gd name="T97" fmla="*/ 22 h 385"/>
                  <a:gd name="T98" fmla="*/ 134 w 349"/>
                  <a:gd name="T99" fmla="*/ 5 h 385"/>
                  <a:gd name="T100" fmla="*/ 161 w 349"/>
                  <a:gd name="T101" fmla="*/ 20 h 385"/>
                  <a:gd name="T102" fmla="*/ 188 w 349"/>
                  <a:gd name="T103" fmla="*/ 26 h 385"/>
                  <a:gd name="T104" fmla="*/ 196 w 349"/>
                  <a:gd name="T105" fmla="*/ 11 h 385"/>
                  <a:gd name="T106" fmla="*/ 224 w 349"/>
                  <a:gd name="T107" fmla="*/ 3 h 385"/>
                  <a:gd name="T108" fmla="*/ 238 w 349"/>
                  <a:gd name="T109" fmla="*/ 7 h 385"/>
                  <a:gd name="T110" fmla="*/ 247 w 349"/>
                  <a:gd name="T111" fmla="*/ 0 h 385"/>
                  <a:gd name="T112" fmla="*/ 273 w 349"/>
                  <a:gd name="T113" fmla="*/ 3 h 385"/>
                  <a:gd name="T114" fmla="*/ 290 w 349"/>
                  <a:gd name="T115" fmla="*/ 18 h 385"/>
                  <a:gd name="T116" fmla="*/ 303 w 349"/>
                  <a:gd name="T117" fmla="*/ 17 h 385"/>
                  <a:gd name="T118" fmla="*/ 322 w 349"/>
                  <a:gd name="T119" fmla="*/ 14 h 385"/>
                  <a:gd name="T120" fmla="*/ 343 w 349"/>
                  <a:gd name="T121" fmla="*/ 37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385">
                    <a:moveTo>
                      <a:pt x="343" y="37"/>
                    </a:moveTo>
                    <a:lnTo>
                      <a:pt x="342" y="61"/>
                    </a:lnTo>
                    <a:lnTo>
                      <a:pt x="349" y="64"/>
                    </a:lnTo>
                    <a:lnTo>
                      <a:pt x="343" y="71"/>
                    </a:lnTo>
                    <a:lnTo>
                      <a:pt x="336" y="77"/>
                    </a:lnTo>
                    <a:lnTo>
                      <a:pt x="329" y="87"/>
                    </a:lnTo>
                    <a:lnTo>
                      <a:pt x="325" y="97"/>
                    </a:lnTo>
                    <a:lnTo>
                      <a:pt x="324" y="114"/>
                    </a:lnTo>
                    <a:lnTo>
                      <a:pt x="320" y="122"/>
                    </a:lnTo>
                    <a:lnTo>
                      <a:pt x="320" y="137"/>
                    </a:lnTo>
                    <a:lnTo>
                      <a:pt x="314" y="143"/>
                    </a:lnTo>
                    <a:lnTo>
                      <a:pt x="314" y="155"/>
                    </a:lnTo>
                    <a:lnTo>
                      <a:pt x="311" y="157"/>
                    </a:lnTo>
                    <a:lnTo>
                      <a:pt x="310" y="168"/>
                    </a:lnTo>
                    <a:lnTo>
                      <a:pt x="314" y="178"/>
                    </a:lnTo>
                    <a:lnTo>
                      <a:pt x="315" y="203"/>
                    </a:lnTo>
                    <a:lnTo>
                      <a:pt x="318" y="222"/>
                    </a:lnTo>
                    <a:lnTo>
                      <a:pt x="316" y="233"/>
                    </a:lnTo>
                    <a:lnTo>
                      <a:pt x="320" y="245"/>
                    </a:lnTo>
                    <a:lnTo>
                      <a:pt x="330" y="256"/>
                    </a:lnTo>
                    <a:lnTo>
                      <a:pt x="340" y="283"/>
                    </a:lnTo>
                    <a:lnTo>
                      <a:pt x="332" y="281"/>
                    </a:lnTo>
                    <a:lnTo>
                      <a:pt x="308" y="284"/>
                    </a:lnTo>
                    <a:lnTo>
                      <a:pt x="303" y="287"/>
                    </a:lnTo>
                    <a:lnTo>
                      <a:pt x="297" y="300"/>
                    </a:lnTo>
                    <a:lnTo>
                      <a:pt x="301" y="309"/>
                    </a:lnTo>
                    <a:lnTo>
                      <a:pt x="297" y="334"/>
                    </a:lnTo>
                    <a:lnTo>
                      <a:pt x="295" y="354"/>
                    </a:lnTo>
                    <a:lnTo>
                      <a:pt x="300" y="358"/>
                    </a:lnTo>
                    <a:lnTo>
                      <a:pt x="312" y="366"/>
                    </a:lnTo>
                    <a:lnTo>
                      <a:pt x="317" y="363"/>
                    </a:lnTo>
                    <a:lnTo>
                      <a:pt x="318" y="385"/>
                    </a:lnTo>
                    <a:lnTo>
                      <a:pt x="304" y="385"/>
                    </a:lnTo>
                    <a:lnTo>
                      <a:pt x="297" y="373"/>
                    </a:lnTo>
                    <a:lnTo>
                      <a:pt x="290" y="364"/>
                    </a:lnTo>
                    <a:lnTo>
                      <a:pt x="276" y="362"/>
                    </a:lnTo>
                    <a:lnTo>
                      <a:pt x="273" y="351"/>
                    </a:lnTo>
                    <a:lnTo>
                      <a:pt x="261" y="357"/>
                    </a:lnTo>
                    <a:lnTo>
                      <a:pt x="247" y="354"/>
                    </a:lnTo>
                    <a:lnTo>
                      <a:pt x="241" y="345"/>
                    </a:lnTo>
                    <a:lnTo>
                      <a:pt x="229" y="343"/>
                    </a:lnTo>
                    <a:lnTo>
                      <a:pt x="221" y="344"/>
                    </a:lnTo>
                    <a:lnTo>
                      <a:pt x="220" y="337"/>
                    </a:lnTo>
                    <a:lnTo>
                      <a:pt x="214" y="336"/>
                    </a:lnTo>
                    <a:lnTo>
                      <a:pt x="205" y="335"/>
                    </a:lnTo>
                    <a:lnTo>
                      <a:pt x="194" y="338"/>
                    </a:lnTo>
                    <a:lnTo>
                      <a:pt x="186" y="338"/>
                    </a:lnTo>
                    <a:lnTo>
                      <a:pt x="181" y="340"/>
                    </a:lnTo>
                    <a:lnTo>
                      <a:pt x="183" y="315"/>
                    </a:lnTo>
                    <a:lnTo>
                      <a:pt x="177" y="307"/>
                    </a:lnTo>
                    <a:lnTo>
                      <a:pt x="176" y="294"/>
                    </a:lnTo>
                    <a:lnTo>
                      <a:pt x="178" y="282"/>
                    </a:lnTo>
                    <a:lnTo>
                      <a:pt x="175" y="274"/>
                    </a:lnTo>
                    <a:lnTo>
                      <a:pt x="175" y="261"/>
                    </a:lnTo>
                    <a:lnTo>
                      <a:pt x="153" y="261"/>
                    </a:lnTo>
                    <a:lnTo>
                      <a:pt x="154" y="253"/>
                    </a:lnTo>
                    <a:lnTo>
                      <a:pt x="145" y="254"/>
                    </a:lnTo>
                    <a:lnTo>
                      <a:pt x="144" y="257"/>
                    </a:lnTo>
                    <a:lnTo>
                      <a:pt x="132" y="258"/>
                    </a:lnTo>
                    <a:lnTo>
                      <a:pt x="128" y="270"/>
                    </a:lnTo>
                    <a:lnTo>
                      <a:pt x="125" y="275"/>
                    </a:lnTo>
                    <a:lnTo>
                      <a:pt x="115" y="273"/>
                    </a:lnTo>
                    <a:lnTo>
                      <a:pt x="109" y="275"/>
                    </a:lnTo>
                    <a:lnTo>
                      <a:pt x="97" y="277"/>
                    </a:lnTo>
                    <a:lnTo>
                      <a:pt x="90" y="266"/>
                    </a:lnTo>
                    <a:lnTo>
                      <a:pt x="85" y="260"/>
                    </a:lnTo>
                    <a:lnTo>
                      <a:pt x="80" y="247"/>
                    </a:lnTo>
                    <a:lnTo>
                      <a:pt x="76" y="232"/>
                    </a:lnTo>
                    <a:lnTo>
                      <a:pt x="22" y="231"/>
                    </a:lnTo>
                    <a:lnTo>
                      <a:pt x="15" y="234"/>
                    </a:lnTo>
                    <a:lnTo>
                      <a:pt x="10" y="233"/>
                    </a:lnTo>
                    <a:lnTo>
                      <a:pt x="2" y="236"/>
                    </a:lnTo>
                    <a:lnTo>
                      <a:pt x="0" y="230"/>
                    </a:lnTo>
                    <a:lnTo>
                      <a:pt x="5" y="228"/>
                    </a:lnTo>
                    <a:lnTo>
                      <a:pt x="5" y="218"/>
                    </a:lnTo>
                    <a:lnTo>
                      <a:pt x="8" y="213"/>
                    </a:lnTo>
                    <a:lnTo>
                      <a:pt x="15" y="209"/>
                    </a:lnTo>
                    <a:lnTo>
                      <a:pt x="20" y="211"/>
                    </a:lnTo>
                    <a:lnTo>
                      <a:pt x="26" y="203"/>
                    </a:lnTo>
                    <a:lnTo>
                      <a:pt x="36" y="203"/>
                    </a:lnTo>
                    <a:lnTo>
                      <a:pt x="37" y="209"/>
                    </a:lnTo>
                    <a:lnTo>
                      <a:pt x="44" y="213"/>
                    </a:lnTo>
                    <a:lnTo>
                      <a:pt x="55" y="200"/>
                    </a:lnTo>
                    <a:lnTo>
                      <a:pt x="66" y="190"/>
                    </a:lnTo>
                    <a:lnTo>
                      <a:pt x="70" y="183"/>
                    </a:lnTo>
                    <a:lnTo>
                      <a:pt x="70" y="166"/>
                    </a:lnTo>
                    <a:lnTo>
                      <a:pt x="78" y="146"/>
                    </a:lnTo>
                    <a:lnTo>
                      <a:pt x="86" y="135"/>
                    </a:lnTo>
                    <a:lnTo>
                      <a:pt x="98" y="125"/>
                    </a:lnTo>
                    <a:lnTo>
                      <a:pt x="101" y="118"/>
                    </a:lnTo>
                    <a:lnTo>
                      <a:pt x="101" y="111"/>
                    </a:lnTo>
                    <a:lnTo>
                      <a:pt x="104" y="103"/>
                    </a:lnTo>
                    <a:lnTo>
                      <a:pt x="103" y="92"/>
                    </a:lnTo>
                    <a:lnTo>
                      <a:pt x="105" y="73"/>
                    </a:lnTo>
                    <a:lnTo>
                      <a:pt x="109" y="60"/>
                    </a:lnTo>
                    <a:lnTo>
                      <a:pt x="114" y="49"/>
                    </a:lnTo>
                    <a:lnTo>
                      <a:pt x="115" y="37"/>
                    </a:lnTo>
                    <a:lnTo>
                      <a:pt x="117" y="22"/>
                    </a:lnTo>
                    <a:lnTo>
                      <a:pt x="124" y="11"/>
                    </a:lnTo>
                    <a:lnTo>
                      <a:pt x="134" y="5"/>
                    </a:lnTo>
                    <a:lnTo>
                      <a:pt x="149" y="12"/>
                    </a:lnTo>
                    <a:lnTo>
                      <a:pt x="161" y="20"/>
                    </a:lnTo>
                    <a:lnTo>
                      <a:pt x="174" y="22"/>
                    </a:lnTo>
                    <a:lnTo>
                      <a:pt x="188" y="26"/>
                    </a:lnTo>
                    <a:lnTo>
                      <a:pt x="193" y="13"/>
                    </a:lnTo>
                    <a:lnTo>
                      <a:pt x="196" y="11"/>
                    </a:lnTo>
                    <a:lnTo>
                      <a:pt x="204" y="14"/>
                    </a:lnTo>
                    <a:lnTo>
                      <a:pt x="224" y="3"/>
                    </a:lnTo>
                    <a:lnTo>
                      <a:pt x="232" y="8"/>
                    </a:lnTo>
                    <a:lnTo>
                      <a:pt x="238" y="7"/>
                    </a:lnTo>
                    <a:lnTo>
                      <a:pt x="240" y="2"/>
                    </a:lnTo>
                    <a:lnTo>
                      <a:pt x="247" y="0"/>
                    </a:lnTo>
                    <a:lnTo>
                      <a:pt x="261" y="2"/>
                    </a:lnTo>
                    <a:lnTo>
                      <a:pt x="273" y="3"/>
                    </a:lnTo>
                    <a:lnTo>
                      <a:pt x="279" y="1"/>
                    </a:lnTo>
                    <a:lnTo>
                      <a:pt x="290" y="18"/>
                    </a:lnTo>
                    <a:lnTo>
                      <a:pt x="298" y="20"/>
                    </a:lnTo>
                    <a:lnTo>
                      <a:pt x="303" y="17"/>
                    </a:lnTo>
                    <a:lnTo>
                      <a:pt x="312" y="18"/>
                    </a:lnTo>
                    <a:lnTo>
                      <a:pt x="322" y="14"/>
                    </a:lnTo>
                    <a:lnTo>
                      <a:pt x="326" y="23"/>
                    </a:lnTo>
                    <a:lnTo>
                      <a:pt x="34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92E9EEEA-102D-4928-8106-EBA2D1C43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624" y="4533922"/>
                <a:ext cx="212663" cy="286973"/>
              </a:xfrm>
              <a:custGeom>
                <a:avLst/>
                <a:gdLst>
                  <a:gd name="T0" fmla="*/ 35 w 135"/>
                  <a:gd name="T1" fmla="*/ 177 h 182"/>
                  <a:gd name="T2" fmla="*/ 28 w 135"/>
                  <a:gd name="T3" fmla="*/ 170 h 182"/>
                  <a:gd name="T4" fmla="*/ 22 w 135"/>
                  <a:gd name="T5" fmla="*/ 173 h 182"/>
                  <a:gd name="T6" fmla="*/ 15 w 135"/>
                  <a:gd name="T7" fmla="*/ 182 h 182"/>
                  <a:gd name="T8" fmla="*/ 0 w 135"/>
                  <a:gd name="T9" fmla="*/ 160 h 182"/>
                  <a:gd name="T10" fmla="*/ 14 w 135"/>
                  <a:gd name="T11" fmla="*/ 149 h 182"/>
                  <a:gd name="T12" fmla="*/ 7 w 135"/>
                  <a:gd name="T13" fmla="*/ 135 h 182"/>
                  <a:gd name="T14" fmla="*/ 14 w 135"/>
                  <a:gd name="T15" fmla="*/ 130 h 182"/>
                  <a:gd name="T16" fmla="*/ 26 w 135"/>
                  <a:gd name="T17" fmla="*/ 127 h 182"/>
                  <a:gd name="T18" fmla="*/ 27 w 135"/>
                  <a:gd name="T19" fmla="*/ 118 h 182"/>
                  <a:gd name="T20" fmla="*/ 37 w 135"/>
                  <a:gd name="T21" fmla="*/ 128 h 182"/>
                  <a:gd name="T22" fmla="*/ 53 w 135"/>
                  <a:gd name="T23" fmla="*/ 129 h 182"/>
                  <a:gd name="T24" fmla="*/ 59 w 135"/>
                  <a:gd name="T25" fmla="*/ 119 h 182"/>
                  <a:gd name="T26" fmla="*/ 61 w 135"/>
                  <a:gd name="T27" fmla="*/ 105 h 182"/>
                  <a:gd name="T28" fmla="*/ 60 w 135"/>
                  <a:gd name="T29" fmla="*/ 89 h 182"/>
                  <a:gd name="T30" fmla="*/ 51 w 135"/>
                  <a:gd name="T31" fmla="*/ 77 h 182"/>
                  <a:gd name="T32" fmla="*/ 59 w 135"/>
                  <a:gd name="T33" fmla="*/ 53 h 182"/>
                  <a:gd name="T34" fmla="*/ 54 w 135"/>
                  <a:gd name="T35" fmla="*/ 48 h 182"/>
                  <a:gd name="T36" fmla="*/ 40 w 135"/>
                  <a:gd name="T37" fmla="*/ 50 h 182"/>
                  <a:gd name="T38" fmla="*/ 35 w 135"/>
                  <a:gd name="T39" fmla="*/ 39 h 182"/>
                  <a:gd name="T40" fmla="*/ 37 w 135"/>
                  <a:gd name="T41" fmla="*/ 30 h 182"/>
                  <a:gd name="T42" fmla="*/ 60 w 135"/>
                  <a:gd name="T43" fmla="*/ 31 h 182"/>
                  <a:gd name="T44" fmla="*/ 75 w 135"/>
                  <a:gd name="T45" fmla="*/ 37 h 182"/>
                  <a:gd name="T46" fmla="*/ 89 w 135"/>
                  <a:gd name="T47" fmla="*/ 41 h 182"/>
                  <a:gd name="T48" fmla="*/ 91 w 135"/>
                  <a:gd name="T49" fmla="*/ 30 h 182"/>
                  <a:gd name="T50" fmla="*/ 100 w 135"/>
                  <a:gd name="T51" fmla="*/ 11 h 182"/>
                  <a:gd name="T52" fmla="*/ 111 w 135"/>
                  <a:gd name="T53" fmla="*/ 0 h 182"/>
                  <a:gd name="T54" fmla="*/ 123 w 135"/>
                  <a:gd name="T55" fmla="*/ 3 h 182"/>
                  <a:gd name="T56" fmla="*/ 135 w 135"/>
                  <a:gd name="T57" fmla="*/ 5 h 182"/>
                  <a:gd name="T58" fmla="*/ 134 w 135"/>
                  <a:gd name="T59" fmla="*/ 17 h 182"/>
                  <a:gd name="T60" fmla="*/ 129 w 135"/>
                  <a:gd name="T61" fmla="*/ 28 h 182"/>
                  <a:gd name="T62" fmla="*/ 125 w 135"/>
                  <a:gd name="T63" fmla="*/ 41 h 182"/>
                  <a:gd name="T64" fmla="*/ 123 w 135"/>
                  <a:gd name="T65" fmla="*/ 60 h 182"/>
                  <a:gd name="T66" fmla="*/ 124 w 135"/>
                  <a:gd name="T67" fmla="*/ 71 h 182"/>
                  <a:gd name="T68" fmla="*/ 121 w 135"/>
                  <a:gd name="T69" fmla="*/ 79 h 182"/>
                  <a:gd name="T70" fmla="*/ 121 w 135"/>
                  <a:gd name="T71" fmla="*/ 86 h 182"/>
                  <a:gd name="T72" fmla="*/ 118 w 135"/>
                  <a:gd name="T73" fmla="*/ 93 h 182"/>
                  <a:gd name="T74" fmla="*/ 106 w 135"/>
                  <a:gd name="T75" fmla="*/ 103 h 182"/>
                  <a:gd name="T76" fmla="*/ 98 w 135"/>
                  <a:gd name="T77" fmla="*/ 114 h 182"/>
                  <a:gd name="T78" fmla="*/ 90 w 135"/>
                  <a:gd name="T79" fmla="*/ 134 h 182"/>
                  <a:gd name="T80" fmla="*/ 90 w 135"/>
                  <a:gd name="T81" fmla="*/ 151 h 182"/>
                  <a:gd name="T82" fmla="*/ 86 w 135"/>
                  <a:gd name="T83" fmla="*/ 158 h 182"/>
                  <a:gd name="T84" fmla="*/ 75 w 135"/>
                  <a:gd name="T85" fmla="*/ 168 h 182"/>
                  <a:gd name="T86" fmla="*/ 64 w 135"/>
                  <a:gd name="T87" fmla="*/ 181 h 182"/>
                  <a:gd name="T88" fmla="*/ 57 w 135"/>
                  <a:gd name="T89" fmla="*/ 177 h 182"/>
                  <a:gd name="T90" fmla="*/ 56 w 135"/>
                  <a:gd name="T91" fmla="*/ 171 h 182"/>
                  <a:gd name="T92" fmla="*/ 46 w 135"/>
                  <a:gd name="T93" fmla="*/ 171 h 182"/>
                  <a:gd name="T94" fmla="*/ 40 w 135"/>
                  <a:gd name="T95" fmla="*/ 179 h 182"/>
                  <a:gd name="T96" fmla="*/ 35 w 135"/>
                  <a:gd name="T9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5" h="182">
                    <a:moveTo>
                      <a:pt x="35" y="177"/>
                    </a:moveTo>
                    <a:lnTo>
                      <a:pt x="28" y="170"/>
                    </a:lnTo>
                    <a:lnTo>
                      <a:pt x="22" y="173"/>
                    </a:lnTo>
                    <a:lnTo>
                      <a:pt x="15" y="182"/>
                    </a:lnTo>
                    <a:lnTo>
                      <a:pt x="0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14" y="130"/>
                    </a:lnTo>
                    <a:lnTo>
                      <a:pt x="26" y="127"/>
                    </a:lnTo>
                    <a:lnTo>
                      <a:pt x="27" y="118"/>
                    </a:lnTo>
                    <a:lnTo>
                      <a:pt x="37" y="128"/>
                    </a:lnTo>
                    <a:lnTo>
                      <a:pt x="53" y="129"/>
                    </a:lnTo>
                    <a:lnTo>
                      <a:pt x="59" y="119"/>
                    </a:lnTo>
                    <a:lnTo>
                      <a:pt x="61" y="105"/>
                    </a:lnTo>
                    <a:lnTo>
                      <a:pt x="60" y="89"/>
                    </a:lnTo>
                    <a:lnTo>
                      <a:pt x="51" y="77"/>
                    </a:lnTo>
                    <a:lnTo>
                      <a:pt x="59" y="53"/>
                    </a:lnTo>
                    <a:lnTo>
                      <a:pt x="54" y="48"/>
                    </a:lnTo>
                    <a:lnTo>
                      <a:pt x="40" y="50"/>
                    </a:lnTo>
                    <a:lnTo>
                      <a:pt x="35" y="39"/>
                    </a:lnTo>
                    <a:lnTo>
                      <a:pt x="37" y="30"/>
                    </a:lnTo>
                    <a:lnTo>
                      <a:pt x="60" y="31"/>
                    </a:lnTo>
                    <a:lnTo>
                      <a:pt x="75" y="37"/>
                    </a:lnTo>
                    <a:lnTo>
                      <a:pt x="89" y="41"/>
                    </a:lnTo>
                    <a:lnTo>
                      <a:pt x="91" y="30"/>
                    </a:lnTo>
                    <a:lnTo>
                      <a:pt x="100" y="11"/>
                    </a:lnTo>
                    <a:lnTo>
                      <a:pt x="111" y="0"/>
                    </a:lnTo>
                    <a:lnTo>
                      <a:pt x="123" y="3"/>
                    </a:lnTo>
                    <a:lnTo>
                      <a:pt x="135" y="5"/>
                    </a:lnTo>
                    <a:lnTo>
                      <a:pt x="134" y="17"/>
                    </a:lnTo>
                    <a:lnTo>
                      <a:pt x="129" y="28"/>
                    </a:lnTo>
                    <a:lnTo>
                      <a:pt x="125" y="41"/>
                    </a:lnTo>
                    <a:lnTo>
                      <a:pt x="123" y="60"/>
                    </a:lnTo>
                    <a:lnTo>
                      <a:pt x="124" y="71"/>
                    </a:lnTo>
                    <a:lnTo>
                      <a:pt x="121" y="79"/>
                    </a:lnTo>
                    <a:lnTo>
                      <a:pt x="121" y="86"/>
                    </a:lnTo>
                    <a:lnTo>
                      <a:pt x="118" y="93"/>
                    </a:lnTo>
                    <a:lnTo>
                      <a:pt x="106" y="103"/>
                    </a:lnTo>
                    <a:lnTo>
                      <a:pt x="98" y="114"/>
                    </a:lnTo>
                    <a:lnTo>
                      <a:pt x="90" y="134"/>
                    </a:lnTo>
                    <a:lnTo>
                      <a:pt x="90" y="151"/>
                    </a:lnTo>
                    <a:lnTo>
                      <a:pt x="86" y="158"/>
                    </a:lnTo>
                    <a:lnTo>
                      <a:pt x="75" y="168"/>
                    </a:lnTo>
                    <a:lnTo>
                      <a:pt x="64" y="181"/>
                    </a:lnTo>
                    <a:lnTo>
                      <a:pt x="57" y="177"/>
                    </a:lnTo>
                    <a:lnTo>
                      <a:pt x="56" y="171"/>
                    </a:lnTo>
                    <a:lnTo>
                      <a:pt x="46" y="171"/>
                    </a:lnTo>
                    <a:lnTo>
                      <a:pt x="40" y="179"/>
                    </a:lnTo>
                    <a:lnTo>
                      <a:pt x="35" y="1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E9C771A8-70FF-4AC1-9AC1-881B953EB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533" y="4248525"/>
                <a:ext cx="351288" cy="548718"/>
              </a:xfrm>
              <a:custGeom>
                <a:avLst/>
                <a:gdLst>
                  <a:gd name="T0" fmla="*/ 59 w 223"/>
                  <a:gd name="T1" fmla="*/ 257 h 348"/>
                  <a:gd name="T2" fmla="*/ 44 w 223"/>
                  <a:gd name="T3" fmla="*/ 253 h 348"/>
                  <a:gd name="T4" fmla="*/ 24 w 223"/>
                  <a:gd name="T5" fmla="*/ 241 h 348"/>
                  <a:gd name="T6" fmla="*/ 3 w 223"/>
                  <a:gd name="T7" fmla="*/ 230 h 348"/>
                  <a:gd name="T8" fmla="*/ 7 w 223"/>
                  <a:gd name="T9" fmla="*/ 222 h 348"/>
                  <a:gd name="T10" fmla="*/ 11 w 223"/>
                  <a:gd name="T11" fmla="*/ 204 h 348"/>
                  <a:gd name="T12" fmla="*/ 28 w 223"/>
                  <a:gd name="T13" fmla="*/ 189 h 348"/>
                  <a:gd name="T14" fmla="*/ 28 w 223"/>
                  <a:gd name="T15" fmla="*/ 173 h 348"/>
                  <a:gd name="T16" fmla="*/ 29 w 223"/>
                  <a:gd name="T17" fmla="*/ 142 h 348"/>
                  <a:gd name="T18" fmla="*/ 30 w 223"/>
                  <a:gd name="T19" fmla="*/ 119 h 348"/>
                  <a:gd name="T20" fmla="*/ 26 w 223"/>
                  <a:gd name="T21" fmla="*/ 98 h 348"/>
                  <a:gd name="T22" fmla="*/ 36 w 223"/>
                  <a:gd name="T23" fmla="*/ 94 h 348"/>
                  <a:gd name="T24" fmla="*/ 34 w 223"/>
                  <a:gd name="T25" fmla="*/ 78 h 348"/>
                  <a:gd name="T26" fmla="*/ 58 w 223"/>
                  <a:gd name="T27" fmla="*/ 64 h 348"/>
                  <a:gd name="T28" fmla="*/ 67 w 223"/>
                  <a:gd name="T29" fmla="*/ 55 h 348"/>
                  <a:gd name="T30" fmla="*/ 82 w 223"/>
                  <a:gd name="T31" fmla="*/ 28 h 348"/>
                  <a:gd name="T32" fmla="*/ 96 w 223"/>
                  <a:gd name="T33" fmla="*/ 23 h 348"/>
                  <a:gd name="T34" fmla="*/ 125 w 223"/>
                  <a:gd name="T35" fmla="*/ 15 h 348"/>
                  <a:gd name="T36" fmla="*/ 142 w 223"/>
                  <a:gd name="T37" fmla="*/ 0 h 348"/>
                  <a:gd name="T38" fmla="*/ 152 w 223"/>
                  <a:gd name="T39" fmla="*/ 7 h 348"/>
                  <a:gd name="T40" fmla="*/ 137 w 223"/>
                  <a:gd name="T41" fmla="*/ 17 h 348"/>
                  <a:gd name="T42" fmla="*/ 124 w 223"/>
                  <a:gd name="T43" fmla="*/ 34 h 348"/>
                  <a:gd name="T44" fmla="*/ 115 w 223"/>
                  <a:gd name="T45" fmla="*/ 56 h 348"/>
                  <a:gd name="T46" fmla="*/ 118 w 223"/>
                  <a:gd name="T47" fmla="*/ 70 h 348"/>
                  <a:gd name="T48" fmla="*/ 124 w 223"/>
                  <a:gd name="T49" fmla="*/ 84 h 348"/>
                  <a:gd name="T50" fmla="*/ 123 w 223"/>
                  <a:gd name="T51" fmla="*/ 100 h 348"/>
                  <a:gd name="T52" fmla="*/ 128 w 223"/>
                  <a:gd name="T53" fmla="*/ 106 h 348"/>
                  <a:gd name="T54" fmla="*/ 156 w 223"/>
                  <a:gd name="T55" fmla="*/ 111 h 348"/>
                  <a:gd name="T56" fmla="*/ 178 w 223"/>
                  <a:gd name="T57" fmla="*/ 132 h 348"/>
                  <a:gd name="T58" fmla="*/ 199 w 223"/>
                  <a:gd name="T59" fmla="*/ 131 h 348"/>
                  <a:gd name="T60" fmla="*/ 216 w 223"/>
                  <a:gd name="T61" fmla="*/ 132 h 348"/>
                  <a:gd name="T62" fmla="*/ 208 w 223"/>
                  <a:gd name="T63" fmla="*/ 150 h 348"/>
                  <a:gd name="T64" fmla="*/ 210 w 223"/>
                  <a:gd name="T65" fmla="*/ 179 h 348"/>
                  <a:gd name="T66" fmla="*/ 215 w 223"/>
                  <a:gd name="T67" fmla="*/ 189 h 348"/>
                  <a:gd name="T68" fmla="*/ 212 w 223"/>
                  <a:gd name="T69" fmla="*/ 204 h 348"/>
                  <a:gd name="T70" fmla="*/ 223 w 223"/>
                  <a:gd name="T71" fmla="*/ 232 h 348"/>
                  <a:gd name="T72" fmla="*/ 216 w 223"/>
                  <a:gd name="T73" fmla="*/ 223 h 348"/>
                  <a:gd name="T74" fmla="*/ 204 w 223"/>
                  <a:gd name="T75" fmla="*/ 223 h 348"/>
                  <a:gd name="T76" fmla="*/ 169 w 223"/>
                  <a:gd name="T77" fmla="*/ 236 h 348"/>
                  <a:gd name="T78" fmla="*/ 179 w 223"/>
                  <a:gd name="T79" fmla="*/ 246 h 348"/>
                  <a:gd name="T80" fmla="*/ 165 w 223"/>
                  <a:gd name="T81" fmla="*/ 247 h 348"/>
                  <a:gd name="T82" fmla="*/ 173 w 223"/>
                  <a:gd name="T83" fmla="*/ 270 h 348"/>
                  <a:gd name="T84" fmla="*/ 175 w 223"/>
                  <a:gd name="T85" fmla="*/ 291 h 348"/>
                  <a:gd name="T86" fmla="*/ 159 w 223"/>
                  <a:gd name="T87" fmla="*/ 337 h 348"/>
                  <a:gd name="T88" fmla="*/ 165 w 223"/>
                  <a:gd name="T89" fmla="*/ 315 h 348"/>
                  <a:gd name="T90" fmla="*/ 139 w 223"/>
                  <a:gd name="T91" fmla="*/ 307 h 348"/>
                  <a:gd name="T92" fmla="*/ 123 w 223"/>
                  <a:gd name="T93" fmla="*/ 309 h 348"/>
                  <a:gd name="T94" fmla="*/ 98 w 223"/>
                  <a:gd name="T95" fmla="*/ 285 h 348"/>
                  <a:gd name="T96" fmla="*/ 84 w 223"/>
                  <a:gd name="T97" fmla="*/ 270 h 348"/>
                  <a:gd name="T98" fmla="*/ 66 w 223"/>
                  <a:gd name="T99" fmla="*/ 26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3" h="348">
                    <a:moveTo>
                      <a:pt x="66" y="261"/>
                    </a:moveTo>
                    <a:lnTo>
                      <a:pt x="59" y="257"/>
                    </a:lnTo>
                    <a:lnTo>
                      <a:pt x="50" y="250"/>
                    </a:lnTo>
                    <a:lnTo>
                      <a:pt x="44" y="253"/>
                    </a:lnTo>
                    <a:lnTo>
                      <a:pt x="29" y="250"/>
                    </a:lnTo>
                    <a:lnTo>
                      <a:pt x="24" y="241"/>
                    </a:lnTo>
                    <a:lnTo>
                      <a:pt x="21" y="242"/>
                    </a:lnTo>
                    <a:lnTo>
                      <a:pt x="3" y="230"/>
                    </a:lnTo>
                    <a:lnTo>
                      <a:pt x="0" y="223"/>
                    </a:lnTo>
                    <a:lnTo>
                      <a:pt x="7" y="222"/>
                    </a:lnTo>
                    <a:lnTo>
                      <a:pt x="6" y="211"/>
                    </a:lnTo>
                    <a:lnTo>
                      <a:pt x="11" y="204"/>
                    </a:lnTo>
                    <a:lnTo>
                      <a:pt x="20" y="202"/>
                    </a:lnTo>
                    <a:lnTo>
                      <a:pt x="28" y="189"/>
                    </a:lnTo>
                    <a:lnTo>
                      <a:pt x="35" y="179"/>
                    </a:lnTo>
                    <a:lnTo>
                      <a:pt x="28" y="173"/>
                    </a:lnTo>
                    <a:lnTo>
                      <a:pt x="32" y="161"/>
                    </a:lnTo>
                    <a:lnTo>
                      <a:pt x="29" y="142"/>
                    </a:lnTo>
                    <a:lnTo>
                      <a:pt x="33" y="137"/>
                    </a:lnTo>
                    <a:lnTo>
                      <a:pt x="30" y="119"/>
                    </a:lnTo>
                    <a:lnTo>
                      <a:pt x="23" y="108"/>
                    </a:lnTo>
                    <a:lnTo>
                      <a:pt x="26" y="98"/>
                    </a:lnTo>
                    <a:lnTo>
                      <a:pt x="32" y="100"/>
                    </a:lnTo>
                    <a:lnTo>
                      <a:pt x="36" y="94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44" y="79"/>
                    </a:lnTo>
                    <a:lnTo>
                      <a:pt x="58" y="64"/>
                    </a:lnTo>
                    <a:lnTo>
                      <a:pt x="66" y="62"/>
                    </a:lnTo>
                    <a:lnTo>
                      <a:pt x="67" y="55"/>
                    </a:lnTo>
                    <a:lnTo>
                      <a:pt x="71" y="38"/>
                    </a:lnTo>
                    <a:lnTo>
                      <a:pt x="82" y="28"/>
                    </a:lnTo>
                    <a:lnTo>
                      <a:pt x="94" y="28"/>
                    </a:lnTo>
                    <a:lnTo>
                      <a:pt x="96" y="23"/>
                    </a:lnTo>
                    <a:lnTo>
                      <a:pt x="110" y="25"/>
                    </a:lnTo>
                    <a:lnTo>
                      <a:pt x="125" y="15"/>
                    </a:lnTo>
                    <a:lnTo>
                      <a:pt x="132" y="10"/>
                    </a:lnTo>
                    <a:lnTo>
                      <a:pt x="142" y="0"/>
                    </a:lnTo>
                    <a:lnTo>
                      <a:pt x="148" y="1"/>
                    </a:lnTo>
                    <a:lnTo>
                      <a:pt x="152" y="7"/>
                    </a:lnTo>
                    <a:lnTo>
                      <a:pt x="149" y="14"/>
                    </a:lnTo>
                    <a:lnTo>
                      <a:pt x="137" y="17"/>
                    </a:lnTo>
                    <a:lnTo>
                      <a:pt x="131" y="28"/>
                    </a:lnTo>
                    <a:lnTo>
                      <a:pt x="124" y="34"/>
                    </a:lnTo>
                    <a:lnTo>
                      <a:pt x="118" y="41"/>
                    </a:lnTo>
                    <a:lnTo>
                      <a:pt x="115" y="56"/>
                    </a:lnTo>
                    <a:lnTo>
                      <a:pt x="109" y="68"/>
                    </a:lnTo>
                    <a:lnTo>
                      <a:pt x="118" y="70"/>
                    </a:lnTo>
                    <a:lnTo>
                      <a:pt x="120" y="79"/>
                    </a:lnTo>
                    <a:lnTo>
                      <a:pt x="124" y="84"/>
                    </a:lnTo>
                    <a:lnTo>
                      <a:pt x="125" y="92"/>
                    </a:lnTo>
                    <a:lnTo>
                      <a:pt x="123" y="100"/>
                    </a:lnTo>
                    <a:lnTo>
                      <a:pt x="123" y="104"/>
                    </a:lnTo>
                    <a:lnTo>
                      <a:pt x="128" y="106"/>
                    </a:lnTo>
                    <a:lnTo>
                      <a:pt x="132" y="113"/>
                    </a:lnTo>
                    <a:lnTo>
                      <a:pt x="156" y="111"/>
                    </a:lnTo>
                    <a:lnTo>
                      <a:pt x="166" y="114"/>
                    </a:lnTo>
                    <a:lnTo>
                      <a:pt x="178" y="132"/>
                    </a:lnTo>
                    <a:lnTo>
                      <a:pt x="186" y="129"/>
                    </a:lnTo>
                    <a:lnTo>
                      <a:pt x="199" y="131"/>
                    </a:lnTo>
                    <a:lnTo>
                      <a:pt x="210" y="128"/>
                    </a:lnTo>
                    <a:lnTo>
                      <a:pt x="216" y="132"/>
                    </a:lnTo>
                    <a:lnTo>
                      <a:pt x="212" y="143"/>
                    </a:lnTo>
                    <a:lnTo>
                      <a:pt x="208" y="150"/>
                    </a:lnTo>
                    <a:lnTo>
                      <a:pt x="206" y="165"/>
                    </a:lnTo>
                    <a:lnTo>
                      <a:pt x="210" y="179"/>
                    </a:lnTo>
                    <a:lnTo>
                      <a:pt x="215" y="185"/>
                    </a:lnTo>
                    <a:lnTo>
                      <a:pt x="215" y="189"/>
                    </a:lnTo>
                    <a:lnTo>
                      <a:pt x="206" y="200"/>
                    </a:lnTo>
                    <a:lnTo>
                      <a:pt x="212" y="204"/>
                    </a:lnTo>
                    <a:lnTo>
                      <a:pt x="217" y="212"/>
                    </a:lnTo>
                    <a:lnTo>
                      <a:pt x="223" y="232"/>
                    </a:lnTo>
                    <a:lnTo>
                      <a:pt x="219" y="235"/>
                    </a:lnTo>
                    <a:lnTo>
                      <a:pt x="216" y="223"/>
                    </a:lnTo>
                    <a:lnTo>
                      <a:pt x="211" y="216"/>
                    </a:lnTo>
                    <a:lnTo>
                      <a:pt x="204" y="223"/>
                    </a:lnTo>
                    <a:lnTo>
                      <a:pt x="169" y="223"/>
                    </a:lnTo>
                    <a:lnTo>
                      <a:pt x="169" y="236"/>
                    </a:lnTo>
                    <a:lnTo>
                      <a:pt x="180" y="238"/>
                    </a:lnTo>
                    <a:lnTo>
                      <a:pt x="179" y="246"/>
                    </a:lnTo>
                    <a:lnTo>
                      <a:pt x="175" y="244"/>
                    </a:lnTo>
                    <a:lnTo>
                      <a:pt x="165" y="247"/>
                    </a:lnTo>
                    <a:lnTo>
                      <a:pt x="165" y="262"/>
                    </a:lnTo>
                    <a:lnTo>
                      <a:pt x="173" y="270"/>
                    </a:lnTo>
                    <a:lnTo>
                      <a:pt x="176" y="282"/>
                    </a:lnTo>
                    <a:lnTo>
                      <a:pt x="175" y="291"/>
                    </a:lnTo>
                    <a:lnTo>
                      <a:pt x="168" y="348"/>
                    </a:lnTo>
                    <a:lnTo>
                      <a:pt x="159" y="337"/>
                    </a:lnTo>
                    <a:lnTo>
                      <a:pt x="153" y="336"/>
                    </a:lnTo>
                    <a:lnTo>
                      <a:pt x="165" y="315"/>
                    </a:lnTo>
                    <a:lnTo>
                      <a:pt x="150" y="305"/>
                    </a:lnTo>
                    <a:lnTo>
                      <a:pt x="139" y="307"/>
                    </a:lnTo>
                    <a:lnTo>
                      <a:pt x="133" y="303"/>
                    </a:lnTo>
                    <a:lnTo>
                      <a:pt x="123" y="309"/>
                    </a:lnTo>
                    <a:lnTo>
                      <a:pt x="109" y="306"/>
                    </a:lnTo>
                    <a:lnTo>
                      <a:pt x="98" y="285"/>
                    </a:lnTo>
                    <a:lnTo>
                      <a:pt x="89" y="279"/>
                    </a:lnTo>
                    <a:lnTo>
                      <a:pt x="84" y="270"/>
                    </a:lnTo>
                    <a:lnTo>
                      <a:pt x="71" y="260"/>
                    </a:lnTo>
                    <a:lnTo>
                      <a:pt x="66" y="261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4" name="Freeform 46">
                <a:extLst>
                  <a:ext uri="{FF2B5EF4-FFF2-40B4-BE49-F238E27FC236}">
                    <a16:creationId xmlns:a16="http://schemas.microsoft.com/office/drawing/2014/main" id="{B74DD48A-8B69-4C17-B7A4-4E484C9B7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499" y="4287945"/>
                <a:ext cx="94517" cy="99337"/>
              </a:xfrm>
              <a:custGeom>
                <a:avLst/>
                <a:gdLst>
                  <a:gd name="T0" fmla="*/ 51 w 60"/>
                  <a:gd name="T1" fmla="*/ 63 h 63"/>
                  <a:gd name="T2" fmla="*/ 41 w 60"/>
                  <a:gd name="T3" fmla="*/ 58 h 63"/>
                  <a:gd name="T4" fmla="*/ 38 w 60"/>
                  <a:gd name="T5" fmla="*/ 53 h 63"/>
                  <a:gd name="T6" fmla="*/ 40 w 60"/>
                  <a:gd name="T7" fmla="*/ 50 h 63"/>
                  <a:gd name="T8" fmla="*/ 40 w 60"/>
                  <a:gd name="T9" fmla="*/ 45 h 63"/>
                  <a:gd name="T10" fmla="*/ 35 w 60"/>
                  <a:gd name="T11" fmla="*/ 40 h 63"/>
                  <a:gd name="T12" fmla="*/ 28 w 60"/>
                  <a:gd name="T13" fmla="*/ 36 h 63"/>
                  <a:gd name="T14" fmla="*/ 22 w 60"/>
                  <a:gd name="T15" fmla="*/ 34 h 63"/>
                  <a:gd name="T16" fmla="*/ 21 w 60"/>
                  <a:gd name="T17" fmla="*/ 28 h 63"/>
                  <a:gd name="T18" fmla="*/ 17 w 60"/>
                  <a:gd name="T19" fmla="*/ 24 h 63"/>
                  <a:gd name="T20" fmla="*/ 18 w 60"/>
                  <a:gd name="T21" fmla="*/ 30 h 63"/>
                  <a:gd name="T22" fmla="*/ 14 w 60"/>
                  <a:gd name="T23" fmla="*/ 35 h 63"/>
                  <a:gd name="T24" fmla="*/ 10 w 60"/>
                  <a:gd name="T25" fmla="*/ 29 h 63"/>
                  <a:gd name="T26" fmla="*/ 4 w 60"/>
                  <a:gd name="T27" fmla="*/ 27 h 63"/>
                  <a:gd name="T28" fmla="*/ 2 w 60"/>
                  <a:gd name="T29" fmla="*/ 23 h 63"/>
                  <a:gd name="T30" fmla="*/ 2 w 60"/>
                  <a:gd name="T31" fmla="*/ 17 h 63"/>
                  <a:gd name="T32" fmla="*/ 5 w 60"/>
                  <a:gd name="T33" fmla="*/ 10 h 63"/>
                  <a:gd name="T34" fmla="*/ 0 w 60"/>
                  <a:gd name="T35" fmla="*/ 7 h 63"/>
                  <a:gd name="T36" fmla="*/ 5 w 60"/>
                  <a:gd name="T37" fmla="*/ 3 h 63"/>
                  <a:gd name="T38" fmla="*/ 8 w 60"/>
                  <a:gd name="T39" fmla="*/ 0 h 63"/>
                  <a:gd name="T40" fmla="*/ 19 w 60"/>
                  <a:gd name="T41" fmla="*/ 6 h 63"/>
                  <a:gd name="T42" fmla="*/ 24 w 60"/>
                  <a:gd name="T43" fmla="*/ 3 h 63"/>
                  <a:gd name="T44" fmla="*/ 29 w 60"/>
                  <a:gd name="T45" fmla="*/ 5 h 63"/>
                  <a:gd name="T46" fmla="*/ 32 w 60"/>
                  <a:gd name="T47" fmla="*/ 9 h 63"/>
                  <a:gd name="T48" fmla="*/ 37 w 60"/>
                  <a:gd name="T49" fmla="*/ 11 h 63"/>
                  <a:gd name="T50" fmla="*/ 42 w 60"/>
                  <a:gd name="T51" fmla="*/ 6 h 63"/>
                  <a:gd name="T52" fmla="*/ 46 w 60"/>
                  <a:gd name="T53" fmla="*/ 17 h 63"/>
                  <a:gd name="T54" fmla="*/ 52 w 60"/>
                  <a:gd name="T55" fmla="*/ 26 h 63"/>
                  <a:gd name="T56" fmla="*/ 60 w 60"/>
                  <a:gd name="T57" fmla="*/ 35 h 63"/>
                  <a:gd name="T58" fmla="*/ 53 w 60"/>
                  <a:gd name="T59" fmla="*/ 36 h 63"/>
                  <a:gd name="T60" fmla="*/ 53 w 60"/>
                  <a:gd name="T61" fmla="*/ 45 h 63"/>
                  <a:gd name="T62" fmla="*/ 57 w 60"/>
                  <a:gd name="T63" fmla="*/ 48 h 63"/>
                  <a:gd name="T64" fmla="*/ 54 w 60"/>
                  <a:gd name="T65" fmla="*/ 51 h 63"/>
                  <a:gd name="T66" fmla="*/ 54 w 60"/>
                  <a:gd name="T67" fmla="*/ 54 h 63"/>
                  <a:gd name="T68" fmla="*/ 52 w 60"/>
                  <a:gd name="T69" fmla="*/ 58 h 63"/>
                  <a:gd name="T70" fmla="*/ 51 w 60"/>
                  <a:gd name="T7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63">
                    <a:moveTo>
                      <a:pt x="51" y="63"/>
                    </a:moveTo>
                    <a:lnTo>
                      <a:pt x="41" y="58"/>
                    </a:lnTo>
                    <a:lnTo>
                      <a:pt x="38" y="53"/>
                    </a:lnTo>
                    <a:lnTo>
                      <a:pt x="40" y="50"/>
                    </a:lnTo>
                    <a:lnTo>
                      <a:pt x="40" y="45"/>
                    </a:lnTo>
                    <a:lnTo>
                      <a:pt x="35" y="40"/>
                    </a:lnTo>
                    <a:lnTo>
                      <a:pt x="28" y="36"/>
                    </a:lnTo>
                    <a:lnTo>
                      <a:pt x="22" y="34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8" y="30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9" y="6"/>
                    </a:lnTo>
                    <a:lnTo>
                      <a:pt x="24" y="3"/>
                    </a:lnTo>
                    <a:lnTo>
                      <a:pt x="29" y="5"/>
                    </a:lnTo>
                    <a:lnTo>
                      <a:pt x="32" y="9"/>
                    </a:lnTo>
                    <a:lnTo>
                      <a:pt x="37" y="11"/>
                    </a:lnTo>
                    <a:lnTo>
                      <a:pt x="42" y="6"/>
                    </a:lnTo>
                    <a:lnTo>
                      <a:pt x="46" y="17"/>
                    </a:lnTo>
                    <a:lnTo>
                      <a:pt x="52" y="26"/>
                    </a:lnTo>
                    <a:lnTo>
                      <a:pt x="60" y="35"/>
                    </a:lnTo>
                    <a:lnTo>
                      <a:pt x="53" y="36"/>
                    </a:lnTo>
                    <a:lnTo>
                      <a:pt x="53" y="45"/>
                    </a:lnTo>
                    <a:lnTo>
                      <a:pt x="57" y="48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51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5" name="Freeform 47">
                <a:extLst>
                  <a:ext uri="{FF2B5EF4-FFF2-40B4-BE49-F238E27FC236}">
                    <a16:creationId xmlns:a16="http://schemas.microsoft.com/office/drawing/2014/main" id="{A100C902-40A8-4A11-9B03-DEFB7CBA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236" y="3896904"/>
                <a:ext cx="299303" cy="108798"/>
              </a:xfrm>
              <a:custGeom>
                <a:avLst/>
                <a:gdLst>
                  <a:gd name="T0" fmla="*/ 53 w 190"/>
                  <a:gd name="T1" fmla="*/ 0 h 69"/>
                  <a:gd name="T2" fmla="*/ 68 w 190"/>
                  <a:gd name="T3" fmla="*/ 1 h 69"/>
                  <a:gd name="T4" fmla="*/ 82 w 190"/>
                  <a:gd name="T5" fmla="*/ 1 h 69"/>
                  <a:gd name="T6" fmla="*/ 98 w 190"/>
                  <a:gd name="T7" fmla="*/ 8 h 69"/>
                  <a:gd name="T8" fmla="*/ 104 w 190"/>
                  <a:gd name="T9" fmla="*/ 16 h 69"/>
                  <a:gd name="T10" fmla="*/ 121 w 190"/>
                  <a:gd name="T11" fmla="*/ 14 h 69"/>
                  <a:gd name="T12" fmla="*/ 127 w 190"/>
                  <a:gd name="T13" fmla="*/ 19 h 69"/>
                  <a:gd name="T14" fmla="*/ 140 w 190"/>
                  <a:gd name="T15" fmla="*/ 31 h 69"/>
                  <a:gd name="T16" fmla="*/ 150 w 190"/>
                  <a:gd name="T17" fmla="*/ 41 h 69"/>
                  <a:gd name="T18" fmla="*/ 156 w 190"/>
                  <a:gd name="T19" fmla="*/ 40 h 69"/>
                  <a:gd name="T20" fmla="*/ 166 w 190"/>
                  <a:gd name="T21" fmla="*/ 45 h 69"/>
                  <a:gd name="T22" fmla="*/ 164 w 190"/>
                  <a:gd name="T23" fmla="*/ 51 h 69"/>
                  <a:gd name="T24" fmla="*/ 177 w 190"/>
                  <a:gd name="T25" fmla="*/ 51 h 69"/>
                  <a:gd name="T26" fmla="*/ 190 w 190"/>
                  <a:gd name="T27" fmla="*/ 60 h 69"/>
                  <a:gd name="T28" fmla="*/ 187 w 190"/>
                  <a:gd name="T29" fmla="*/ 65 h 69"/>
                  <a:gd name="T30" fmla="*/ 175 w 190"/>
                  <a:gd name="T31" fmla="*/ 67 h 69"/>
                  <a:gd name="T32" fmla="*/ 163 w 190"/>
                  <a:gd name="T33" fmla="*/ 68 h 69"/>
                  <a:gd name="T34" fmla="*/ 151 w 190"/>
                  <a:gd name="T35" fmla="*/ 67 h 69"/>
                  <a:gd name="T36" fmla="*/ 124 w 190"/>
                  <a:gd name="T37" fmla="*/ 69 h 69"/>
                  <a:gd name="T38" fmla="*/ 138 w 190"/>
                  <a:gd name="T39" fmla="*/ 57 h 69"/>
                  <a:gd name="T40" fmla="*/ 131 w 190"/>
                  <a:gd name="T41" fmla="*/ 52 h 69"/>
                  <a:gd name="T42" fmla="*/ 120 w 190"/>
                  <a:gd name="T43" fmla="*/ 50 h 69"/>
                  <a:gd name="T44" fmla="*/ 114 w 190"/>
                  <a:gd name="T45" fmla="*/ 45 h 69"/>
                  <a:gd name="T46" fmla="*/ 112 w 190"/>
                  <a:gd name="T47" fmla="*/ 33 h 69"/>
                  <a:gd name="T48" fmla="*/ 101 w 190"/>
                  <a:gd name="T49" fmla="*/ 34 h 69"/>
                  <a:gd name="T50" fmla="*/ 86 w 190"/>
                  <a:gd name="T51" fmla="*/ 28 h 69"/>
                  <a:gd name="T52" fmla="*/ 81 w 190"/>
                  <a:gd name="T53" fmla="*/ 24 h 69"/>
                  <a:gd name="T54" fmla="*/ 58 w 190"/>
                  <a:gd name="T55" fmla="*/ 20 h 69"/>
                  <a:gd name="T56" fmla="*/ 52 w 190"/>
                  <a:gd name="T57" fmla="*/ 16 h 69"/>
                  <a:gd name="T58" fmla="*/ 60 w 190"/>
                  <a:gd name="T59" fmla="*/ 11 h 69"/>
                  <a:gd name="T60" fmla="*/ 42 w 190"/>
                  <a:gd name="T61" fmla="*/ 10 h 69"/>
                  <a:gd name="T62" fmla="*/ 28 w 190"/>
                  <a:gd name="T63" fmla="*/ 21 h 69"/>
                  <a:gd name="T64" fmla="*/ 20 w 190"/>
                  <a:gd name="T65" fmla="*/ 21 h 69"/>
                  <a:gd name="T66" fmla="*/ 17 w 190"/>
                  <a:gd name="T67" fmla="*/ 26 h 69"/>
                  <a:gd name="T68" fmla="*/ 7 w 190"/>
                  <a:gd name="T69" fmla="*/ 28 h 69"/>
                  <a:gd name="T70" fmla="*/ 0 w 190"/>
                  <a:gd name="T71" fmla="*/ 27 h 69"/>
                  <a:gd name="T72" fmla="*/ 11 w 190"/>
                  <a:gd name="T73" fmla="*/ 20 h 69"/>
                  <a:gd name="T74" fmla="*/ 16 w 190"/>
                  <a:gd name="T75" fmla="*/ 13 h 69"/>
                  <a:gd name="T76" fmla="*/ 25 w 190"/>
                  <a:gd name="T77" fmla="*/ 8 h 69"/>
                  <a:gd name="T78" fmla="*/ 34 w 190"/>
                  <a:gd name="T79" fmla="*/ 4 h 69"/>
                  <a:gd name="T80" fmla="*/ 48 w 190"/>
                  <a:gd name="T81" fmla="*/ 2 h 69"/>
                  <a:gd name="T82" fmla="*/ 53 w 190"/>
                  <a:gd name="T8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69">
                    <a:moveTo>
                      <a:pt x="53" y="0"/>
                    </a:moveTo>
                    <a:lnTo>
                      <a:pt x="68" y="1"/>
                    </a:lnTo>
                    <a:lnTo>
                      <a:pt x="82" y="1"/>
                    </a:lnTo>
                    <a:lnTo>
                      <a:pt x="98" y="8"/>
                    </a:lnTo>
                    <a:lnTo>
                      <a:pt x="104" y="16"/>
                    </a:lnTo>
                    <a:lnTo>
                      <a:pt x="121" y="14"/>
                    </a:lnTo>
                    <a:lnTo>
                      <a:pt x="127" y="19"/>
                    </a:lnTo>
                    <a:lnTo>
                      <a:pt x="140" y="31"/>
                    </a:lnTo>
                    <a:lnTo>
                      <a:pt x="150" y="41"/>
                    </a:lnTo>
                    <a:lnTo>
                      <a:pt x="156" y="40"/>
                    </a:lnTo>
                    <a:lnTo>
                      <a:pt x="166" y="45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60"/>
                    </a:lnTo>
                    <a:lnTo>
                      <a:pt x="187" y="65"/>
                    </a:lnTo>
                    <a:lnTo>
                      <a:pt x="175" y="67"/>
                    </a:lnTo>
                    <a:lnTo>
                      <a:pt x="163" y="68"/>
                    </a:lnTo>
                    <a:lnTo>
                      <a:pt x="151" y="67"/>
                    </a:lnTo>
                    <a:lnTo>
                      <a:pt x="124" y="69"/>
                    </a:lnTo>
                    <a:lnTo>
                      <a:pt x="138" y="57"/>
                    </a:lnTo>
                    <a:lnTo>
                      <a:pt x="131" y="52"/>
                    </a:lnTo>
                    <a:lnTo>
                      <a:pt x="120" y="50"/>
                    </a:lnTo>
                    <a:lnTo>
                      <a:pt x="114" y="45"/>
                    </a:lnTo>
                    <a:lnTo>
                      <a:pt x="112" y="33"/>
                    </a:lnTo>
                    <a:lnTo>
                      <a:pt x="101" y="34"/>
                    </a:lnTo>
                    <a:lnTo>
                      <a:pt x="86" y="28"/>
                    </a:lnTo>
                    <a:lnTo>
                      <a:pt x="81" y="24"/>
                    </a:lnTo>
                    <a:lnTo>
                      <a:pt x="58" y="20"/>
                    </a:lnTo>
                    <a:lnTo>
                      <a:pt x="52" y="16"/>
                    </a:lnTo>
                    <a:lnTo>
                      <a:pt x="60" y="11"/>
                    </a:lnTo>
                    <a:lnTo>
                      <a:pt x="42" y="10"/>
                    </a:lnTo>
                    <a:lnTo>
                      <a:pt x="28" y="21"/>
                    </a:lnTo>
                    <a:lnTo>
                      <a:pt x="20" y="21"/>
                    </a:lnTo>
                    <a:lnTo>
                      <a:pt x="17" y="26"/>
                    </a:lnTo>
                    <a:lnTo>
                      <a:pt x="7" y="28"/>
                    </a:lnTo>
                    <a:lnTo>
                      <a:pt x="0" y="27"/>
                    </a:lnTo>
                    <a:lnTo>
                      <a:pt x="11" y="20"/>
                    </a:lnTo>
                    <a:lnTo>
                      <a:pt x="16" y="13"/>
                    </a:lnTo>
                    <a:lnTo>
                      <a:pt x="25" y="8"/>
                    </a:lnTo>
                    <a:lnTo>
                      <a:pt x="34" y="4"/>
                    </a:lnTo>
                    <a:lnTo>
                      <a:pt x="48" y="2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6" name="Freeform 48">
                <a:extLst>
                  <a:ext uri="{FF2B5EF4-FFF2-40B4-BE49-F238E27FC236}">
                    <a16:creationId xmlns:a16="http://schemas.microsoft.com/office/drawing/2014/main" id="{39DA5D1C-C67B-4DC8-AB43-B7DB45F61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3875" y="3488519"/>
                <a:ext cx="48834" cy="22075"/>
              </a:xfrm>
              <a:custGeom>
                <a:avLst/>
                <a:gdLst>
                  <a:gd name="T0" fmla="*/ 0 w 31"/>
                  <a:gd name="T1" fmla="*/ 11 h 14"/>
                  <a:gd name="T2" fmla="*/ 1 w 31"/>
                  <a:gd name="T3" fmla="*/ 11 h 14"/>
                  <a:gd name="T4" fmla="*/ 3 w 31"/>
                  <a:gd name="T5" fmla="*/ 6 h 14"/>
                  <a:gd name="T6" fmla="*/ 16 w 31"/>
                  <a:gd name="T7" fmla="*/ 6 h 14"/>
                  <a:gd name="T8" fmla="*/ 31 w 31"/>
                  <a:gd name="T9" fmla="*/ 0 h 14"/>
                  <a:gd name="T10" fmla="*/ 20 w 31"/>
                  <a:gd name="T11" fmla="*/ 9 h 14"/>
                  <a:gd name="T12" fmla="*/ 22 w 31"/>
                  <a:gd name="T13" fmla="*/ 12 h 14"/>
                  <a:gd name="T14" fmla="*/ 20 w 31"/>
                  <a:gd name="T15" fmla="*/ 12 h 14"/>
                  <a:gd name="T16" fmla="*/ 17 w 31"/>
                  <a:gd name="T17" fmla="*/ 13 h 14"/>
                  <a:gd name="T18" fmla="*/ 14 w 31"/>
                  <a:gd name="T19" fmla="*/ 13 h 14"/>
                  <a:gd name="T20" fmla="*/ 13 w 31"/>
                  <a:gd name="T21" fmla="*/ 14 h 14"/>
                  <a:gd name="T22" fmla="*/ 13 w 31"/>
                  <a:gd name="T23" fmla="*/ 12 h 14"/>
                  <a:gd name="T24" fmla="*/ 11 w 31"/>
                  <a:gd name="T25" fmla="*/ 10 h 14"/>
                  <a:gd name="T26" fmla="*/ 8 w 31"/>
                  <a:gd name="T27" fmla="*/ 10 h 14"/>
                  <a:gd name="T28" fmla="*/ 4 w 31"/>
                  <a:gd name="T29" fmla="*/ 12 h 14"/>
                  <a:gd name="T30" fmla="*/ 0 w 31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4">
                    <a:moveTo>
                      <a:pt x="0" y="11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7" name="Freeform 49">
                <a:extLst>
                  <a:ext uri="{FF2B5EF4-FFF2-40B4-BE49-F238E27FC236}">
                    <a16:creationId xmlns:a16="http://schemas.microsoft.com/office/drawing/2014/main" id="{8999D4BA-CE70-49A3-ABCE-E2C312BD6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273" y="3504287"/>
                <a:ext cx="48834" cy="18921"/>
              </a:xfrm>
              <a:custGeom>
                <a:avLst/>
                <a:gdLst>
                  <a:gd name="T0" fmla="*/ 30 w 31"/>
                  <a:gd name="T1" fmla="*/ 2 h 12"/>
                  <a:gd name="T2" fmla="*/ 31 w 31"/>
                  <a:gd name="T3" fmla="*/ 4 h 12"/>
                  <a:gd name="T4" fmla="*/ 14 w 31"/>
                  <a:gd name="T5" fmla="*/ 12 h 12"/>
                  <a:gd name="T6" fmla="*/ 5 w 31"/>
                  <a:gd name="T7" fmla="*/ 10 h 12"/>
                  <a:gd name="T8" fmla="*/ 0 w 31"/>
                  <a:gd name="T9" fmla="*/ 2 h 12"/>
                  <a:gd name="T10" fmla="*/ 8 w 31"/>
                  <a:gd name="T11" fmla="*/ 1 h 12"/>
                  <a:gd name="T12" fmla="*/ 12 w 31"/>
                  <a:gd name="T13" fmla="*/ 2 h 12"/>
                  <a:gd name="T14" fmla="*/ 16 w 31"/>
                  <a:gd name="T15" fmla="*/ 0 h 12"/>
                  <a:gd name="T16" fmla="*/ 19 w 31"/>
                  <a:gd name="T17" fmla="*/ 0 h 12"/>
                  <a:gd name="T18" fmla="*/ 21 w 31"/>
                  <a:gd name="T19" fmla="*/ 2 h 12"/>
                  <a:gd name="T20" fmla="*/ 21 w 31"/>
                  <a:gd name="T21" fmla="*/ 4 h 12"/>
                  <a:gd name="T22" fmla="*/ 22 w 31"/>
                  <a:gd name="T23" fmla="*/ 3 h 12"/>
                  <a:gd name="T24" fmla="*/ 25 w 31"/>
                  <a:gd name="T25" fmla="*/ 3 h 12"/>
                  <a:gd name="T26" fmla="*/ 28 w 31"/>
                  <a:gd name="T27" fmla="*/ 2 h 12"/>
                  <a:gd name="T28" fmla="*/ 30 w 31"/>
                  <a:gd name="T2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2">
                    <a:moveTo>
                      <a:pt x="30" y="2"/>
                    </a:moveTo>
                    <a:lnTo>
                      <a:pt x="31" y="4"/>
                    </a:lnTo>
                    <a:lnTo>
                      <a:pt x="14" y="1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8" name="Freeform 50">
                <a:extLst>
                  <a:ext uri="{FF2B5EF4-FFF2-40B4-BE49-F238E27FC236}">
                    <a16:creationId xmlns:a16="http://schemas.microsoft.com/office/drawing/2014/main" id="{527BD22A-3516-473E-8C8A-32F6458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446" y="2988681"/>
                <a:ext cx="168556" cy="81992"/>
              </a:xfrm>
              <a:custGeom>
                <a:avLst/>
                <a:gdLst>
                  <a:gd name="T0" fmla="*/ 79 w 107"/>
                  <a:gd name="T1" fmla="*/ 51 h 52"/>
                  <a:gd name="T2" fmla="*/ 71 w 107"/>
                  <a:gd name="T3" fmla="*/ 48 h 52"/>
                  <a:gd name="T4" fmla="*/ 63 w 107"/>
                  <a:gd name="T5" fmla="*/ 49 h 52"/>
                  <a:gd name="T6" fmla="*/ 50 w 107"/>
                  <a:gd name="T7" fmla="*/ 43 h 52"/>
                  <a:gd name="T8" fmla="*/ 45 w 107"/>
                  <a:gd name="T9" fmla="*/ 44 h 52"/>
                  <a:gd name="T10" fmla="*/ 37 w 107"/>
                  <a:gd name="T11" fmla="*/ 52 h 52"/>
                  <a:gd name="T12" fmla="*/ 24 w 107"/>
                  <a:gd name="T13" fmla="*/ 46 h 52"/>
                  <a:gd name="T14" fmla="*/ 14 w 107"/>
                  <a:gd name="T15" fmla="*/ 37 h 52"/>
                  <a:gd name="T16" fmla="*/ 6 w 107"/>
                  <a:gd name="T17" fmla="*/ 32 h 52"/>
                  <a:gd name="T18" fmla="*/ 4 w 107"/>
                  <a:gd name="T19" fmla="*/ 24 h 52"/>
                  <a:gd name="T20" fmla="*/ 0 w 107"/>
                  <a:gd name="T21" fmla="*/ 18 h 52"/>
                  <a:gd name="T22" fmla="*/ 12 w 107"/>
                  <a:gd name="T23" fmla="*/ 13 h 52"/>
                  <a:gd name="T24" fmla="*/ 17 w 107"/>
                  <a:gd name="T25" fmla="*/ 8 h 52"/>
                  <a:gd name="T26" fmla="*/ 28 w 107"/>
                  <a:gd name="T27" fmla="*/ 4 h 52"/>
                  <a:gd name="T28" fmla="*/ 32 w 107"/>
                  <a:gd name="T29" fmla="*/ 0 h 52"/>
                  <a:gd name="T30" fmla="*/ 36 w 107"/>
                  <a:gd name="T31" fmla="*/ 3 h 52"/>
                  <a:gd name="T32" fmla="*/ 43 w 107"/>
                  <a:gd name="T33" fmla="*/ 1 h 52"/>
                  <a:gd name="T34" fmla="*/ 51 w 107"/>
                  <a:gd name="T35" fmla="*/ 7 h 52"/>
                  <a:gd name="T36" fmla="*/ 63 w 107"/>
                  <a:gd name="T37" fmla="*/ 9 h 52"/>
                  <a:gd name="T38" fmla="*/ 63 w 107"/>
                  <a:gd name="T39" fmla="*/ 15 h 52"/>
                  <a:gd name="T40" fmla="*/ 72 w 107"/>
                  <a:gd name="T41" fmla="*/ 19 h 52"/>
                  <a:gd name="T42" fmla="*/ 74 w 107"/>
                  <a:gd name="T43" fmla="*/ 14 h 52"/>
                  <a:gd name="T44" fmla="*/ 85 w 107"/>
                  <a:gd name="T45" fmla="*/ 16 h 52"/>
                  <a:gd name="T46" fmla="*/ 87 w 107"/>
                  <a:gd name="T47" fmla="*/ 22 h 52"/>
                  <a:gd name="T48" fmla="*/ 99 w 107"/>
                  <a:gd name="T49" fmla="*/ 23 h 52"/>
                  <a:gd name="T50" fmla="*/ 107 w 107"/>
                  <a:gd name="T51" fmla="*/ 33 h 52"/>
                  <a:gd name="T52" fmla="*/ 103 w 107"/>
                  <a:gd name="T53" fmla="*/ 33 h 52"/>
                  <a:gd name="T54" fmla="*/ 100 w 107"/>
                  <a:gd name="T55" fmla="*/ 37 h 52"/>
                  <a:gd name="T56" fmla="*/ 97 w 107"/>
                  <a:gd name="T57" fmla="*/ 38 h 52"/>
                  <a:gd name="T58" fmla="*/ 96 w 107"/>
                  <a:gd name="T59" fmla="*/ 42 h 52"/>
                  <a:gd name="T60" fmla="*/ 93 w 107"/>
                  <a:gd name="T61" fmla="*/ 43 h 52"/>
                  <a:gd name="T62" fmla="*/ 93 w 107"/>
                  <a:gd name="T63" fmla="*/ 45 h 52"/>
                  <a:gd name="T64" fmla="*/ 88 w 107"/>
                  <a:gd name="T65" fmla="*/ 47 h 52"/>
                  <a:gd name="T66" fmla="*/ 80 w 107"/>
                  <a:gd name="T67" fmla="*/ 47 h 52"/>
                  <a:gd name="T68" fmla="*/ 79 w 107"/>
                  <a:gd name="T6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2">
                    <a:moveTo>
                      <a:pt x="79" y="51"/>
                    </a:moveTo>
                    <a:lnTo>
                      <a:pt x="71" y="48"/>
                    </a:lnTo>
                    <a:lnTo>
                      <a:pt x="63" y="49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37" y="52"/>
                    </a:lnTo>
                    <a:lnTo>
                      <a:pt x="24" y="46"/>
                    </a:lnTo>
                    <a:lnTo>
                      <a:pt x="14" y="37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51" y="7"/>
                    </a:lnTo>
                    <a:lnTo>
                      <a:pt x="63" y="9"/>
                    </a:lnTo>
                    <a:lnTo>
                      <a:pt x="63" y="15"/>
                    </a:lnTo>
                    <a:lnTo>
                      <a:pt x="72" y="19"/>
                    </a:lnTo>
                    <a:lnTo>
                      <a:pt x="74" y="14"/>
                    </a:lnTo>
                    <a:lnTo>
                      <a:pt x="85" y="16"/>
                    </a:lnTo>
                    <a:lnTo>
                      <a:pt x="87" y="22"/>
                    </a:lnTo>
                    <a:lnTo>
                      <a:pt x="99" y="23"/>
                    </a:lnTo>
                    <a:lnTo>
                      <a:pt x="107" y="33"/>
                    </a:lnTo>
                    <a:lnTo>
                      <a:pt x="103" y="33"/>
                    </a:lnTo>
                    <a:lnTo>
                      <a:pt x="100" y="37"/>
                    </a:lnTo>
                    <a:lnTo>
                      <a:pt x="97" y="38"/>
                    </a:lnTo>
                    <a:lnTo>
                      <a:pt x="96" y="42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88" y="47"/>
                    </a:lnTo>
                    <a:lnTo>
                      <a:pt x="80" y="47"/>
                    </a:lnTo>
                    <a:lnTo>
                      <a:pt x="79" y="5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9" name="Freeform 51">
                <a:extLst>
                  <a:ext uri="{FF2B5EF4-FFF2-40B4-BE49-F238E27FC236}">
                    <a16:creationId xmlns:a16="http://schemas.microsoft.com/office/drawing/2014/main" id="{8548B7C6-85AA-4928-8422-4FD7B9454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917" y="2867269"/>
                <a:ext cx="225266" cy="244401"/>
              </a:xfrm>
              <a:custGeom>
                <a:avLst/>
                <a:gdLst>
                  <a:gd name="T0" fmla="*/ 58 w 143"/>
                  <a:gd name="T1" fmla="*/ 0 h 155"/>
                  <a:gd name="T2" fmla="*/ 59 w 143"/>
                  <a:gd name="T3" fmla="*/ 8 h 155"/>
                  <a:gd name="T4" fmla="*/ 75 w 143"/>
                  <a:gd name="T5" fmla="*/ 12 h 155"/>
                  <a:gd name="T6" fmla="*/ 75 w 143"/>
                  <a:gd name="T7" fmla="*/ 20 h 155"/>
                  <a:gd name="T8" fmla="*/ 90 w 143"/>
                  <a:gd name="T9" fmla="*/ 16 h 155"/>
                  <a:gd name="T10" fmla="*/ 99 w 143"/>
                  <a:gd name="T11" fmla="*/ 10 h 155"/>
                  <a:gd name="T12" fmla="*/ 117 w 143"/>
                  <a:gd name="T13" fmla="*/ 18 h 155"/>
                  <a:gd name="T14" fmla="*/ 125 w 143"/>
                  <a:gd name="T15" fmla="*/ 25 h 155"/>
                  <a:gd name="T16" fmla="*/ 129 w 143"/>
                  <a:gd name="T17" fmla="*/ 35 h 155"/>
                  <a:gd name="T18" fmla="*/ 125 w 143"/>
                  <a:gd name="T19" fmla="*/ 40 h 155"/>
                  <a:gd name="T20" fmla="*/ 131 w 143"/>
                  <a:gd name="T21" fmla="*/ 47 h 155"/>
                  <a:gd name="T22" fmla="*/ 136 w 143"/>
                  <a:gd name="T23" fmla="*/ 58 h 155"/>
                  <a:gd name="T24" fmla="*/ 136 w 143"/>
                  <a:gd name="T25" fmla="*/ 65 h 155"/>
                  <a:gd name="T26" fmla="*/ 143 w 143"/>
                  <a:gd name="T27" fmla="*/ 78 h 155"/>
                  <a:gd name="T28" fmla="*/ 136 w 143"/>
                  <a:gd name="T29" fmla="*/ 80 h 155"/>
                  <a:gd name="T30" fmla="*/ 132 w 143"/>
                  <a:gd name="T31" fmla="*/ 77 h 155"/>
                  <a:gd name="T32" fmla="*/ 128 w 143"/>
                  <a:gd name="T33" fmla="*/ 81 h 155"/>
                  <a:gd name="T34" fmla="*/ 117 w 143"/>
                  <a:gd name="T35" fmla="*/ 85 h 155"/>
                  <a:gd name="T36" fmla="*/ 112 w 143"/>
                  <a:gd name="T37" fmla="*/ 90 h 155"/>
                  <a:gd name="T38" fmla="*/ 100 w 143"/>
                  <a:gd name="T39" fmla="*/ 95 h 155"/>
                  <a:gd name="T40" fmla="*/ 104 w 143"/>
                  <a:gd name="T41" fmla="*/ 101 h 155"/>
                  <a:gd name="T42" fmla="*/ 106 w 143"/>
                  <a:gd name="T43" fmla="*/ 109 h 155"/>
                  <a:gd name="T44" fmla="*/ 114 w 143"/>
                  <a:gd name="T45" fmla="*/ 114 h 155"/>
                  <a:gd name="T46" fmla="*/ 124 w 143"/>
                  <a:gd name="T47" fmla="*/ 123 h 155"/>
                  <a:gd name="T48" fmla="*/ 119 w 143"/>
                  <a:gd name="T49" fmla="*/ 132 h 155"/>
                  <a:gd name="T50" fmla="*/ 113 w 143"/>
                  <a:gd name="T51" fmla="*/ 135 h 155"/>
                  <a:gd name="T52" fmla="*/ 117 w 143"/>
                  <a:gd name="T53" fmla="*/ 148 h 155"/>
                  <a:gd name="T54" fmla="*/ 115 w 143"/>
                  <a:gd name="T55" fmla="*/ 151 h 155"/>
                  <a:gd name="T56" fmla="*/ 110 w 143"/>
                  <a:gd name="T57" fmla="*/ 147 h 155"/>
                  <a:gd name="T58" fmla="*/ 102 w 143"/>
                  <a:gd name="T59" fmla="*/ 147 h 155"/>
                  <a:gd name="T60" fmla="*/ 91 w 143"/>
                  <a:gd name="T61" fmla="*/ 150 h 155"/>
                  <a:gd name="T62" fmla="*/ 76 w 143"/>
                  <a:gd name="T63" fmla="*/ 149 h 155"/>
                  <a:gd name="T64" fmla="*/ 75 w 143"/>
                  <a:gd name="T65" fmla="*/ 155 h 155"/>
                  <a:gd name="T66" fmla="*/ 66 w 143"/>
                  <a:gd name="T67" fmla="*/ 149 h 155"/>
                  <a:gd name="T68" fmla="*/ 61 w 143"/>
                  <a:gd name="T69" fmla="*/ 150 h 155"/>
                  <a:gd name="T70" fmla="*/ 44 w 143"/>
                  <a:gd name="T71" fmla="*/ 144 h 155"/>
                  <a:gd name="T72" fmla="*/ 40 w 143"/>
                  <a:gd name="T73" fmla="*/ 148 h 155"/>
                  <a:gd name="T74" fmla="*/ 26 w 143"/>
                  <a:gd name="T75" fmla="*/ 148 h 155"/>
                  <a:gd name="T76" fmla="*/ 28 w 143"/>
                  <a:gd name="T77" fmla="*/ 134 h 155"/>
                  <a:gd name="T78" fmla="*/ 35 w 143"/>
                  <a:gd name="T79" fmla="*/ 120 h 155"/>
                  <a:gd name="T80" fmla="*/ 12 w 143"/>
                  <a:gd name="T81" fmla="*/ 116 h 155"/>
                  <a:gd name="T82" fmla="*/ 4 w 143"/>
                  <a:gd name="T83" fmla="*/ 111 h 155"/>
                  <a:gd name="T84" fmla="*/ 5 w 143"/>
                  <a:gd name="T85" fmla="*/ 102 h 155"/>
                  <a:gd name="T86" fmla="*/ 2 w 143"/>
                  <a:gd name="T87" fmla="*/ 97 h 155"/>
                  <a:gd name="T88" fmla="*/ 3 w 143"/>
                  <a:gd name="T89" fmla="*/ 84 h 155"/>
                  <a:gd name="T90" fmla="*/ 0 w 143"/>
                  <a:gd name="T91" fmla="*/ 63 h 155"/>
                  <a:gd name="T92" fmla="*/ 9 w 143"/>
                  <a:gd name="T93" fmla="*/ 63 h 155"/>
                  <a:gd name="T94" fmla="*/ 13 w 143"/>
                  <a:gd name="T95" fmla="*/ 55 h 155"/>
                  <a:gd name="T96" fmla="*/ 16 w 143"/>
                  <a:gd name="T97" fmla="*/ 37 h 155"/>
                  <a:gd name="T98" fmla="*/ 13 w 143"/>
                  <a:gd name="T99" fmla="*/ 30 h 155"/>
                  <a:gd name="T100" fmla="*/ 16 w 143"/>
                  <a:gd name="T101" fmla="*/ 26 h 155"/>
                  <a:gd name="T102" fmla="*/ 29 w 143"/>
                  <a:gd name="T103" fmla="*/ 25 h 155"/>
                  <a:gd name="T104" fmla="*/ 32 w 143"/>
                  <a:gd name="T105" fmla="*/ 29 h 155"/>
                  <a:gd name="T106" fmla="*/ 42 w 143"/>
                  <a:gd name="T107" fmla="*/ 19 h 155"/>
                  <a:gd name="T108" fmla="*/ 38 w 143"/>
                  <a:gd name="T109" fmla="*/ 12 h 155"/>
                  <a:gd name="T110" fmla="*/ 36 w 143"/>
                  <a:gd name="T111" fmla="*/ 1 h 155"/>
                  <a:gd name="T112" fmla="*/ 48 w 143"/>
                  <a:gd name="T113" fmla="*/ 3 h 155"/>
                  <a:gd name="T114" fmla="*/ 58 w 143"/>
                  <a:gd name="T1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" h="155">
                    <a:moveTo>
                      <a:pt x="58" y="0"/>
                    </a:moveTo>
                    <a:lnTo>
                      <a:pt x="59" y="8"/>
                    </a:lnTo>
                    <a:lnTo>
                      <a:pt x="75" y="12"/>
                    </a:lnTo>
                    <a:lnTo>
                      <a:pt x="75" y="20"/>
                    </a:lnTo>
                    <a:lnTo>
                      <a:pt x="90" y="16"/>
                    </a:lnTo>
                    <a:lnTo>
                      <a:pt x="99" y="10"/>
                    </a:lnTo>
                    <a:lnTo>
                      <a:pt x="117" y="18"/>
                    </a:lnTo>
                    <a:lnTo>
                      <a:pt x="125" y="25"/>
                    </a:lnTo>
                    <a:lnTo>
                      <a:pt x="129" y="35"/>
                    </a:lnTo>
                    <a:lnTo>
                      <a:pt x="125" y="40"/>
                    </a:lnTo>
                    <a:lnTo>
                      <a:pt x="131" y="47"/>
                    </a:lnTo>
                    <a:lnTo>
                      <a:pt x="136" y="58"/>
                    </a:lnTo>
                    <a:lnTo>
                      <a:pt x="136" y="65"/>
                    </a:lnTo>
                    <a:lnTo>
                      <a:pt x="143" y="78"/>
                    </a:lnTo>
                    <a:lnTo>
                      <a:pt x="136" y="80"/>
                    </a:lnTo>
                    <a:lnTo>
                      <a:pt x="132" y="77"/>
                    </a:lnTo>
                    <a:lnTo>
                      <a:pt x="128" y="81"/>
                    </a:lnTo>
                    <a:lnTo>
                      <a:pt x="117" y="85"/>
                    </a:lnTo>
                    <a:lnTo>
                      <a:pt x="112" y="90"/>
                    </a:lnTo>
                    <a:lnTo>
                      <a:pt x="100" y="95"/>
                    </a:lnTo>
                    <a:lnTo>
                      <a:pt x="104" y="101"/>
                    </a:lnTo>
                    <a:lnTo>
                      <a:pt x="106" y="109"/>
                    </a:lnTo>
                    <a:lnTo>
                      <a:pt x="114" y="114"/>
                    </a:lnTo>
                    <a:lnTo>
                      <a:pt x="124" y="123"/>
                    </a:lnTo>
                    <a:lnTo>
                      <a:pt x="119" y="132"/>
                    </a:lnTo>
                    <a:lnTo>
                      <a:pt x="113" y="135"/>
                    </a:lnTo>
                    <a:lnTo>
                      <a:pt x="117" y="148"/>
                    </a:lnTo>
                    <a:lnTo>
                      <a:pt x="115" y="151"/>
                    </a:lnTo>
                    <a:lnTo>
                      <a:pt x="110" y="147"/>
                    </a:lnTo>
                    <a:lnTo>
                      <a:pt x="102" y="147"/>
                    </a:lnTo>
                    <a:lnTo>
                      <a:pt x="91" y="150"/>
                    </a:lnTo>
                    <a:lnTo>
                      <a:pt x="76" y="149"/>
                    </a:lnTo>
                    <a:lnTo>
                      <a:pt x="75" y="155"/>
                    </a:lnTo>
                    <a:lnTo>
                      <a:pt x="66" y="149"/>
                    </a:lnTo>
                    <a:lnTo>
                      <a:pt x="61" y="15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26" y="148"/>
                    </a:lnTo>
                    <a:lnTo>
                      <a:pt x="28" y="134"/>
                    </a:lnTo>
                    <a:lnTo>
                      <a:pt x="35" y="120"/>
                    </a:lnTo>
                    <a:lnTo>
                      <a:pt x="12" y="116"/>
                    </a:lnTo>
                    <a:lnTo>
                      <a:pt x="4" y="111"/>
                    </a:lnTo>
                    <a:lnTo>
                      <a:pt x="5" y="102"/>
                    </a:lnTo>
                    <a:lnTo>
                      <a:pt x="2" y="97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6" y="37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29" y="25"/>
                    </a:lnTo>
                    <a:lnTo>
                      <a:pt x="32" y="29"/>
                    </a:lnTo>
                    <a:lnTo>
                      <a:pt x="42" y="19"/>
                    </a:lnTo>
                    <a:lnTo>
                      <a:pt x="38" y="12"/>
                    </a:lnTo>
                    <a:lnTo>
                      <a:pt x="36" y="1"/>
                    </a:lnTo>
                    <a:lnTo>
                      <a:pt x="48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0" name="Freeform 52">
                <a:extLst>
                  <a:ext uri="{FF2B5EF4-FFF2-40B4-BE49-F238E27FC236}">
                    <a16:creationId xmlns:a16="http://schemas.microsoft.com/office/drawing/2014/main" id="{4A10F8C1-209D-4444-8F98-3FE56FD84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1055" y="4240641"/>
                <a:ext cx="47258" cy="56764"/>
              </a:xfrm>
              <a:custGeom>
                <a:avLst/>
                <a:gdLst>
                  <a:gd name="T0" fmla="*/ 25 w 30"/>
                  <a:gd name="T1" fmla="*/ 0 h 36"/>
                  <a:gd name="T2" fmla="*/ 30 w 30"/>
                  <a:gd name="T3" fmla="*/ 6 h 36"/>
                  <a:gd name="T4" fmla="*/ 30 w 30"/>
                  <a:gd name="T5" fmla="*/ 15 h 36"/>
                  <a:gd name="T6" fmla="*/ 20 w 30"/>
                  <a:gd name="T7" fmla="*/ 20 h 36"/>
                  <a:gd name="T8" fmla="*/ 28 w 30"/>
                  <a:gd name="T9" fmla="*/ 25 h 36"/>
                  <a:gd name="T10" fmla="*/ 21 w 30"/>
                  <a:gd name="T11" fmla="*/ 36 h 36"/>
                  <a:gd name="T12" fmla="*/ 17 w 30"/>
                  <a:gd name="T13" fmla="*/ 33 h 36"/>
                  <a:gd name="T14" fmla="*/ 13 w 30"/>
                  <a:gd name="T15" fmla="*/ 34 h 36"/>
                  <a:gd name="T16" fmla="*/ 3 w 30"/>
                  <a:gd name="T17" fmla="*/ 34 h 36"/>
                  <a:gd name="T18" fmla="*/ 2 w 30"/>
                  <a:gd name="T19" fmla="*/ 28 h 36"/>
                  <a:gd name="T20" fmla="*/ 0 w 30"/>
                  <a:gd name="T21" fmla="*/ 22 h 36"/>
                  <a:gd name="T22" fmla="*/ 6 w 30"/>
                  <a:gd name="T23" fmla="*/ 12 h 36"/>
                  <a:gd name="T24" fmla="*/ 12 w 30"/>
                  <a:gd name="T25" fmla="*/ 3 h 36"/>
                  <a:gd name="T26" fmla="*/ 20 w 30"/>
                  <a:gd name="T27" fmla="*/ 5 h 36"/>
                  <a:gd name="T28" fmla="*/ 25 w 30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5" y="0"/>
                    </a:moveTo>
                    <a:lnTo>
                      <a:pt x="30" y="6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28" y="25"/>
                    </a:lnTo>
                    <a:lnTo>
                      <a:pt x="21" y="36"/>
                    </a:lnTo>
                    <a:lnTo>
                      <a:pt x="17" y="33"/>
                    </a:lnTo>
                    <a:lnTo>
                      <a:pt x="13" y="34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6" y="12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51" name="Group 2536">
                <a:extLst>
                  <a:ext uri="{FF2B5EF4-FFF2-40B4-BE49-F238E27FC236}">
                    <a16:creationId xmlns:a16="http://schemas.microsoft.com/office/drawing/2014/main" id="{E342EC6B-0DB4-480D-9D1E-921F4B30EEAA}"/>
                  </a:ext>
                </a:extLst>
              </p:cNvPr>
              <p:cNvGrpSpPr/>
              <p:nvPr/>
            </p:nvGrpSpPr>
            <p:grpSpPr>
              <a:xfrm>
                <a:off x="4426025" y="2782123"/>
                <a:ext cx="111845" cy="91453"/>
                <a:chOff x="4376737" y="2022475"/>
                <a:chExt cx="112713" cy="92075"/>
              </a:xfrm>
              <a:grpFill/>
            </p:grpSpPr>
            <p:sp>
              <p:nvSpPr>
                <p:cNvPr id="232" name="Freeform 53">
                  <a:extLst>
                    <a:ext uri="{FF2B5EF4-FFF2-40B4-BE49-F238E27FC236}">
                      <a16:creationId xmlns:a16="http://schemas.microsoft.com/office/drawing/2014/main" id="{B9406C4E-C73F-4193-AAA5-906FD8FCC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6587" y="2073275"/>
                  <a:ext cx="42863" cy="41275"/>
                </a:xfrm>
                <a:custGeom>
                  <a:avLst/>
                  <a:gdLst>
                    <a:gd name="T0" fmla="*/ 27 w 27"/>
                    <a:gd name="T1" fmla="*/ 10 h 26"/>
                    <a:gd name="T2" fmla="*/ 20 w 27"/>
                    <a:gd name="T3" fmla="*/ 26 h 26"/>
                    <a:gd name="T4" fmla="*/ 3 w 27"/>
                    <a:gd name="T5" fmla="*/ 15 h 26"/>
                    <a:gd name="T6" fmla="*/ 0 w 27"/>
                    <a:gd name="T7" fmla="*/ 6 h 26"/>
                    <a:gd name="T8" fmla="*/ 22 w 27"/>
                    <a:gd name="T9" fmla="*/ 0 h 26"/>
                    <a:gd name="T10" fmla="*/ 27 w 27"/>
                    <a:gd name="T11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26">
                      <a:moveTo>
                        <a:pt x="27" y="10"/>
                      </a:moveTo>
                      <a:lnTo>
                        <a:pt x="20" y="26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2" y="0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3" name="Freeform 54">
                  <a:extLst>
                    <a:ext uri="{FF2B5EF4-FFF2-40B4-BE49-F238E27FC236}">
                      <a16:creationId xmlns:a16="http://schemas.microsoft.com/office/drawing/2014/main" id="{EFB8E277-9A08-4BD4-A87F-FB01C0769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6737" y="2022475"/>
                  <a:ext cx="68263" cy="90488"/>
                </a:xfrm>
                <a:custGeom>
                  <a:avLst/>
                  <a:gdLst>
                    <a:gd name="T0" fmla="*/ 43 w 43"/>
                    <a:gd name="T1" fmla="*/ 25 h 57"/>
                    <a:gd name="T2" fmla="*/ 40 w 43"/>
                    <a:gd name="T3" fmla="*/ 33 h 57"/>
                    <a:gd name="T4" fmla="*/ 35 w 43"/>
                    <a:gd name="T5" fmla="*/ 30 h 57"/>
                    <a:gd name="T6" fmla="*/ 25 w 43"/>
                    <a:gd name="T7" fmla="*/ 44 h 57"/>
                    <a:gd name="T8" fmla="*/ 30 w 43"/>
                    <a:gd name="T9" fmla="*/ 54 h 57"/>
                    <a:gd name="T10" fmla="*/ 20 w 43"/>
                    <a:gd name="T11" fmla="*/ 57 h 57"/>
                    <a:gd name="T12" fmla="*/ 8 w 43"/>
                    <a:gd name="T13" fmla="*/ 55 h 57"/>
                    <a:gd name="T14" fmla="*/ 2 w 43"/>
                    <a:gd name="T15" fmla="*/ 44 h 57"/>
                    <a:gd name="T16" fmla="*/ 0 w 43"/>
                    <a:gd name="T17" fmla="*/ 24 h 57"/>
                    <a:gd name="T18" fmla="*/ 2 w 43"/>
                    <a:gd name="T19" fmla="*/ 18 h 57"/>
                    <a:gd name="T20" fmla="*/ 6 w 43"/>
                    <a:gd name="T21" fmla="*/ 12 h 57"/>
                    <a:gd name="T22" fmla="*/ 20 w 43"/>
                    <a:gd name="T23" fmla="*/ 11 h 57"/>
                    <a:gd name="T24" fmla="*/ 25 w 43"/>
                    <a:gd name="T25" fmla="*/ 6 h 57"/>
                    <a:gd name="T26" fmla="*/ 36 w 43"/>
                    <a:gd name="T27" fmla="*/ 0 h 57"/>
                    <a:gd name="T28" fmla="*/ 37 w 43"/>
                    <a:gd name="T29" fmla="*/ 10 h 57"/>
                    <a:gd name="T30" fmla="*/ 32 w 43"/>
                    <a:gd name="T31" fmla="*/ 16 h 57"/>
                    <a:gd name="T32" fmla="*/ 35 w 43"/>
                    <a:gd name="T33" fmla="*/ 22 h 57"/>
                    <a:gd name="T34" fmla="*/ 43 w 43"/>
                    <a:gd name="T35" fmla="*/ 2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57">
                      <a:moveTo>
                        <a:pt x="43" y="25"/>
                      </a:moveTo>
                      <a:lnTo>
                        <a:pt x="40" y="33"/>
                      </a:lnTo>
                      <a:lnTo>
                        <a:pt x="35" y="30"/>
                      </a:lnTo>
                      <a:lnTo>
                        <a:pt x="25" y="44"/>
                      </a:lnTo>
                      <a:lnTo>
                        <a:pt x="30" y="54"/>
                      </a:lnTo>
                      <a:lnTo>
                        <a:pt x="20" y="57"/>
                      </a:lnTo>
                      <a:lnTo>
                        <a:pt x="8" y="55"/>
                      </a:lnTo>
                      <a:lnTo>
                        <a:pt x="2" y="44"/>
                      </a:lnTo>
                      <a:lnTo>
                        <a:pt x="0" y="24"/>
                      </a:lnTo>
                      <a:lnTo>
                        <a:pt x="2" y="18"/>
                      </a:lnTo>
                      <a:lnTo>
                        <a:pt x="6" y="12"/>
                      </a:lnTo>
                      <a:lnTo>
                        <a:pt x="20" y="11"/>
                      </a:lnTo>
                      <a:lnTo>
                        <a:pt x="25" y="6"/>
                      </a:lnTo>
                      <a:lnTo>
                        <a:pt x="36" y="0"/>
                      </a:lnTo>
                      <a:lnTo>
                        <a:pt x="37" y="10"/>
                      </a:lnTo>
                      <a:lnTo>
                        <a:pt x="32" y="16"/>
                      </a:lnTo>
                      <a:lnTo>
                        <a:pt x="35" y="22"/>
                      </a:lnTo>
                      <a:lnTo>
                        <a:pt x="43" y="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37E5290E-05E3-4A82-B73A-15573F7E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250" y="4004124"/>
                <a:ext cx="103969" cy="75685"/>
              </a:xfrm>
              <a:custGeom>
                <a:avLst/>
                <a:gdLst>
                  <a:gd name="T0" fmla="*/ 7 w 66"/>
                  <a:gd name="T1" fmla="*/ 4 h 48"/>
                  <a:gd name="T2" fmla="*/ 10 w 66"/>
                  <a:gd name="T3" fmla="*/ 0 h 48"/>
                  <a:gd name="T4" fmla="*/ 24 w 66"/>
                  <a:gd name="T5" fmla="*/ 0 h 48"/>
                  <a:gd name="T6" fmla="*/ 34 w 66"/>
                  <a:gd name="T7" fmla="*/ 6 h 48"/>
                  <a:gd name="T8" fmla="*/ 39 w 66"/>
                  <a:gd name="T9" fmla="*/ 5 h 48"/>
                  <a:gd name="T10" fmla="*/ 41 w 66"/>
                  <a:gd name="T11" fmla="*/ 13 h 48"/>
                  <a:gd name="T12" fmla="*/ 51 w 66"/>
                  <a:gd name="T13" fmla="*/ 12 h 48"/>
                  <a:gd name="T14" fmla="*/ 50 w 66"/>
                  <a:gd name="T15" fmla="*/ 18 h 48"/>
                  <a:gd name="T16" fmla="*/ 58 w 66"/>
                  <a:gd name="T17" fmla="*/ 19 h 48"/>
                  <a:gd name="T18" fmla="*/ 66 w 66"/>
                  <a:gd name="T19" fmla="*/ 27 h 48"/>
                  <a:gd name="T20" fmla="*/ 58 w 66"/>
                  <a:gd name="T21" fmla="*/ 35 h 48"/>
                  <a:gd name="T22" fmla="*/ 50 w 66"/>
                  <a:gd name="T23" fmla="*/ 31 h 48"/>
                  <a:gd name="T24" fmla="*/ 42 w 66"/>
                  <a:gd name="T25" fmla="*/ 31 h 48"/>
                  <a:gd name="T26" fmla="*/ 36 w 66"/>
                  <a:gd name="T27" fmla="*/ 30 h 48"/>
                  <a:gd name="T28" fmla="*/ 32 w 66"/>
                  <a:gd name="T29" fmla="*/ 34 h 48"/>
                  <a:gd name="T30" fmla="*/ 25 w 66"/>
                  <a:gd name="T31" fmla="*/ 36 h 48"/>
                  <a:gd name="T32" fmla="*/ 23 w 66"/>
                  <a:gd name="T33" fmla="*/ 30 h 48"/>
                  <a:gd name="T34" fmla="*/ 17 w 66"/>
                  <a:gd name="T35" fmla="*/ 34 h 48"/>
                  <a:gd name="T36" fmla="*/ 8 w 66"/>
                  <a:gd name="T37" fmla="*/ 48 h 48"/>
                  <a:gd name="T38" fmla="*/ 4 w 66"/>
                  <a:gd name="T39" fmla="*/ 44 h 48"/>
                  <a:gd name="T40" fmla="*/ 3 w 66"/>
                  <a:gd name="T41" fmla="*/ 39 h 48"/>
                  <a:gd name="T42" fmla="*/ 4 w 66"/>
                  <a:gd name="T43" fmla="*/ 33 h 48"/>
                  <a:gd name="T44" fmla="*/ 0 w 66"/>
                  <a:gd name="T45" fmla="*/ 27 h 48"/>
                  <a:gd name="T46" fmla="*/ 5 w 66"/>
                  <a:gd name="T47" fmla="*/ 23 h 48"/>
                  <a:gd name="T48" fmla="*/ 8 w 66"/>
                  <a:gd name="T49" fmla="*/ 15 h 48"/>
                  <a:gd name="T50" fmla="*/ 7 w 66"/>
                  <a:gd name="T51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48">
                    <a:moveTo>
                      <a:pt x="7" y="4"/>
                    </a:moveTo>
                    <a:lnTo>
                      <a:pt x="10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9" y="5"/>
                    </a:lnTo>
                    <a:lnTo>
                      <a:pt x="41" y="13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58" y="19"/>
                    </a:lnTo>
                    <a:lnTo>
                      <a:pt x="66" y="27"/>
                    </a:lnTo>
                    <a:lnTo>
                      <a:pt x="58" y="35"/>
                    </a:lnTo>
                    <a:lnTo>
                      <a:pt x="50" y="31"/>
                    </a:lnTo>
                    <a:lnTo>
                      <a:pt x="42" y="31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3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8" y="15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3" name="Freeform 56">
                <a:extLst>
                  <a:ext uri="{FF2B5EF4-FFF2-40B4-BE49-F238E27FC236}">
                    <a16:creationId xmlns:a16="http://schemas.microsoft.com/office/drawing/2014/main" id="{B39D2ED3-4AE6-40A9-9E34-D5CB03F13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673" y="3441216"/>
                <a:ext cx="581279" cy="591292"/>
              </a:xfrm>
              <a:custGeom>
                <a:avLst/>
                <a:gdLst>
                  <a:gd name="T0" fmla="*/ 369 w 369"/>
                  <a:gd name="T1" fmla="*/ 283 h 375"/>
                  <a:gd name="T2" fmla="*/ 309 w 369"/>
                  <a:gd name="T3" fmla="*/ 322 h 375"/>
                  <a:gd name="T4" fmla="*/ 257 w 369"/>
                  <a:gd name="T5" fmla="*/ 363 h 375"/>
                  <a:gd name="T6" fmla="*/ 231 w 369"/>
                  <a:gd name="T7" fmla="*/ 372 h 375"/>
                  <a:gd name="T8" fmla="*/ 211 w 369"/>
                  <a:gd name="T9" fmla="*/ 375 h 375"/>
                  <a:gd name="T10" fmla="*/ 211 w 369"/>
                  <a:gd name="T11" fmla="*/ 361 h 375"/>
                  <a:gd name="T12" fmla="*/ 203 w 369"/>
                  <a:gd name="T13" fmla="*/ 358 h 375"/>
                  <a:gd name="T14" fmla="*/ 191 w 369"/>
                  <a:gd name="T15" fmla="*/ 352 h 375"/>
                  <a:gd name="T16" fmla="*/ 187 w 369"/>
                  <a:gd name="T17" fmla="*/ 342 h 375"/>
                  <a:gd name="T18" fmla="*/ 126 w 369"/>
                  <a:gd name="T19" fmla="*/ 297 h 375"/>
                  <a:gd name="T20" fmla="*/ 66 w 369"/>
                  <a:gd name="T21" fmla="*/ 252 h 375"/>
                  <a:gd name="T22" fmla="*/ 0 w 369"/>
                  <a:gd name="T23" fmla="*/ 201 h 375"/>
                  <a:gd name="T24" fmla="*/ 1 w 369"/>
                  <a:gd name="T25" fmla="*/ 197 h 375"/>
                  <a:gd name="T26" fmla="*/ 1 w 369"/>
                  <a:gd name="T27" fmla="*/ 196 h 375"/>
                  <a:gd name="T28" fmla="*/ 1 w 369"/>
                  <a:gd name="T29" fmla="*/ 171 h 375"/>
                  <a:gd name="T30" fmla="*/ 30 w 369"/>
                  <a:gd name="T31" fmla="*/ 156 h 375"/>
                  <a:gd name="T32" fmla="*/ 48 w 369"/>
                  <a:gd name="T33" fmla="*/ 153 h 375"/>
                  <a:gd name="T34" fmla="*/ 62 w 369"/>
                  <a:gd name="T35" fmla="*/ 147 h 375"/>
                  <a:gd name="T36" fmla="*/ 69 w 369"/>
                  <a:gd name="T37" fmla="*/ 137 h 375"/>
                  <a:gd name="T38" fmla="*/ 90 w 369"/>
                  <a:gd name="T39" fmla="*/ 129 h 375"/>
                  <a:gd name="T40" fmla="*/ 91 w 369"/>
                  <a:gd name="T41" fmla="*/ 113 h 375"/>
                  <a:gd name="T42" fmla="*/ 101 w 369"/>
                  <a:gd name="T43" fmla="*/ 112 h 375"/>
                  <a:gd name="T44" fmla="*/ 109 w 369"/>
                  <a:gd name="T45" fmla="*/ 104 h 375"/>
                  <a:gd name="T46" fmla="*/ 132 w 369"/>
                  <a:gd name="T47" fmla="*/ 100 h 375"/>
                  <a:gd name="T48" fmla="*/ 135 w 369"/>
                  <a:gd name="T49" fmla="*/ 92 h 375"/>
                  <a:gd name="T50" fmla="*/ 130 w 369"/>
                  <a:gd name="T51" fmla="*/ 88 h 375"/>
                  <a:gd name="T52" fmla="*/ 124 w 369"/>
                  <a:gd name="T53" fmla="*/ 66 h 375"/>
                  <a:gd name="T54" fmla="*/ 123 w 369"/>
                  <a:gd name="T55" fmla="*/ 53 h 375"/>
                  <a:gd name="T56" fmla="*/ 117 w 369"/>
                  <a:gd name="T57" fmla="*/ 40 h 375"/>
                  <a:gd name="T58" fmla="*/ 134 w 369"/>
                  <a:gd name="T59" fmla="*/ 29 h 375"/>
                  <a:gd name="T60" fmla="*/ 152 w 369"/>
                  <a:gd name="T61" fmla="*/ 25 h 375"/>
                  <a:gd name="T62" fmla="*/ 163 w 369"/>
                  <a:gd name="T63" fmla="*/ 17 h 375"/>
                  <a:gd name="T64" fmla="*/ 179 w 369"/>
                  <a:gd name="T65" fmla="*/ 11 h 375"/>
                  <a:gd name="T66" fmla="*/ 209 w 369"/>
                  <a:gd name="T67" fmla="*/ 7 h 375"/>
                  <a:gd name="T68" fmla="*/ 237 w 369"/>
                  <a:gd name="T69" fmla="*/ 5 h 375"/>
                  <a:gd name="T70" fmla="*/ 246 w 369"/>
                  <a:gd name="T71" fmla="*/ 8 h 375"/>
                  <a:gd name="T72" fmla="*/ 262 w 369"/>
                  <a:gd name="T73" fmla="*/ 0 h 375"/>
                  <a:gd name="T74" fmla="*/ 280 w 369"/>
                  <a:gd name="T75" fmla="*/ 0 h 375"/>
                  <a:gd name="T76" fmla="*/ 287 w 369"/>
                  <a:gd name="T77" fmla="*/ 5 h 375"/>
                  <a:gd name="T78" fmla="*/ 299 w 369"/>
                  <a:gd name="T79" fmla="*/ 3 h 375"/>
                  <a:gd name="T80" fmla="*/ 296 w 369"/>
                  <a:gd name="T81" fmla="*/ 14 h 375"/>
                  <a:gd name="T82" fmla="*/ 299 w 369"/>
                  <a:gd name="T83" fmla="*/ 34 h 375"/>
                  <a:gd name="T84" fmla="*/ 295 w 369"/>
                  <a:gd name="T85" fmla="*/ 51 h 375"/>
                  <a:gd name="T86" fmla="*/ 285 w 369"/>
                  <a:gd name="T87" fmla="*/ 62 h 375"/>
                  <a:gd name="T88" fmla="*/ 287 w 369"/>
                  <a:gd name="T89" fmla="*/ 78 h 375"/>
                  <a:gd name="T90" fmla="*/ 302 w 369"/>
                  <a:gd name="T91" fmla="*/ 90 h 375"/>
                  <a:gd name="T92" fmla="*/ 302 w 369"/>
                  <a:gd name="T93" fmla="*/ 95 h 375"/>
                  <a:gd name="T94" fmla="*/ 313 w 369"/>
                  <a:gd name="T95" fmla="*/ 104 h 375"/>
                  <a:gd name="T96" fmla="*/ 321 w 369"/>
                  <a:gd name="T97" fmla="*/ 141 h 375"/>
                  <a:gd name="T98" fmla="*/ 327 w 369"/>
                  <a:gd name="T99" fmla="*/ 159 h 375"/>
                  <a:gd name="T100" fmla="*/ 329 w 369"/>
                  <a:gd name="T101" fmla="*/ 169 h 375"/>
                  <a:gd name="T102" fmla="*/ 326 w 369"/>
                  <a:gd name="T103" fmla="*/ 186 h 375"/>
                  <a:gd name="T104" fmla="*/ 327 w 369"/>
                  <a:gd name="T105" fmla="*/ 195 h 375"/>
                  <a:gd name="T106" fmla="*/ 325 w 369"/>
                  <a:gd name="T107" fmla="*/ 207 h 375"/>
                  <a:gd name="T108" fmla="*/ 327 w 369"/>
                  <a:gd name="T109" fmla="*/ 220 h 375"/>
                  <a:gd name="T110" fmla="*/ 320 w 369"/>
                  <a:gd name="T111" fmla="*/ 228 h 375"/>
                  <a:gd name="T112" fmla="*/ 331 w 369"/>
                  <a:gd name="T113" fmla="*/ 244 h 375"/>
                  <a:gd name="T114" fmla="*/ 332 w 369"/>
                  <a:gd name="T115" fmla="*/ 252 h 375"/>
                  <a:gd name="T116" fmla="*/ 339 w 369"/>
                  <a:gd name="T117" fmla="*/ 264 h 375"/>
                  <a:gd name="T118" fmla="*/ 347 w 369"/>
                  <a:gd name="T119" fmla="*/ 260 h 375"/>
                  <a:gd name="T120" fmla="*/ 361 w 369"/>
                  <a:gd name="T121" fmla="*/ 270 h 375"/>
                  <a:gd name="T122" fmla="*/ 369 w 369"/>
                  <a:gd name="T123" fmla="*/ 28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9" h="375">
                    <a:moveTo>
                      <a:pt x="369" y="283"/>
                    </a:moveTo>
                    <a:lnTo>
                      <a:pt x="309" y="322"/>
                    </a:lnTo>
                    <a:lnTo>
                      <a:pt x="257" y="363"/>
                    </a:lnTo>
                    <a:lnTo>
                      <a:pt x="231" y="372"/>
                    </a:lnTo>
                    <a:lnTo>
                      <a:pt x="211" y="375"/>
                    </a:lnTo>
                    <a:lnTo>
                      <a:pt x="211" y="361"/>
                    </a:lnTo>
                    <a:lnTo>
                      <a:pt x="203" y="358"/>
                    </a:lnTo>
                    <a:lnTo>
                      <a:pt x="191" y="352"/>
                    </a:lnTo>
                    <a:lnTo>
                      <a:pt x="187" y="342"/>
                    </a:lnTo>
                    <a:lnTo>
                      <a:pt x="126" y="297"/>
                    </a:lnTo>
                    <a:lnTo>
                      <a:pt x="66" y="252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1" y="171"/>
                    </a:lnTo>
                    <a:lnTo>
                      <a:pt x="30" y="156"/>
                    </a:lnTo>
                    <a:lnTo>
                      <a:pt x="48" y="153"/>
                    </a:lnTo>
                    <a:lnTo>
                      <a:pt x="62" y="147"/>
                    </a:lnTo>
                    <a:lnTo>
                      <a:pt x="69" y="137"/>
                    </a:lnTo>
                    <a:lnTo>
                      <a:pt x="90" y="129"/>
                    </a:lnTo>
                    <a:lnTo>
                      <a:pt x="91" y="113"/>
                    </a:lnTo>
                    <a:lnTo>
                      <a:pt x="101" y="112"/>
                    </a:lnTo>
                    <a:lnTo>
                      <a:pt x="109" y="104"/>
                    </a:lnTo>
                    <a:lnTo>
                      <a:pt x="132" y="100"/>
                    </a:lnTo>
                    <a:lnTo>
                      <a:pt x="135" y="92"/>
                    </a:lnTo>
                    <a:lnTo>
                      <a:pt x="130" y="88"/>
                    </a:lnTo>
                    <a:lnTo>
                      <a:pt x="124" y="66"/>
                    </a:lnTo>
                    <a:lnTo>
                      <a:pt x="123" y="53"/>
                    </a:lnTo>
                    <a:lnTo>
                      <a:pt x="117" y="40"/>
                    </a:lnTo>
                    <a:lnTo>
                      <a:pt x="134" y="29"/>
                    </a:lnTo>
                    <a:lnTo>
                      <a:pt x="152" y="25"/>
                    </a:lnTo>
                    <a:lnTo>
                      <a:pt x="163" y="17"/>
                    </a:lnTo>
                    <a:lnTo>
                      <a:pt x="179" y="11"/>
                    </a:lnTo>
                    <a:lnTo>
                      <a:pt x="209" y="7"/>
                    </a:lnTo>
                    <a:lnTo>
                      <a:pt x="237" y="5"/>
                    </a:lnTo>
                    <a:lnTo>
                      <a:pt x="246" y="8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287" y="5"/>
                    </a:lnTo>
                    <a:lnTo>
                      <a:pt x="299" y="3"/>
                    </a:lnTo>
                    <a:lnTo>
                      <a:pt x="296" y="14"/>
                    </a:lnTo>
                    <a:lnTo>
                      <a:pt x="299" y="34"/>
                    </a:lnTo>
                    <a:lnTo>
                      <a:pt x="295" y="51"/>
                    </a:lnTo>
                    <a:lnTo>
                      <a:pt x="285" y="62"/>
                    </a:lnTo>
                    <a:lnTo>
                      <a:pt x="287" y="78"/>
                    </a:lnTo>
                    <a:lnTo>
                      <a:pt x="302" y="90"/>
                    </a:lnTo>
                    <a:lnTo>
                      <a:pt x="302" y="95"/>
                    </a:lnTo>
                    <a:lnTo>
                      <a:pt x="313" y="104"/>
                    </a:lnTo>
                    <a:lnTo>
                      <a:pt x="321" y="141"/>
                    </a:lnTo>
                    <a:lnTo>
                      <a:pt x="327" y="159"/>
                    </a:lnTo>
                    <a:lnTo>
                      <a:pt x="329" y="169"/>
                    </a:lnTo>
                    <a:lnTo>
                      <a:pt x="326" y="186"/>
                    </a:lnTo>
                    <a:lnTo>
                      <a:pt x="327" y="195"/>
                    </a:lnTo>
                    <a:lnTo>
                      <a:pt x="325" y="207"/>
                    </a:lnTo>
                    <a:lnTo>
                      <a:pt x="327" y="220"/>
                    </a:lnTo>
                    <a:lnTo>
                      <a:pt x="320" y="228"/>
                    </a:lnTo>
                    <a:lnTo>
                      <a:pt x="331" y="244"/>
                    </a:lnTo>
                    <a:lnTo>
                      <a:pt x="332" y="252"/>
                    </a:lnTo>
                    <a:lnTo>
                      <a:pt x="339" y="264"/>
                    </a:lnTo>
                    <a:lnTo>
                      <a:pt x="347" y="260"/>
                    </a:lnTo>
                    <a:lnTo>
                      <a:pt x="361" y="270"/>
                    </a:lnTo>
                    <a:lnTo>
                      <a:pt x="369" y="28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4" name="Freeform 57">
                <a:extLst>
                  <a:ext uri="{FF2B5EF4-FFF2-40B4-BE49-F238E27FC236}">
                    <a16:creationId xmlns:a16="http://schemas.microsoft.com/office/drawing/2014/main" id="{12AFD280-1122-40E1-91D4-B381F485B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823" y="4611184"/>
                <a:ext cx="165405" cy="206558"/>
              </a:xfrm>
              <a:custGeom>
                <a:avLst/>
                <a:gdLst>
                  <a:gd name="T0" fmla="*/ 13 w 105"/>
                  <a:gd name="T1" fmla="*/ 99 h 131"/>
                  <a:gd name="T2" fmla="*/ 22 w 105"/>
                  <a:gd name="T3" fmla="*/ 84 h 131"/>
                  <a:gd name="T4" fmla="*/ 18 w 105"/>
                  <a:gd name="T5" fmla="*/ 75 h 131"/>
                  <a:gd name="T6" fmla="*/ 11 w 105"/>
                  <a:gd name="T7" fmla="*/ 84 h 131"/>
                  <a:gd name="T8" fmla="*/ 0 w 105"/>
                  <a:gd name="T9" fmla="*/ 75 h 131"/>
                  <a:gd name="T10" fmla="*/ 4 w 105"/>
                  <a:gd name="T11" fmla="*/ 69 h 131"/>
                  <a:gd name="T12" fmla="*/ 0 w 105"/>
                  <a:gd name="T13" fmla="*/ 50 h 131"/>
                  <a:gd name="T14" fmla="*/ 7 w 105"/>
                  <a:gd name="T15" fmla="*/ 47 h 131"/>
                  <a:gd name="T16" fmla="*/ 10 w 105"/>
                  <a:gd name="T17" fmla="*/ 34 h 131"/>
                  <a:gd name="T18" fmla="*/ 17 w 105"/>
                  <a:gd name="T19" fmla="*/ 21 h 131"/>
                  <a:gd name="T20" fmla="*/ 16 w 105"/>
                  <a:gd name="T21" fmla="*/ 12 h 131"/>
                  <a:gd name="T22" fmla="*/ 26 w 105"/>
                  <a:gd name="T23" fmla="*/ 8 h 131"/>
                  <a:gd name="T24" fmla="*/ 39 w 105"/>
                  <a:gd name="T25" fmla="*/ 0 h 131"/>
                  <a:gd name="T26" fmla="*/ 57 w 105"/>
                  <a:gd name="T27" fmla="*/ 12 h 131"/>
                  <a:gd name="T28" fmla="*/ 60 w 105"/>
                  <a:gd name="T29" fmla="*/ 11 h 131"/>
                  <a:gd name="T30" fmla="*/ 65 w 105"/>
                  <a:gd name="T31" fmla="*/ 20 h 131"/>
                  <a:gd name="T32" fmla="*/ 80 w 105"/>
                  <a:gd name="T33" fmla="*/ 23 h 131"/>
                  <a:gd name="T34" fmla="*/ 86 w 105"/>
                  <a:gd name="T35" fmla="*/ 20 h 131"/>
                  <a:gd name="T36" fmla="*/ 95 w 105"/>
                  <a:gd name="T37" fmla="*/ 27 h 131"/>
                  <a:gd name="T38" fmla="*/ 102 w 105"/>
                  <a:gd name="T39" fmla="*/ 31 h 131"/>
                  <a:gd name="T40" fmla="*/ 105 w 105"/>
                  <a:gd name="T41" fmla="*/ 47 h 131"/>
                  <a:gd name="T42" fmla="*/ 99 w 105"/>
                  <a:gd name="T43" fmla="*/ 61 h 131"/>
                  <a:gd name="T44" fmla="*/ 80 w 105"/>
                  <a:gd name="T45" fmla="*/ 83 h 131"/>
                  <a:gd name="T46" fmla="*/ 58 w 105"/>
                  <a:gd name="T47" fmla="*/ 91 h 131"/>
                  <a:gd name="T48" fmla="*/ 47 w 105"/>
                  <a:gd name="T49" fmla="*/ 109 h 131"/>
                  <a:gd name="T50" fmla="*/ 44 w 105"/>
                  <a:gd name="T51" fmla="*/ 123 h 131"/>
                  <a:gd name="T52" fmla="*/ 34 w 105"/>
                  <a:gd name="T53" fmla="*/ 131 h 131"/>
                  <a:gd name="T54" fmla="*/ 26 w 105"/>
                  <a:gd name="T55" fmla="*/ 121 h 131"/>
                  <a:gd name="T56" fmla="*/ 18 w 105"/>
                  <a:gd name="T57" fmla="*/ 119 h 131"/>
                  <a:gd name="T58" fmla="*/ 10 w 105"/>
                  <a:gd name="T59" fmla="*/ 120 h 131"/>
                  <a:gd name="T60" fmla="*/ 10 w 105"/>
                  <a:gd name="T61" fmla="*/ 113 h 131"/>
                  <a:gd name="T62" fmla="*/ 15 w 105"/>
                  <a:gd name="T63" fmla="*/ 108 h 131"/>
                  <a:gd name="T64" fmla="*/ 13 w 105"/>
                  <a:gd name="T65" fmla="*/ 9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31">
                    <a:moveTo>
                      <a:pt x="13" y="99"/>
                    </a:moveTo>
                    <a:lnTo>
                      <a:pt x="22" y="84"/>
                    </a:lnTo>
                    <a:lnTo>
                      <a:pt x="18" y="75"/>
                    </a:lnTo>
                    <a:lnTo>
                      <a:pt x="11" y="84"/>
                    </a:lnTo>
                    <a:lnTo>
                      <a:pt x="0" y="7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7" y="47"/>
                    </a:lnTo>
                    <a:lnTo>
                      <a:pt x="10" y="34"/>
                    </a:lnTo>
                    <a:lnTo>
                      <a:pt x="17" y="21"/>
                    </a:lnTo>
                    <a:lnTo>
                      <a:pt x="16" y="12"/>
                    </a:lnTo>
                    <a:lnTo>
                      <a:pt x="26" y="8"/>
                    </a:lnTo>
                    <a:lnTo>
                      <a:pt x="39" y="0"/>
                    </a:lnTo>
                    <a:lnTo>
                      <a:pt x="57" y="12"/>
                    </a:lnTo>
                    <a:lnTo>
                      <a:pt x="60" y="11"/>
                    </a:lnTo>
                    <a:lnTo>
                      <a:pt x="65" y="20"/>
                    </a:lnTo>
                    <a:lnTo>
                      <a:pt x="80" y="23"/>
                    </a:lnTo>
                    <a:lnTo>
                      <a:pt x="86" y="20"/>
                    </a:lnTo>
                    <a:lnTo>
                      <a:pt x="95" y="27"/>
                    </a:lnTo>
                    <a:lnTo>
                      <a:pt x="102" y="31"/>
                    </a:lnTo>
                    <a:lnTo>
                      <a:pt x="105" y="47"/>
                    </a:lnTo>
                    <a:lnTo>
                      <a:pt x="99" y="61"/>
                    </a:lnTo>
                    <a:lnTo>
                      <a:pt x="80" y="83"/>
                    </a:lnTo>
                    <a:lnTo>
                      <a:pt x="58" y="91"/>
                    </a:lnTo>
                    <a:lnTo>
                      <a:pt x="47" y="109"/>
                    </a:lnTo>
                    <a:lnTo>
                      <a:pt x="44" y="123"/>
                    </a:lnTo>
                    <a:lnTo>
                      <a:pt x="34" y="131"/>
                    </a:lnTo>
                    <a:lnTo>
                      <a:pt x="26" y="121"/>
                    </a:lnTo>
                    <a:lnTo>
                      <a:pt x="18" y="119"/>
                    </a:lnTo>
                    <a:lnTo>
                      <a:pt x="10" y="120"/>
                    </a:lnTo>
                    <a:lnTo>
                      <a:pt x="10" y="113"/>
                    </a:lnTo>
                    <a:lnTo>
                      <a:pt x="15" y="108"/>
                    </a:lnTo>
                    <a:lnTo>
                      <a:pt x="13" y="9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9B2A1AB0-F1B6-4860-8DB5-470841426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7513" y="3620968"/>
                <a:ext cx="359164" cy="313779"/>
              </a:xfrm>
              <a:custGeom>
                <a:avLst/>
                <a:gdLst>
                  <a:gd name="T0" fmla="*/ 181 w 228"/>
                  <a:gd name="T1" fmla="*/ 44 h 199"/>
                  <a:gd name="T2" fmla="*/ 177 w 228"/>
                  <a:gd name="T3" fmla="*/ 52 h 199"/>
                  <a:gd name="T4" fmla="*/ 175 w 228"/>
                  <a:gd name="T5" fmla="*/ 68 h 199"/>
                  <a:gd name="T6" fmla="*/ 171 w 228"/>
                  <a:gd name="T7" fmla="*/ 79 h 199"/>
                  <a:gd name="T8" fmla="*/ 167 w 228"/>
                  <a:gd name="T9" fmla="*/ 82 h 199"/>
                  <a:gd name="T10" fmla="*/ 160 w 228"/>
                  <a:gd name="T11" fmla="*/ 75 h 199"/>
                  <a:gd name="T12" fmla="*/ 152 w 228"/>
                  <a:gd name="T13" fmla="*/ 66 h 199"/>
                  <a:gd name="T14" fmla="*/ 137 w 228"/>
                  <a:gd name="T15" fmla="*/ 36 h 199"/>
                  <a:gd name="T16" fmla="*/ 135 w 228"/>
                  <a:gd name="T17" fmla="*/ 38 h 199"/>
                  <a:gd name="T18" fmla="*/ 144 w 228"/>
                  <a:gd name="T19" fmla="*/ 60 h 199"/>
                  <a:gd name="T20" fmla="*/ 157 w 228"/>
                  <a:gd name="T21" fmla="*/ 81 h 199"/>
                  <a:gd name="T22" fmla="*/ 173 w 228"/>
                  <a:gd name="T23" fmla="*/ 113 h 199"/>
                  <a:gd name="T24" fmla="*/ 180 w 228"/>
                  <a:gd name="T25" fmla="*/ 125 h 199"/>
                  <a:gd name="T26" fmla="*/ 187 w 228"/>
                  <a:gd name="T27" fmla="*/ 136 h 199"/>
                  <a:gd name="T28" fmla="*/ 204 w 228"/>
                  <a:gd name="T29" fmla="*/ 159 h 199"/>
                  <a:gd name="T30" fmla="*/ 201 w 228"/>
                  <a:gd name="T31" fmla="*/ 163 h 199"/>
                  <a:gd name="T32" fmla="*/ 203 w 228"/>
                  <a:gd name="T33" fmla="*/ 176 h 199"/>
                  <a:gd name="T34" fmla="*/ 225 w 228"/>
                  <a:gd name="T35" fmla="*/ 195 h 199"/>
                  <a:gd name="T36" fmla="*/ 228 w 228"/>
                  <a:gd name="T37" fmla="*/ 199 h 199"/>
                  <a:gd name="T38" fmla="*/ 157 w 228"/>
                  <a:gd name="T39" fmla="*/ 199 h 199"/>
                  <a:gd name="T40" fmla="*/ 87 w 228"/>
                  <a:gd name="T41" fmla="*/ 199 h 199"/>
                  <a:gd name="T42" fmla="*/ 15 w 228"/>
                  <a:gd name="T43" fmla="*/ 199 h 199"/>
                  <a:gd name="T44" fmla="*/ 11 w 228"/>
                  <a:gd name="T45" fmla="*/ 123 h 199"/>
                  <a:gd name="T46" fmla="*/ 6 w 228"/>
                  <a:gd name="T47" fmla="*/ 49 h 199"/>
                  <a:gd name="T48" fmla="*/ 0 w 228"/>
                  <a:gd name="T49" fmla="*/ 32 h 199"/>
                  <a:gd name="T50" fmla="*/ 4 w 228"/>
                  <a:gd name="T51" fmla="*/ 19 h 199"/>
                  <a:gd name="T52" fmla="*/ 1 w 228"/>
                  <a:gd name="T53" fmla="*/ 11 h 199"/>
                  <a:gd name="T54" fmla="*/ 6 w 228"/>
                  <a:gd name="T55" fmla="*/ 1 h 199"/>
                  <a:gd name="T56" fmla="*/ 29 w 228"/>
                  <a:gd name="T57" fmla="*/ 0 h 199"/>
                  <a:gd name="T58" fmla="*/ 47 w 228"/>
                  <a:gd name="T59" fmla="*/ 6 h 199"/>
                  <a:gd name="T60" fmla="*/ 65 w 228"/>
                  <a:gd name="T61" fmla="*/ 12 h 199"/>
                  <a:gd name="T62" fmla="*/ 73 w 228"/>
                  <a:gd name="T63" fmla="*/ 15 h 199"/>
                  <a:gd name="T64" fmla="*/ 86 w 228"/>
                  <a:gd name="T65" fmla="*/ 9 h 199"/>
                  <a:gd name="T66" fmla="*/ 93 w 228"/>
                  <a:gd name="T67" fmla="*/ 3 h 199"/>
                  <a:gd name="T68" fmla="*/ 108 w 228"/>
                  <a:gd name="T69" fmla="*/ 1 h 199"/>
                  <a:gd name="T70" fmla="*/ 121 w 228"/>
                  <a:gd name="T71" fmla="*/ 4 h 199"/>
                  <a:gd name="T72" fmla="*/ 126 w 228"/>
                  <a:gd name="T73" fmla="*/ 14 h 199"/>
                  <a:gd name="T74" fmla="*/ 130 w 228"/>
                  <a:gd name="T75" fmla="*/ 7 h 199"/>
                  <a:gd name="T76" fmla="*/ 144 w 228"/>
                  <a:gd name="T77" fmla="*/ 12 h 199"/>
                  <a:gd name="T78" fmla="*/ 158 w 228"/>
                  <a:gd name="T79" fmla="*/ 13 h 199"/>
                  <a:gd name="T80" fmla="*/ 166 w 228"/>
                  <a:gd name="T81" fmla="*/ 8 h 199"/>
                  <a:gd name="T82" fmla="*/ 181 w 228"/>
                  <a:gd name="T83" fmla="*/ 4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9">
                    <a:moveTo>
                      <a:pt x="181" y="44"/>
                    </a:moveTo>
                    <a:lnTo>
                      <a:pt x="177" y="52"/>
                    </a:lnTo>
                    <a:lnTo>
                      <a:pt x="175" y="68"/>
                    </a:lnTo>
                    <a:lnTo>
                      <a:pt x="171" y="79"/>
                    </a:lnTo>
                    <a:lnTo>
                      <a:pt x="167" y="82"/>
                    </a:lnTo>
                    <a:lnTo>
                      <a:pt x="160" y="75"/>
                    </a:lnTo>
                    <a:lnTo>
                      <a:pt x="152" y="66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44" y="60"/>
                    </a:lnTo>
                    <a:lnTo>
                      <a:pt x="157" y="81"/>
                    </a:lnTo>
                    <a:lnTo>
                      <a:pt x="173" y="113"/>
                    </a:lnTo>
                    <a:lnTo>
                      <a:pt x="180" y="125"/>
                    </a:lnTo>
                    <a:lnTo>
                      <a:pt x="187" y="136"/>
                    </a:lnTo>
                    <a:lnTo>
                      <a:pt x="204" y="159"/>
                    </a:lnTo>
                    <a:lnTo>
                      <a:pt x="201" y="163"/>
                    </a:lnTo>
                    <a:lnTo>
                      <a:pt x="203" y="176"/>
                    </a:lnTo>
                    <a:lnTo>
                      <a:pt x="225" y="195"/>
                    </a:lnTo>
                    <a:lnTo>
                      <a:pt x="228" y="199"/>
                    </a:lnTo>
                    <a:lnTo>
                      <a:pt x="157" y="199"/>
                    </a:lnTo>
                    <a:lnTo>
                      <a:pt x="87" y="199"/>
                    </a:lnTo>
                    <a:lnTo>
                      <a:pt x="15" y="199"/>
                    </a:lnTo>
                    <a:lnTo>
                      <a:pt x="11" y="123"/>
                    </a:lnTo>
                    <a:lnTo>
                      <a:pt x="6" y="49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" y="11"/>
                    </a:lnTo>
                    <a:lnTo>
                      <a:pt x="6" y="1"/>
                    </a:lnTo>
                    <a:lnTo>
                      <a:pt x="29" y="0"/>
                    </a:lnTo>
                    <a:lnTo>
                      <a:pt x="47" y="6"/>
                    </a:lnTo>
                    <a:lnTo>
                      <a:pt x="65" y="12"/>
                    </a:lnTo>
                    <a:lnTo>
                      <a:pt x="73" y="15"/>
                    </a:lnTo>
                    <a:lnTo>
                      <a:pt x="86" y="9"/>
                    </a:lnTo>
                    <a:lnTo>
                      <a:pt x="93" y="3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26" y="14"/>
                    </a:lnTo>
                    <a:lnTo>
                      <a:pt x="130" y="7"/>
                    </a:lnTo>
                    <a:lnTo>
                      <a:pt x="144" y="12"/>
                    </a:lnTo>
                    <a:lnTo>
                      <a:pt x="158" y="13"/>
                    </a:lnTo>
                    <a:lnTo>
                      <a:pt x="166" y="8"/>
                    </a:lnTo>
                    <a:lnTo>
                      <a:pt x="18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6" name="Freeform 59">
                <a:extLst>
                  <a:ext uri="{FF2B5EF4-FFF2-40B4-BE49-F238E27FC236}">
                    <a16:creationId xmlns:a16="http://schemas.microsoft.com/office/drawing/2014/main" id="{5D26CE90-B806-4C2F-9A67-FA2F9FDF8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527" y="4067195"/>
                <a:ext cx="196911" cy="181330"/>
              </a:xfrm>
              <a:custGeom>
                <a:avLst/>
                <a:gdLst>
                  <a:gd name="T0" fmla="*/ 112 w 125"/>
                  <a:gd name="T1" fmla="*/ 113 h 115"/>
                  <a:gd name="T2" fmla="*/ 106 w 125"/>
                  <a:gd name="T3" fmla="*/ 106 h 115"/>
                  <a:gd name="T4" fmla="*/ 98 w 125"/>
                  <a:gd name="T5" fmla="*/ 94 h 115"/>
                  <a:gd name="T6" fmla="*/ 89 w 125"/>
                  <a:gd name="T7" fmla="*/ 87 h 115"/>
                  <a:gd name="T8" fmla="*/ 84 w 125"/>
                  <a:gd name="T9" fmla="*/ 80 h 115"/>
                  <a:gd name="T10" fmla="*/ 68 w 125"/>
                  <a:gd name="T11" fmla="*/ 72 h 115"/>
                  <a:gd name="T12" fmla="*/ 56 w 125"/>
                  <a:gd name="T13" fmla="*/ 71 h 115"/>
                  <a:gd name="T14" fmla="*/ 51 w 125"/>
                  <a:gd name="T15" fmla="*/ 67 h 115"/>
                  <a:gd name="T16" fmla="*/ 41 w 125"/>
                  <a:gd name="T17" fmla="*/ 72 h 115"/>
                  <a:gd name="T18" fmla="*/ 29 w 125"/>
                  <a:gd name="T19" fmla="*/ 63 h 115"/>
                  <a:gd name="T20" fmla="*/ 24 w 125"/>
                  <a:gd name="T21" fmla="*/ 78 h 115"/>
                  <a:gd name="T22" fmla="*/ 3 w 125"/>
                  <a:gd name="T23" fmla="*/ 74 h 115"/>
                  <a:gd name="T24" fmla="*/ 0 w 125"/>
                  <a:gd name="T25" fmla="*/ 65 h 115"/>
                  <a:gd name="T26" fmla="*/ 7 w 125"/>
                  <a:gd name="T27" fmla="*/ 35 h 115"/>
                  <a:gd name="T28" fmla="*/ 8 w 125"/>
                  <a:gd name="T29" fmla="*/ 21 h 115"/>
                  <a:gd name="T30" fmla="*/ 13 w 125"/>
                  <a:gd name="T31" fmla="*/ 15 h 115"/>
                  <a:gd name="T32" fmla="*/ 27 w 125"/>
                  <a:gd name="T33" fmla="*/ 11 h 115"/>
                  <a:gd name="T34" fmla="*/ 35 w 125"/>
                  <a:gd name="T35" fmla="*/ 0 h 115"/>
                  <a:gd name="T36" fmla="*/ 47 w 125"/>
                  <a:gd name="T37" fmla="*/ 23 h 115"/>
                  <a:gd name="T38" fmla="*/ 53 w 125"/>
                  <a:gd name="T39" fmla="*/ 43 h 115"/>
                  <a:gd name="T40" fmla="*/ 63 w 125"/>
                  <a:gd name="T41" fmla="*/ 53 h 115"/>
                  <a:gd name="T42" fmla="*/ 89 w 125"/>
                  <a:gd name="T43" fmla="*/ 72 h 115"/>
                  <a:gd name="T44" fmla="*/ 100 w 125"/>
                  <a:gd name="T45" fmla="*/ 84 h 115"/>
                  <a:gd name="T46" fmla="*/ 110 w 125"/>
                  <a:gd name="T47" fmla="*/ 96 h 115"/>
                  <a:gd name="T48" fmla="*/ 116 w 125"/>
                  <a:gd name="T49" fmla="*/ 103 h 115"/>
                  <a:gd name="T50" fmla="*/ 125 w 125"/>
                  <a:gd name="T51" fmla="*/ 110 h 115"/>
                  <a:gd name="T52" fmla="*/ 120 w 125"/>
                  <a:gd name="T53" fmla="*/ 115 h 115"/>
                  <a:gd name="T54" fmla="*/ 112 w 125"/>
                  <a:gd name="T5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115">
                    <a:moveTo>
                      <a:pt x="112" y="113"/>
                    </a:moveTo>
                    <a:lnTo>
                      <a:pt x="106" y="106"/>
                    </a:lnTo>
                    <a:lnTo>
                      <a:pt x="98" y="94"/>
                    </a:lnTo>
                    <a:lnTo>
                      <a:pt x="89" y="87"/>
                    </a:lnTo>
                    <a:lnTo>
                      <a:pt x="84" y="80"/>
                    </a:lnTo>
                    <a:lnTo>
                      <a:pt x="68" y="72"/>
                    </a:lnTo>
                    <a:lnTo>
                      <a:pt x="56" y="71"/>
                    </a:lnTo>
                    <a:lnTo>
                      <a:pt x="51" y="67"/>
                    </a:lnTo>
                    <a:lnTo>
                      <a:pt x="41" y="72"/>
                    </a:lnTo>
                    <a:lnTo>
                      <a:pt x="29" y="63"/>
                    </a:lnTo>
                    <a:lnTo>
                      <a:pt x="24" y="78"/>
                    </a:lnTo>
                    <a:lnTo>
                      <a:pt x="3" y="74"/>
                    </a:lnTo>
                    <a:lnTo>
                      <a:pt x="0" y="6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13" y="15"/>
                    </a:lnTo>
                    <a:lnTo>
                      <a:pt x="27" y="11"/>
                    </a:lnTo>
                    <a:lnTo>
                      <a:pt x="35" y="0"/>
                    </a:lnTo>
                    <a:lnTo>
                      <a:pt x="47" y="23"/>
                    </a:lnTo>
                    <a:lnTo>
                      <a:pt x="53" y="43"/>
                    </a:lnTo>
                    <a:lnTo>
                      <a:pt x="63" y="53"/>
                    </a:lnTo>
                    <a:lnTo>
                      <a:pt x="89" y="72"/>
                    </a:lnTo>
                    <a:lnTo>
                      <a:pt x="100" y="84"/>
                    </a:lnTo>
                    <a:lnTo>
                      <a:pt x="110" y="96"/>
                    </a:lnTo>
                    <a:lnTo>
                      <a:pt x="116" y="103"/>
                    </a:lnTo>
                    <a:lnTo>
                      <a:pt x="125" y="110"/>
                    </a:lnTo>
                    <a:lnTo>
                      <a:pt x="120" y="115"/>
                    </a:lnTo>
                    <a:lnTo>
                      <a:pt x="112" y="1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7" name="Freeform 60">
                <a:extLst>
                  <a:ext uri="{FF2B5EF4-FFF2-40B4-BE49-F238E27FC236}">
                    <a16:creationId xmlns:a16="http://schemas.microsoft.com/office/drawing/2014/main" id="{E439B630-E72C-4D20-A9A8-D7F7990A7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522" y="3225197"/>
                <a:ext cx="326084" cy="253861"/>
              </a:xfrm>
              <a:custGeom>
                <a:avLst/>
                <a:gdLst>
                  <a:gd name="T0" fmla="*/ 5 w 207"/>
                  <a:gd name="T1" fmla="*/ 39 h 161"/>
                  <a:gd name="T2" fmla="*/ 6 w 207"/>
                  <a:gd name="T3" fmla="*/ 24 h 161"/>
                  <a:gd name="T4" fmla="*/ 0 w 207"/>
                  <a:gd name="T5" fmla="*/ 15 h 161"/>
                  <a:gd name="T6" fmla="*/ 24 w 207"/>
                  <a:gd name="T7" fmla="*/ 0 h 161"/>
                  <a:gd name="T8" fmla="*/ 44 w 207"/>
                  <a:gd name="T9" fmla="*/ 4 h 161"/>
                  <a:gd name="T10" fmla="*/ 66 w 207"/>
                  <a:gd name="T11" fmla="*/ 4 h 161"/>
                  <a:gd name="T12" fmla="*/ 84 w 207"/>
                  <a:gd name="T13" fmla="*/ 7 h 161"/>
                  <a:gd name="T14" fmla="*/ 98 w 207"/>
                  <a:gd name="T15" fmla="*/ 6 h 161"/>
                  <a:gd name="T16" fmla="*/ 125 w 207"/>
                  <a:gd name="T17" fmla="*/ 7 h 161"/>
                  <a:gd name="T18" fmla="*/ 131 w 207"/>
                  <a:gd name="T19" fmla="*/ 15 h 161"/>
                  <a:gd name="T20" fmla="*/ 162 w 207"/>
                  <a:gd name="T21" fmla="*/ 24 h 161"/>
                  <a:gd name="T22" fmla="*/ 168 w 207"/>
                  <a:gd name="T23" fmla="*/ 20 h 161"/>
                  <a:gd name="T24" fmla="*/ 187 w 207"/>
                  <a:gd name="T25" fmla="*/ 29 h 161"/>
                  <a:gd name="T26" fmla="*/ 206 w 207"/>
                  <a:gd name="T27" fmla="*/ 27 h 161"/>
                  <a:gd name="T28" fmla="*/ 207 w 207"/>
                  <a:gd name="T29" fmla="*/ 38 h 161"/>
                  <a:gd name="T30" fmla="*/ 191 w 207"/>
                  <a:gd name="T31" fmla="*/ 52 h 161"/>
                  <a:gd name="T32" fmla="*/ 170 w 207"/>
                  <a:gd name="T33" fmla="*/ 57 h 161"/>
                  <a:gd name="T34" fmla="*/ 169 w 207"/>
                  <a:gd name="T35" fmla="*/ 63 h 161"/>
                  <a:gd name="T36" fmla="*/ 158 w 207"/>
                  <a:gd name="T37" fmla="*/ 75 h 161"/>
                  <a:gd name="T38" fmla="*/ 152 w 207"/>
                  <a:gd name="T39" fmla="*/ 92 h 161"/>
                  <a:gd name="T40" fmla="*/ 158 w 207"/>
                  <a:gd name="T41" fmla="*/ 103 h 161"/>
                  <a:gd name="T42" fmla="*/ 148 w 207"/>
                  <a:gd name="T43" fmla="*/ 113 h 161"/>
                  <a:gd name="T44" fmla="*/ 145 w 207"/>
                  <a:gd name="T45" fmla="*/ 126 h 161"/>
                  <a:gd name="T46" fmla="*/ 132 w 207"/>
                  <a:gd name="T47" fmla="*/ 130 h 161"/>
                  <a:gd name="T48" fmla="*/ 119 w 207"/>
                  <a:gd name="T49" fmla="*/ 146 h 161"/>
                  <a:gd name="T50" fmla="*/ 98 w 207"/>
                  <a:gd name="T51" fmla="*/ 146 h 161"/>
                  <a:gd name="T52" fmla="*/ 81 w 207"/>
                  <a:gd name="T53" fmla="*/ 146 h 161"/>
                  <a:gd name="T54" fmla="*/ 70 w 207"/>
                  <a:gd name="T55" fmla="*/ 153 h 161"/>
                  <a:gd name="T56" fmla="*/ 64 w 207"/>
                  <a:gd name="T57" fmla="*/ 161 h 161"/>
                  <a:gd name="T58" fmla="*/ 55 w 207"/>
                  <a:gd name="T59" fmla="*/ 159 h 161"/>
                  <a:gd name="T60" fmla="*/ 49 w 207"/>
                  <a:gd name="T61" fmla="*/ 152 h 161"/>
                  <a:gd name="T62" fmla="*/ 44 w 207"/>
                  <a:gd name="T63" fmla="*/ 140 h 161"/>
                  <a:gd name="T64" fmla="*/ 29 w 207"/>
                  <a:gd name="T65" fmla="*/ 137 h 161"/>
                  <a:gd name="T66" fmla="*/ 27 w 207"/>
                  <a:gd name="T67" fmla="*/ 130 h 161"/>
                  <a:gd name="T68" fmla="*/ 34 w 207"/>
                  <a:gd name="T69" fmla="*/ 123 h 161"/>
                  <a:gd name="T70" fmla="*/ 36 w 207"/>
                  <a:gd name="T71" fmla="*/ 117 h 161"/>
                  <a:gd name="T72" fmla="*/ 31 w 207"/>
                  <a:gd name="T73" fmla="*/ 111 h 161"/>
                  <a:gd name="T74" fmla="*/ 36 w 207"/>
                  <a:gd name="T75" fmla="*/ 98 h 161"/>
                  <a:gd name="T76" fmla="*/ 29 w 207"/>
                  <a:gd name="T77" fmla="*/ 85 h 161"/>
                  <a:gd name="T78" fmla="*/ 37 w 207"/>
                  <a:gd name="T79" fmla="*/ 83 h 161"/>
                  <a:gd name="T80" fmla="*/ 37 w 207"/>
                  <a:gd name="T81" fmla="*/ 74 h 161"/>
                  <a:gd name="T82" fmla="*/ 40 w 207"/>
                  <a:gd name="T83" fmla="*/ 71 h 161"/>
                  <a:gd name="T84" fmla="*/ 41 w 207"/>
                  <a:gd name="T85" fmla="*/ 55 h 161"/>
                  <a:gd name="T86" fmla="*/ 49 w 207"/>
                  <a:gd name="T87" fmla="*/ 49 h 161"/>
                  <a:gd name="T88" fmla="*/ 44 w 207"/>
                  <a:gd name="T89" fmla="*/ 39 h 161"/>
                  <a:gd name="T90" fmla="*/ 35 w 207"/>
                  <a:gd name="T91" fmla="*/ 38 h 161"/>
                  <a:gd name="T92" fmla="*/ 32 w 207"/>
                  <a:gd name="T93" fmla="*/ 40 h 161"/>
                  <a:gd name="T94" fmla="*/ 22 w 207"/>
                  <a:gd name="T95" fmla="*/ 40 h 161"/>
                  <a:gd name="T96" fmla="*/ 18 w 207"/>
                  <a:gd name="T97" fmla="*/ 30 h 161"/>
                  <a:gd name="T98" fmla="*/ 11 w 207"/>
                  <a:gd name="T99" fmla="*/ 33 h 161"/>
                  <a:gd name="T100" fmla="*/ 5 w 207"/>
                  <a:gd name="T101" fmla="*/ 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161">
                    <a:moveTo>
                      <a:pt x="5" y="39"/>
                    </a:moveTo>
                    <a:lnTo>
                      <a:pt x="6" y="24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4" y="7"/>
                    </a:lnTo>
                    <a:lnTo>
                      <a:pt x="98" y="6"/>
                    </a:lnTo>
                    <a:lnTo>
                      <a:pt x="125" y="7"/>
                    </a:lnTo>
                    <a:lnTo>
                      <a:pt x="131" y="15"/>
                    </a:lnTo>
                    <a:lnTo>
                      <a:pt x="162" y="24"/>
                    </a:lnTo>
                    <a:lnTo>
                      <a:pt x="168" y="20"/>
                    </a:lnTo>
                    <a:lnTo>
                      <a:pt x="187" y="29"/>
                    </a:lnTo>
                    <a:lnTo>
                      <a:pt x="206" y="27"/>
                    </a:lnTo>
                    <a:lnTo>
                      <a:pt x="207" y="38"/>
                    </a:lnTo>
                    <a:lnTo>
                      <a:pt x="191" y="52"/>
                    </a:lnTo>
                    <a:lnTo>
                      <a:pt x="170" y="57"/>
                    </a:lnTo>
                    <a:lnTo>
                      <a:pt x="169" y="63"/>
                    </a:lnTo>
                    <a:lnTo>
                      <a:pt x="158" y="75"/>
                    </a:lnTo>
                    <a:lnTo>
                      <a:pt x="152" y="92"/>
                    </a:lnTo>
                    <a:lnTo>
                      <a:pt x="158" y="103"/>
                    </a:lnTo>
                    <a:lnTo>
                      <a:pt x="148" y="113"/>
                    </a:lnTo>
                    <a:lnTo>
                      <a:pt x="145" y="126"/>
                    </a:lnTo>
                    <a:lnTo>
                      <a:pt x="132" y="130"/>
                    </a:lnTo>
                    <a:lnTo>
                      <a:pt x="119" y="146"/>
                    </a:lnTo>
                    <a:lnTo>
                      <a:pt x="98" y="146"/>
                    </a:lnTo>
                    <a:lnTo>
                      <a:pt x="81" y="146"/>
                    </a:lnTo>
                    <a:lnTo>
                      <a:pt x="70" y="153"/>
                    </a:lnTo>
                    <a:lnTo>
                      <a:pt x="64" y="161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4" y="140"/>
                    </a:lnTo>
                    <a:lnTo>
                      <a:pt x="29" y="137"/>
                    </a:lnTo>
                    <a:lnTo>
                      <a:pt x="27" y="130"/>
                    </a:lnTo>
                    <a:lnTo>
                      <a:pt x="34" y="123"/>
                    </a:lnTo>
                    <a:lnTo>
                      <a:pt x="36" y="117"/>
                    </a:lnTo>
                    <a:lnTo>
                      <a:pt x="31" y="111"/>
                    </a:lnTo>
                    <a:lnTo>
                      <a:pt x="36" y="98"/>
                    </a:lnTo>
                    <a:lnTo>
                      <a:pt x="29" y="85"/>
                    </a:lnTo>
                    <a:lnTo>
                      <a:pt x="37" y="83"/>
                    </a:lnTo>
                    <a:lnTo>
                      <a:pt x="37" y="74"/>
                    </a:lnTo>
                    <a:lnTo>
                      <a:pt x="40" y="71"/>
                    </a:lnTo>
                    <a:lnTo>
                      <a:pt x="41" y="55"/>
                    </a:lnTo>
                    <a:lnTo>
                      <a:pt x="49" y="49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22" y="40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8" name="Freeform 61">
                <a:extLst>
                  <a:ext uri="{FF2B5EF4-FFF2-40B4-BE49-F238E27FC236}">
                    <a16:creationId xmlns:a16="http://schemas.microsoft.com/office/drawing/2014/main" id="{ADA10FAC-41DA-4C55-9EA9-F32FF26D8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313" y="2723782"/>
                <a:ext cx="111845" cy="66225"/>
              </a:xfrm>
              <a:custGeom>
                <a:avLst/>
                <a:gdLst>
                  <a:gd name="T0" fmla="*/ 19 w 71"/>
                  <a:gd name="T1" fmla="*/ 36 h 42"/>
                  <a:gd name="T2" fmla="*/ 19 w 71"/>
                  <a:gd name="T3" fmla="*/ 24 h 42"/>
                  <a:gd name="T4" fmla="*/ 14 w 71"/>
                  <a:gd name="T5" fmla="*/ 27 h 42"/>
                  <a:gd name="T6" fmla="*/ 3 w 71"/>
                  <a:gd name="T7" fmla="*/ 20 h 42"/>
                  <a:gd name="T8" fmla="*/ 0 w 71"/>
                  <a:gd name="T9" fmla="*/ 9 h 42"/>
                  <a:gd name="T10" fmla="*/ 18 w 71"/>
                  <a:gd name="T11" fmla="*/ 3 h 42"/>
                  <a:gd name="T12" fmla="*/ 36 w 71"/>
                  <a:gd name="T13" fmla="*/ 0 h 42"/>
                  <a:gd name="T14" fmla="*/ 53 w 71"/>
                  <a:gd name="T15" fmla="*/ 4 h 42"/>
                  <a:gd name="T16" fmla="*/ 68 w 71"/>
                  <a:gd name="T17" fmla="*/ 3 h 42"/>
                  <a:gd name="T18" fmla="*/ 71 w 71"/>
                  <a:gd name="T19" fmla="*/ 7 h 42"/>
                  <a:gd name="T20" fmla="*/ 62 w 71"/>
                  <a:gd name="T21" fmla="*/ 18 h 42"/>
                  <a:gd name="T22" fmla="*/ 70 w 71"/>
                  <a:gd name="T23" fmla="*/ 36 h 42"/>
                  <a:gd name="T24" fmla="*/ 65 w 71"/>
                  <a:gd name="T25" fmla="*/ 42 h 42"/>
                  <a:gd name="T26" fmla="*/ 53 w 71"/>
                  <a:gd name="T27" fmla="*/ 42 h 42"/>
                  <a:gd name="T28" fmla="*/ 38 w 71"/>
                  <a:gd name="T29" fmla="*/ 35 h 42"/>
                  <a:gd name="T30" fmla="*/ 31 w 71"/>
                  <a:gd name="T31" fmla="*/ 32 h 42"/>
                  <a:gd name="T32" fmla="*/ 19 w 71"/>
                  <a:gd name="T3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19" y="36"/>
                    </a:moveTo>
                    <a:lnTo>
                      <a:pt x="19" y="24"/>
                    </a:lnTo>
                    <a:lnTo>
                      <a:pt x="14" y="27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8" y="3"/>
                    </a:lnTo>
                    <a:lnTo>
                      <a:pt x="36" y="0"/>
                    </a:lnTo>
                    <a:lnTo>
                      <a:pt x="53" y="4"/>
                    </a:lnTo>
                    <a:lnTo>
                      <a:pt x="68" y="3"/>
                    </a:lnTo>
                    <a:lnTo>
                      <a:pt x="71" y="7"/>
                    </a:lnTo>
                    <a:lnTo>
                      <a:pt x="62" y="18"/>
                    </a:lnTo>
                    <a:lnTo>
                      <a:pt x="70" y="36"/>
                    </a:lnTo>
                    <a:lnTo>
                      <a:pt x="65" y="42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31" y="32"/>
                    </a:lnTo>
                    <a:lnTo>
                      <a:pt x="19" y="3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8C5CCE60-1E3F-457C-8E89-021607A41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736" y="4166533"/>
                <a:ext cx="428476" cy="376850"/>
              </a:xfrm>
              <a:custGeom>
                <a:avLst/>
                <a:gdLst>
                  <a:gd name="T0" fmla="*/ 86 w 272"/>
                  <a:gd name="T1" fmla="*/ 0 h 239"/>
                  <a:gd name="T2" fmla="*/ 98 w 272"/>
                  <a:gd name="T3" fmla="*/ 9 h 239"/>
                  <a:gd name="T4" fmla="*/ 108 w 272"/>
                  <a:gd name="T5" fmla="*/ 4 h 239"/>
                  <a:gd name="T6" fmla="*/ 113 w 272"/>
                  <a:gd name="T7" fmla="*/ 8 h 239"/>
                  <a:gd name="T8" fmla="*/ 125 w 272"/>
                  <a:gd name="T9" fmla="*/ 9 h 239"/>
                  <a:gd name="T10" fmla="*/ 141 w 272"/>
                  <a:gd name="T11" fmla="*/ 17 h 239"/>
                  <a:gd name="T12" fmla="*/ 146 w 272"/>
                  <a:gd name="T13" fmla="*/ 24 h 239"/>
                  <a:gd name="T14" fmla="*/ 155 w 272"/>
                  <a:gd name="T15" fmla="*/ 31 h 239"/>
                  <a:gd name="T16" fmla="*/ 163 w 272"/>
                  <a:gd name="T17" fmla="*/ 43 h 239"/>
                  <a:gd name="T18" fmla="*/ 169 w 272"/>
                  <a:gd name="T19" fmla="*/ 50 h 239"/>
                  <a:gd name="T20" fmla="*/ 163 w 272"/>
                  <a:gd name="T21" fmla="*/ 59 h 239"/>
                  <a:gd name="T22" fmla="*/ 157 w 272"/>
                  <a:gd name="T23" fmla="*/ 69 h 239"/>
                  <a:gd name="T24" fmla="*/ 159 w 272"/>
                  <a:gd name="T25" fmla="*/ 75 h 239"/>
                  <a:gd name="T26" fmla="*/ 160 w 272"/>
                  <a:gd name="T27" fmla="*/ 81 h 239"/>
                  <a:gd name="T28" fmla="*/ 170 w 272"/>
                  <a:gd name="T29" fmla="*/ 81 h 239"/>
                  <a:gd name="T30" fmla="*/ 174 w 272"/>
                  <a:gd name="T31" fmla="*/ 80 h 239"/>
                  <a:gd name="T32" fmla="*/ 178 w 272"/>
                  <a:gd name="T33" fmla="*/ 83 h 239"/>
                  <a:gd name="T34" fmla="*/ 175 w 272"/>
                  <a:gd name="T35" fmla="*/ 91 h 239"/>
                  <a:gd name="T36" fmla="*/ 182 w 272"/>
                  <a:gd name="T37" fmla="*/ 102 h 239"/>
                  <a:gd name="T38" fmla="*/ 189 w 272"/>
                  <a:gd name="T39" fmla="*/ 112 h 239"/>
                  <a:gd name="T40" fmla="*/ 196 w 272"/>
                  <a:gd name="T41" fmla="*/ 119 h 239"/>
                  <a:gd name="T42" fmla="*/ 257 w 272"/>
                  <a:gd name="T43" fmla="*/ 144 h 239"/>
                  <a:gd name="T44" fmla="*/ 272 w 272"/>
                  <a:gd name="T45" fmla="*/ 144 h 239"/>
                  <a:gd name="T46" fmla="*/ 222 w 272"/>
                  <a:gd name="T47" fmla="*/ 207 h 239"/>
                  <a:gd name="T48" fmla="*/ 198 w 272"/>
                  <a:gd name="T49" fmla="*/ 207 h 239"/>
                  <a:gd name="T50" fmla="*/ 182 w 272"/>
                  <a:gd name="T51" fmla="*/ 222 h 239"/>
                  <a:gd name="T52" fmla="*/ 170 w 272"/>
                  <a:gd name="T53" fmla="*/ 222 h 239"/>
                  <a:gd name="T54" fmla="*/ 165 w 272"/>
                  <a:gd name="T55" fmla="*/ 229 h 239"/>
                  <a:gd name="T56" fmla="*/ 152 w 272"/>
                  <a:gd name="T57" fmla="*/ 229 h 239"/>
                  <a:gd name="T58" fmla="*/ 145 w 272"/>
                  <a:gd name="T59" fmla="*/ 222 h 239"/>
                  <a:gd name="T60" fmla="*/ 128 w 272"/>
                  <a:gd name="T61" fmla="*/ 231 h 239"/>
                  <a:gd name="T62" fmla="*/ 123 w 272"/>
                  <a:gd name="T63" fmla="*/ 239 h 239"/>
                  <a:gd name="T64" fmla="*/ 111 w 272"/>
                  <a:gd name="T65" fmla="*/ 238 h 239"/>
                  <a:gd name="T66" fmla="*/ 107 w 272"/>
                  <a:gd name="T67" fmla="*/ 235 h 239"/>
                  <a:gd name="T68" fmla="*/ 102 w 272"/>
                  <a:gd name="T69" fmla="*/ 236 h 239"/>
                  <a:gd name="T70" fmla="*/ 96 w 272"/>
                  <a:gd name="T71" fmla="*/ 236 h 239"/>
                  <a:gd name="T72" fmla="*/ 73 w 272"/>
                  <a:gd name="T73" fmla="*/ 218 h 239"/>
                  <a:gd name="T74" fmla="*/ 60 w 272"/>
                  <a:gd name="T75" fmla="*/ 218 h 239"/>
                  <a:gd name="T76" fmla="*/ 54 w 272"/>
                  <a:gd name="T77" fmla="*/ 211 h 239"/>
                  <a:gd name="T78" fmla="*/ 54 w 272"/>
                  <a:gd name="T79" fmla="*/ 200 h 239"/>
                  <a:gd name="T80" fmla="*/ 44 w 272"/>
                  <a:gd name="T81" fmla="*/ 196 h 239"/>
                  <a:gd name="T82" fmla="*/ 33 w 272"/>
                  <a:gd name="T83" fmla="*/ 173 h 239"/>
                  <a:gd name="T84" fmla="*/ 25 w 272"/>
                  <a:gd name="T85" fmla="*/ 169 h 239"/>
                  <a:gd name="T86" fmla="*/ 21 w 272"/>
                  <a:gd name="T87" fmla="*/ 160 h 239"/>
                  <a:gd name="T88" fmla="*/ 12 w 272"/>
                  <a:gd name="T89" fmla="*/ 150 h 239"/>
                  <a:gd name="T90" fmla="*/ 0 w 272"/>
                  <a:gd name="T91" fmla="*/ 149 h 239"/>
                  <a:gd name="T92" fmla="*/ 6 w 272"/>
                  <a:gd name="T93" fmla="*/ 137 h 239"/>
                  <a:gd name="T94" fmla="*/ 16 w 272"/>
                  <a:gd name="T95" fmla="*/ 136 h 239"/>
                  <a:gd name="T96" fmla="*/ 19 w 272"/>
                  <a:gd name="T97" fmla="*/ 130 h 239"/>
                  <a:gd name="T98" fmla="*/ 18 w 272"/>
                  <a:gd name="T99" fmla="*/ 111 h 239"/>
                  <a:gd name="T100" fmla="*/ 23 w 272"/>
                  <a:gd name="T101" fmla="*/ 89 h 239"/>
                  <a:gd name="T102" fmla="*/ 31 w 272"/>
                  <a:gd name="T103" fmla="*/ 84 h 239"/>
                  <a:gd name="T104" fmla="*/ 33 w 272"/>
                  <a:gd name="T105" fmla="*/ 75 h 239"/>
                  <a:gd name="T106" fmla="*/ 40 w 272"/>
                  <a:gd name="T107" fmla="*/ 59 h 239"/>
                  <a:gd name="T108" fmla="*/ 51 w 272"/>
                  <a:gd name="T109" fmla="*/ 49 h 239"/>
                  <a:gd name="T110" fmla="*/ 57 w 272"/>
                  <a:gd name="T111" fmla="*/ 28 h 239"/>
                  <a:gd name="T112" fmla="*/ 60 w 272"/>
                  <a:gd name="T113" fmla="*/ 11 h 239"/>
                  <a:gd name="T114" fmla="*/ 81 w 272"/>
                  <a:gd name="T115" fmla="*/ 15 h 239"/>
                  <a:gd name="T116" fmla="*/ 86 w 272"/>
                  <a:gd name="T1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2" h="239">
                    <a:moveTo>
                      <a:pt x="86" y="0"/>
                    </a:moveTo>
                    <a:lnTo>
                      <a:pt x="98" y="9"/>
                    </a:lnTo>
                    <a:lnTo>
                      <a:pt x="108" y="4"/>
                    </a:lnTo>
                    <a:lnTo>
                      <a:pt x="113" y="8"/>
                    </a:lnTo>
                    <a:lnTo>
                      <a:pt x="125" y="9"/>
                    </a:lnTo>
                    <a:lnTo>
                      <a:pt x="141" y="17"/>
                    </a:lnTo>
                    <a:lnTo>
                      <a:pt x="146" y="24"/>
                    </a:lnTo>
                    <a:lnTo>
                      <a:pt x="155" y="31"/>
                    </a:lnTo>
                    <a:lnTo>
                      <a:pt x="163" y="43"/>
                    </a:lnTo>
                    <a:lnTo>
                      <a:pt x="169" y="50"/>
                    </a:lnTo>
                    <a:lnTo>
                      <a:pt x="163" y="59"/>
                    </a:lnTo>
                    <a:lnTo>
                      <a:pt x="157" y="69"/>
                    </a:lnTo>
                    <a:lnTo>
                      <a:pt x="159" y="75"/>
                    </a:lnTo>
                    <a:lnTo>
                      <a:pt x="160" y="81"/>
                    </a:lnTo>
                    <a:lnTo>
                      <a:pt x="170" y="81"/>
                    </a:lnTo>
                    <a:lnTo>
                      <a:pt x="174" y="80"/>
                    </a:lnTo>
                    <a:lnTo>
                      <a:pt x="178" y="83"/>
                    </a:lnTo>
                    <a:lnTo>
                      <a:pt x="175" y="91"/>
                    </a:lnTo>
                    <a:lnTo>
                      <a:pt x="182" y="102"/>
                    </a:lnTo>
                    <a:lnTo>
                      <a:pt x="189" y="112"/>
                    </a:lnTo>
                    <a:lnTo>
                      <a:pt x="196" y="119"/>
                    </a:lnTo>
                    <a:lnTo>
                      <a:pt x="257" y="144"/>
                    </a:lnTo>
                    <a:lnTo>
                      <a:pt x="272" y="144"/>
                    </a:lnTo>
                    <a:lnTo>
                      <a:pt x="222" y="207"/>
                    </a:lnTo>
                    <a:lnTo>
                      <a:pt x="198" y="207"/>
                    </a:lnTo>
                    <a:lnTo>
                      <a:pt x="182" y="222"/>
                    </a:lnTo>
                    <a:lnTo>
                      <a:pt x="170" y="222"/>
                    </a:lnTo>
                    <a:lnTo>
                      <a:pt x="165" y="229"/>
                    </a:lnTo>
                    <a:lnTo>
                      <a:pt x="152" y="229"/>
                    </a:lnTo>
                    <a:lnTo>
                      <a:pt x="145" y="222"/>
                    </a:lnTo>
                    <a:lnTo>
                      <a:pt x="128" y="231"/>
                    </a:lnTo>
                    <a:lnTo>
                      <a:pt x="123" y="239"/>
                    </a:lnTo>
                    <a:lnTo>
                      <a:pt x="111" y="238"/>
                    </a:lnTo>
                    <a:lnTo>
                      <a:pt x="107" y="235"/>
                    </a:lnTo>
                    <a:lnTo>
                      <a:pt x="102" y="236"/>
                    </a:lnTo>
                    <a:lnTo>
                      <a:pt x="96" y="236"/>
                    </a:lnTo>
                    <a:lnTo>
                      <a:pt x="73" y="218"/>
                    </a:lnTo>
                    <a:lnTo>
                      <a:pt x="60" y="218"/>
                    </a:lnTo>
                    <a:lnTo>
                      <a:pt x="54" y="211"/>
                    </a:lnTo>
                    <a:lnTo>
                      <a:pt x="54" y="200"/>
                    </a:lnTo>
                    <a:lnTo>
                      <a:pt x="44" y="196"/>
                    </a:lnTo>
                    <a:lnTo>
                      <a:pt x="33" y="173"/>
                    </a:lnTo>
                    <a:lnTo>
                      <a:pt x="25" y="169"/>
                    </a:lnTo>
                    <a:lnTo>
                      <a:pt x="21" y="160"/>
                    </a:lnTo>
                    <a:lnTo>
                      <a:pt x="12" y="150"/>
                    </a:lnTo>
                    <a:lnTo>
                      <a:pt x="0" y="149"/>
                    </a:lnTo>
                    <a:lnTo>
                      <a:pt x="6" y="137"/>
                    </a:lnTo>
                    <a:lnTo>
                      <a:pt x="16" y="136"/>
                    </a:lnTo>
                    <a:lnTo>
                      <a:pt x="19" y="130"/>
                    </a:lnTo>
                    <a:lnTo>
                      <a:pt x="18" y="111"/>
                    </a:lnTo>
                    <a:lnTo>
                      <a:pt x="23" y="89"/>
                    </a:lnTo>
                    <a:lnTo>
                      <a:pt x="31" y="84"/>
                    </a:lnTo>
                    <a:lnTo>
                      <a:pt x="33" y="75"/>
                    </a:lnTo>
                    <a:lnTo>
                      <a:pt x="40" y="59"/>
                    </a:lnTo>
                    <a:lnTo>
                      <a:pt x="51" y="49"/>
                    </a:lnTo>
                    <a:lnTo>
                      <a:pt x="57" y="28"/>
                    </a:lnTo>
                    <a:lnTo>
                      <a:pt x="60" y="11"/>
                    </a:lnTo>
                    <a:lnTo>
                      <a:pt x="81" y="15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7383152C-8A11-475F-8B03-1467D010F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468" y="2419465"/>
                <a:ext cx="277249" cy="298011"/>
              </a:xfrm>
              <a:custGeom>
                <a:avLst/>
                <a:gdLst>
                  <a:gd name="T0" fmla="*/ 106 w 176"/>
                  <a:gd name="T1" fmla="*/ 19 h 189"/>
                  <a:gd name="T2" fmla="*/ 107 w 176"/>
                  <a:gd name="T3" fmla="*/ 31 h 189"/>
                  <a:gd name="T4" fmla="*/ 131 w 176"/>
                  <a:gd name="T5" fmla="*/ 43 h 189"/>
                  <a:gd name="T6" fmla="*/ 122 w 176"/>
                  <a:gd name="T7" fmla="*/ 56 h 189"/>
                  <a:gd name="T8" fmla="*/ 144 w 176"/>
                  <a:gd name="T9" fmla="*/ 77 h 189"/>
                  <a:gd name="T10" fmla="*/ 138 w 176"/>
                  <a:gd name="T11" fmla="*/ 93 h 189"/>
                  <a:gd name="T12" fmla="*/ 154 w 176"/>
                  <a:gd name="T13" fmla="*/ 106 h 189"/>
                  <a:gd name="T14" fmla="*/ 151 w 176"/>
                  <a:gd name="T15" fmla="*/ 119 h 189"/>
                  <a:gd name="T16" fmla="*/ 176 w 176"/>
                  <a:gd name="T17" fmla="*/ 132 h 189"/>
                  <a:gd name="T18" fmla="*/ 173 w 176"/>
                  <a:gd name="T19" fmla="*/ 141 h 189"/>
                  <a:gd name="T20" fmla="*/ 162 w 176"/>
                  <a:gd name="T21" fmla="*/ 152 h 189"/>
                  <a:gd name="T22" fmla="*/ 136 w 176"/>
                  <a:gd name="T23" fmla="*/ 176 h 189"/>
                  <a:gd name="T24" fmla="*/ 110 w 176"/>
                  <a:gd name="T25" fmla="*/ 178 h 189"/>
                  <a:gd name="T26" fmla="*/ 85 w 176"/>
                  <a:gd name="T27" fmla="*/ 185 h 189"/>
                  <a:gd name="T28" fmla="*/ 62 w 176"/>
                  <a:gd name="T29" fmla="*/ 189 h 189"/>
                  <a:gd name="T30" fmla="*/ 52 w 176"/>
                  <a:gd name="T31" fmla="*/ 179 h 189"/>
                  <a:gd name="T32" fmla="*/ 37 w 176"/>
                  <a:gd name="T33" fmla="*/ 172 h 189"/>
                  <a:gd name="T34" fmla="*/ 37 w 176"/>
                  <a:gd name="T35" fmla="*/ 153 h 189"/>
                  <a:gd name="T36" fmla="*/ 27 w 176"/>
                  <a:gd name="T37" fmla="*/ 136 h 189"/>
                  <a:gd name="T38" fmla="*/ 32 w 176"/>
                  <a:gd name="T39" fmla="*/ 125 h 189"/>
                  <a:gd name="T40" fmla="*/ 43 w 176"/>
                  <a:gd name="T41" fmla="*/ 114 h 189"/>
                  <a:gd name="T42" fmla="*/ 71 w 176"/>
                  <a:gd name="T43" fmla="*/ 93 h 189"/>
                  <a:gd name="T44" fmla="*/ 80 w 176"/>
                  <a:gd name="T45" fmla="*/ 90 h 189"/>
                  <a:gd name="T46" fmla="*/ 76 w 176"/>
                  <a:gd name="T47" fmla="*/ 82 h 189"/>
                  <a:gd name="T48" fmla="*/ 55 w 176"/>
                  <a:gd name="T49" fmla="*/ 73 h 189"/>
                  <a:gd name="T50" fmla="*/ 49 w 176"/>
                  <a:gd name="T51" fmla="*/ 66 h 189"/>
                  <a:gd name="T52" fmla="*/ 43 w 176"/>
                  <a:gd name="T53" fmla="*/ 39 h 189"/>
                  <a:gd name="T54" fmla="*/ 20 w 176"/>
                  <a:gd name="T55" fmla="*/ 27 h 189"/>
                  <a:gd name="T56" fmla="*/ 0 w 176"/>
                  <a:gd name="T57" fmla="*/ 18 h 189"/>
                  <a:gd name="T58" fmla="*/ 7 w 176"/>
                  <a:gd name="T59" fmla="*/ 13 h 189"/>
                  <a:gd name="T60" fmla="*/ 24 w 176"/>
                  <a:gd name="T61" fmla="*/ 22 h 189"/>
                  <a:gd name="T62" fmla="*/ 41 w 176"/>
                  <a:gd name="T63" fmla="*/ 22 h 189"/>
                  <a:gd name="T64" fmla="*/ 56 w 176"/>
                  <a:gd name="T65" fmla="*/ 26 h 189"/>
                  <a:gd name="T66" fmla="*/ 67 w 176"/>
                  <a:gd name="T67" fmla="*/ 18 h 189"/>
                  <a:gd name="T68" fmla="*/ 71 w 176"/>
                  <a:gd name="T69" fmla="*/ 5 h 189"/>
                  <a:gd name="T70" fmla="*/ 90 w 176"/>
                  <a:gd name="T71" fmla="*/ 0 h 189"/>
                  <a:gd name="T72" fmla="*/ 108 w 176"/>
                  <a:gd name="T73" fmla="*/ 6 h 189"/>
                  <a:gd name="T74" fmla="*/ 106 w 176"/>
                  <a:gd name="T75" fmla="*/ 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89">
                    <a:moveTo>
                      <a:pt x="106" y="19"/>
                    </a:moveTo>
                    <a:lnTo>
                      <a:pt x="107" y="31"/>
                    </a:lnTo>
                    <a:lnTo>
                      <a:pt x="131" y="43"/>
                    </a:lnTo>
                    <a:lnTo>
                      <a:pt x="122" y="56"/>
                    </a:lnTo>
                    <a:lnTo>
                      <a:pt x="144" y="77"/>
                    </a:lnTo>
                    <a:lnTo>
                      <a:pt x="138" y="93"/>
                    </a:lnTo>
                    <a:lnTo>
                      <a:pt x="154" y="106"/>
                    </a:lnTo>
                    <a:lnTo>
                      <a:pt x="151" y="119"/>
                    </a:lnTo>
                    <a:lnTo>
                      <a:pt x="176" y="132"/>
                    </a:lnTo>
                    <a:lnTo>
                      <a:pt x="173" y="141"/>
                    </a:lnTo>
                    <a:lnTo>
                      <a:pt x="162" y="152"/>
                    </a:lnTo>
                    <a:lnTo>
                      <a:pt x="136" y="176"/>
                    </a:lnTo>
                    <a:lnTo>
                      <a:pt x="110" y="178"/>
                    </a:lnTo>
                    <a:lnTo>
                      <a:pt x="85" y="185"/>
                    </a:lnTo>
                    <a:lnTo>
                      <a:pt x="62" y="189"/>
                    </a:lnTo>
                    <a:lnTo>
                      <a:pt x="52" y="179"/>
                    </a:lnTo>
                    <a:lnTo>
                      <a:pt x="37" y="172"/>
                    </a:lnTo>
                    <a:lnTo>
                      <a:pt x="37" y="153"/>
                    </a:lnTo>
                    <a:lnTo>
                      <a:pt x="27" y="136"/>
                    </a:lnTo>
                    <a:lnTo>
                      <a:pt x="32" y="125"/>
                    </a:lnTo>
                    <a:lnTo>
                      <a:pt x="43" y="114"/>
                    </a:lnTo>
                    <a:lnTo>
                      <a:pt x="71" y="93"/>
                    </a:lnTo>
                    <a:lnTo>
                      <a:pt x="80" y="90"/>
                    </a:lnTo>
                    <a:lnTo>
                      <a:pt x="76" y="82"/>
                    </a:lnTo>
                    <a:lnTo>
                      <a:pt x="55" y="73"/>
                    </a:lnTo>
                    <a:lnTo>
                      <a:pt x="49" y="66"/>
                    </a:lnTo>
                    <a:lnTo>
                      <a:pt x="43" y="39"/>
                    </a:lnTo>
                    <a:lnTo>
                      <a:pt x="20" y="27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24" y="22"/>
                    </a:lnTo>
                    <a:lnTo>
                      <a:pt x="41" y="22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1" y="5"/>
                    </a:lnTo>
                    <a:lnTo>
                      <a:pt x="90" y="0"/>
                    </a:lnTo>
                    <a:lnTo>
                      <a:pt x="108" y="6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6475CEC6-461E-4288-AFDB-53F28E7F0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695" y="6321986"/>
                <a:ext cx="83490" cy="37843"/>
              </a:xfrm>
              <a:custGeom>
                <a:avLst/>
                <a:gdLst>
                  <a:gd name="T0" fmla="*/ 0 w 53"/>
                  <a:gd name="T1" fmla="*/ 15 h 24"/>
                  <a:gd name="T2" fmla="*/ 15 w 53"/>
                  <a:gd name="T3" fmla="*/ 3 h 24"/>
                  <a:gd name="T4" fmla="*/ 30 w 53"/>
                  <a:gd name="T5" fmla="*/ 8 h 24"/>
                  <a:gd name="T6" fmla="*/ 37 w 53"/>
                  <a:gd name="T7" fmla="*/ 0 h 24"/>
                  <a:gd name="T8" fmla="*/ 53 w 53"/>
                  <a:gd name="T9" fmla="*/ 9 h 24"/>
                  <a:gd name="T10" fmla="*/ 50 w 53"/>
                  <a:gd name="T11" fmla="*/ 16 h 24"/>
                  <a:gd name="T12" fmla="*/ 31 w 53"/>
                  <a:gd name="T13" fmla="*/ 22 h 24"/>
                  <a:gd name="T14" fmla="*/ 21 w 53"/>
                  <a:gd name="T15" fmla="*/ 15 h 24"/>
                  <a:gd name="T16" fmla="*/ 11 w 53"/>
                  <a:gd name="T17" fmla="*/ 24 h 24"/>
                  <a:gd name="T18" fmla="*/ 0 w 53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24">
                    <a:moveTo>
                      <a:pt x="0" y="15"/>
                    </a:moveTo>
                    <a:lnTo>
                      <a:pt x="15" y="3"/>
                    </a:lnTo>
                    <a:lnTo>
                      <a:pt x="30" y="8"/>
                    </a:lnTo>
                    <a:lnTo>
                      <a:pt x="37" y="0"/>
                    </a:lnTo>
                    <a:lnTo>
                      <a:pt x="53" y="9"/>
                    </a:lnTo>
                    <a:lnTo>
                      <a:pt x="50" y="16"/>
                    </a:lnTo>
                    <a:lnTo>
                      <a:pt x="31" y="22"/>
                    </a:lnTo>
                    <a:lnTo>
                      <a:pt x="21" y="15"/>
                    </a:lnTo>
                    <a:lnTo>
                      <a:pt x="11" y="2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2B09ABF5-E641-4D84-81C1-E2CC991D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409" y="4467698"/>
                <a:ext cx="83490" cy="121412"/>
              </a:xfrm>
              <a:custGeom>
                <a:avLst/>
                <a:gdLst>
                  <a:gd name="T0" fmla="*/ 36 w 53"/>
                  <a:gd name="T1" fmla="*/ 67 h 77"/>
                  <a:gd name="T2" fmla="*/ 29 w 53"/>
                  <a:gd name="T3" fmla="*/ 75 h 77"/>
                  <a:gd name="T4" fmla="*/ 20 w 53"/>
                  <a:gd name="T5" fmla="*/ 77 h 77"/>
                  <a:gd name="T6" fmla="*/ 18 w 53"/>
                  <a:gd name="T7" fmla="*/ 71 h 77"/>
                  <a:gd name="T8" fmla="*/ 13 w 53"/>
                  <a:gd name="T9" fmla="*/ 70 h 77"/>
                  <a:gd name="T10" fmla="*/ 8 w 53"/>
                  <a:gd name="T11" fmla="*/ 76 h 77"/>
                  <a:gd name="T12" fmla="*/ 0 w 53"/>
                  <a:gd name="T13" fmla="*/ 71 h 77"/>
                  <a:gd name="T14" fmla="*/ 4 w 53"/>
                  <a:gd name="T15" fmla="*/ 62 h 77"/>
                  <a:gd name="T16" fmla="*/ 6 w 53"/>
                  <a:gd name="T17" fmla="*/ 53 h 77"/>
                  <a:gd name="T18" fmla="*/ 10 w 53"/>
                  <a:gd name="T19" fmla="*/ 44 h 77"/>
                  <a:gd name="T20" fmla="*/ 2 w 53"/>
                  <a:gd name="T21" fmla="*/ 32 h 77"/>
                  <a:gd name="T22" fmla="*/ 1 w 53"/>
                  <a:gd name="T23" fmla="*/ 18 h 77"/>
                  <a:gd name="T24" fmla="*/ 11 w 53"/>
                  <a:gd name="T25" fmla="*/ 0 h 77"/>
                  <a:gd name="T26" fmla="*/ 17 w 53"/>
                  <a:gd name="T27" fmla="*/ 2 h 77"/>
                  <a:gd name="T28" fmla="*/ 31 w 53"/>
                  <a:gd name="T29" fmla="*/ 7 h 77"/>
                  <a:gd name="T30" fmla="*/ 50 w 53"/>
                  <a:gd name="T31" fmla="*/ 25 h 77"/>
                  <a:gd name="T32" fmla="*/ 53 w 53"/>
                  <a:gd name="T33" fmla="*/ 33 h 77"/>
                  <a:gd name="T34" fmla="*/ 42 w 53"/>
                  <a:gd name="T35" fmla="*/ 52 h 77"/>
                  <a:gd name="T36" fmla="*/ 36 w 53"/>
                  <a:gd name="T37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77">
                    <a:moveTo>
                      <a:pt x="36" y="67"/>
                    </a:moveTo>
                    <a:lnTo>
                      <a:pt x="29" y="75"/>
                    </a:lnTo>
                    <a:lnTo>
                      <a:pt x="20" y="77"/>
                    </a:lnTo>
                    <a:lnTo>
                      <a:pt x="18" y="71"/>
                    </a:lnTo>
                    <a:lnTo>
                      <a:pt x="13" y="70"/>
                    </a:lnTo>
                    <a:lnTo>
                      <a:pt x="8" y="76"/>
                    </a:lnTo>
                    <a:lnTo>
                      <a:pt x="0" y="71"/>
                    </a:lnTo>
                    <a:lnTo>
                      <a:pt x="4" y="62"/>
                    </a:lnTo>
                    <a:lnTo>
                      <a:pt x="6" y="53"/>
                    </a:lnTo>
                    <a:lnTo>
                      <a:pt x="10" y="44"/>
                    </a:lnTo>
                    <a:lnTo>
                      <a:pt x="2" y="32"/>
                    </a:lnTo>
                    <a:lnTo>
                      <a:pt x="1" y="18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31" y="7"/>
                    </a:lnTo>
                    <a:lnTo>
                      <a:pt x="50" y="25"/>
                    </a:lnTo>
                    <a:lnTo>
                      <a:pt x="53" y="33"/>
                    </a:lnTo>
                    <a:lnTo>
                      <a:pt x="42" y="52"/>
                    </a:lnTo>
                    <a:lnTo>
                      <a:pt x="36" y="6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67A76270-C260-4EBF-8FD4-90673B893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462" y="4579648"/>
                <a:ext cx="162254" cy="206558"/>
              </a:xfrm>
              <a:custGeom>
                <a:avLst/>
                <a:gdLst>
                  <a:gd name="T0" fmla="*/ 42 w 103"/>
                  <a:gd name="T1" fmla="*/ 131 h 131"/>
                  <a:gd name="T2" fmla="*/ 23 w 103"/>
                  <a:gd name="T3" fmla="*/ 110 h 131"/>
                  <a:gd name="T4" fmla="*/ 11 w 103"/>
                  <a:gd name="T5" fmla="*/ 93 h 131"/>
                  <a:gd name="T6" fmla="*/ 0 w 103"/>
                  <a:gd name="T7" fmla="*/ 71 h 131"/>
                  <a:gd name="T8" fmla="*/ 1 w 103"/>
                  <a:gd name="T9" fmla="*/ 65 h 131"/>
                  <a:gd name="T10" fmla="*/ 5 w 103"/>
                  <a:gd name="T11" fmla="*/ 58 h 131"/>
                  <a:gd name="T12" fmla="*/ 9 w 103"/>
                  <a:gd name="T13" fmla="*/ 43 h 131"/>
                  <a:gd name="T14" fmla="*/ 13 w 103"/>
                  <a:gd name="T15" fmla="*/ 27 h 131"/>
                  <a:gd name="T16" fmla="*/ 19 w 103"/>
                  <a:gd name="T17" fmla="*/ 26 h 131"/>
                  <a:gd name="T18" fmla="*/ 46 w 103"/>
                  <a:gd name="T19" fmla="*/ 26 h 131"/>
                  <a:gd name="T20" fmla="*/ 46 w 103"/>
                  <a:gd name="T21" fmla="*/ 1 h 131"/>
                  <a:gd name="T22" fmla="*/ 54 w 103"/>
                  <a:gd name="T23" fmla="*/ 0 h 131"/>
                  <a:gd name="T24" fmla="*/ 65 w 103"/>
                  <a:gd name="T25" fmla="*/ 3 h 131"/>
                  <a:gd name="T26" fmla="*/ 76 w 103"/>
                  <a:gd name="T27" fmla="*/ 0 h 131"/>
                  <a:gd name="T28" fmla="*/ 79 w 103"/>
                  <a:gd name="T29" fmla="*/ 1 h 131"/>
                  <a:gd name="T30" fmla="*/ 77 w 103"/>
                  <a:gd name="T31" fmla="*/ 10 h 131"/>
                  <a:gd name="T32" fmla="*/ 82 w 103"/>
                  <a:gd name="T33" fmla="*/ 21 h 131"/>
                  <a:gd name="T34" fmla="*/ 96 w 103"/>
                  <a:gd name="T35" fmla="*/ 19 h 131"/>
                  <a:gd name="T36" fmla="*/ 101 w 103"/>
                  <a:gd name="T37" fmla="*/ 24 h 131"/>
                  <a:gd name="T38" fmla="*/ 93 w 103"/>
                  <a:gd name="T39" fmla="*/ 48 h 131"/>
                  <a:gd name="T40" fmla="*/ 102 w 103"/>
                  <a:gd name="T41" fmla="*/ 60 h 131"/>
                  <a:gd name="T42" fmla="*/ 103 w 103"/>
                  <a:gd name="T43" fmla="*/ 76 h 131"/>
                  <a:gd name="T44" fmla="*/ 101 w 103"/>
                  <a:gd name="T45" fmla="*/ 90 h 131"/>
                  <a:gd name="T46" fmla="*/ 95 w 103"/>
                  <a:gd name="T47" fmla="*/ 100 h 131"/>
                  <a:gd name="T48" fmla="*/ 79 w 103"/>
                  <a:gd name="T49" fmla="*/ 99 h 131"/>
                  <a:gd name="T50" fmla="*/ 69 w 103"/>
                  <a:gd name="T51" fmla="*/ 89 h 131"/>
                  <a:gd name="T52" fmla="*/ 68 w 103"/>
                  <a:gd name="T53" fmla="*/ 98 h 131"/>
                  <a:gd name="T54" fmla="*/ 56 w 103"/>
                  <a:gd name="T55" fmla="*/ 101 h 131"/>
                  <a:gd name="T56" fmla="*/ 49 w 103"/>
                  <a:gd name="T57" fmla="*/ 106 h 131"/>
                  <a:gd name="T58" fmla="*/ 56 w 103"/>
                  <a:gd name="T59" fmla="*/ 120 h 131"/>
                  <a:gd name="T60" fmla="*/ 42 w 103"/>
                  <a:gd name="T6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131">
                    <a:moveTo>
                      <a:pt x="42" y="131"/>
                    </a:moveTo>
                    <a:lnTo>
                      <a:pt x="23" y="110"/>
                    </a:lnTo>
                    <a:lnTo>
                      <a:pt x="11" y="93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5" y="58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19" y="26"/>
                    </a:lnTo>
                    <a:lnTo>
                      <a:pt x="46" y="26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5" y="3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77" y="10"/>
                    </a:lnTo>
                    <a:lnTo>
                      <a:pt x="82" y="21"/>
                    </a:lnTo>
                    <a:lnTo>
                      <a:pt x="96" y="19"/>
                    </a:lnTo>
                    <a:lnTo>
                      <a:pt x="101" y="24"/>
                    </a:lnTo>
                    <a:lnTo>
                      <a:pt x="93" y="48"/>
                    </a:lnTo>
                    <a:lnTo>
                      <a:pt x="102" y="60"/>
                    </a:lnTo>
                    <a:lnTo>
                      <a:pt x="103" y="76"/>
                    </a:lnTo>
                    <a:lnTo>
                      <a:pt x="101" y="90"/>
                    </a:lnTo>
                    <a:lnTo>
                      <a:pt x="95" y="100"/>
                    </a:lnTo>
                    <a:lnTo>
                      <a:pt x="79" y="99"/>
                    </a:lnTo>
                    <a:lnTo>
                      <a:pt x="69" y="89"/>
                    </a:lnTo>
                    <a:lnTo>
                      <a:pt x="68" y="98"/>
                    </a:lnTo>
                    <a:lnTo>
                      <a:pt x="56" y="101"/>
                    </a:lnTo>
                    <a:lnTo>
                      <a:pt x="49" y="106"/>
                    </a:lnTo>
                    <a:lnTo>
                      <a:pt x="56" y="120"/>
                    </a:lnTo>
                    <a:lnTo>
                      <a:pt x="42" y="13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64" name="Group 2">
                <a:extLst>
                  <a:ext uri="{FF2B5EF4-FFF2-40B4-BE49-F238E27FC236}">
                    <a16:creationId xmlns:a16="http://schemas.microsoft.com/office/drawing/2014/main" id="{470F734C-6EBC-4F1E-AA13-7790F0CFC4CD}"/>
                  </a:ext>
                </a:extLst>
              </p:cNvPr>
              <p:cNvGrpSpPr/>
              <p:nvPr/>
            </p:nvGrpSpPr>
            <p:grpSpPr>
              <a:xfrm>
                <a:off x="4047958" y="2755318"/>
                <a:ext cx="226840" cy="271205"/>
                <a:chOff x="3995737" y="1995487"/>
                <a:chExt cx="228600" cy="273050"/>
              </a:xfrm>
              <a:grpFill/>
            </p:grpSpPr>
            <p:sp>
              <p:nvSpPr>
                <p:cNvPr id="230" name="Freeform 69">
                  <a:extLst>
                    <a:ext uri="{FF2B5EF4-FFF2-40B4-BE49-F238E27FC236}">
                      <a16:creationId xmlns:a16="http://schemas.microsoft.com/office/drawing/2014/main" id="{EBFD5A63-5C1B-42FC-B4A5-DD9EBB33C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737" y="2101850"/>
                  <a:ext cx="47625" cy="41275"/>
                </a:xfrm>
                <a:custGeom>
                  <a:avLst/>
                  <a:gdLst>
                    <a:gd name="T0" fmla="*/ 30 w 30"/>
                    <a:gd name="T1" fmla="*/ 13 h 26"/>
                    <a:gd name="T2" fmla="*/ 21 w 30"/>
                    <a:gd name="T3" fmla="*/ 26 h 26"/>
                    <a:gd name="T4" fmla="*/ 10 w 30"/>
                    <a:gd name="T5" fmla="*/ 22 h 26"/>
                    <a:gd name="T6" fmla="*/ 0 w 30"/>
                    <a:gd name="T7" fmla="*/ 23 h 26"/>
                    <a:gd name="T8" fmla="*/ 4 w 30"/>
                    <a:gd name="T9" fmla="*/ 12 h 26"/>
                    <a:gd name="T10" fmla="*/ 1 w 30"/>
                    <a:gd name="T11" fmla="*/ 1 h 26"/>
                    <a:gd name="T12" fmla="*/ 14 w 30"/>
                    <a:gd name="T13" fmla="*/ 0 h 26"/>
                    <a:gd name="T14" fmla="*/ 30 w 30"/>
                    <a:gd name="T15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26">
                      <a:moveTo>
                        <a:pt x="30" y="13"/>
                      </a:moveTo>
                      <a:lnTo>
                        <a:pt x="21" y="26"/>
                      </a:lnTo>
                      <a:lnTo>
                        <a:pt x="10" y="22"/>
                      </a:lnTo>
                      <a:lnTo>
                        <a:pt x="0" y="23"/>
                      </a:lnTo>
                      <a:lnTo>
                        <a:pt x="4" y="12"/>
                      </a:lnTo>
                      <a:lnTo>
                        <a:pt x="1" y="1"/>
                      </a:lnTo>
                      <a:lnTo>
                        <a:pt x="14" y="0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1" name="Freeform 70">
                  <a:extLst>
                    <a:ext uri="{FF2B5EF4-FFF2-40B4-BE49-F238E27FC236}">
                      <a16:creationId xmlns:a16="http://schemas.microsoft.com/office/drawing/2014/main" id="{EE8C332A-D153-4274-A039-FD1DD9303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3837" y="1995487"/>
                  <a:ext cx="190500" cy="273050"/>
                </a:xfrm>
                <a:custGeom>
                  <a:avLst/>
                  <a:gdLst>
                    <a:gd name="T0" fmla="*/ 49 w 120"/>
                    <a:gd name="T1" fmla="*/ 0 h 172"/>
                    <a:gd name="T2" fmla="*/ 32 w 120"/>
                    <a:gd name="T3" fmla="*/ 21 h 172"/>
                    <a:gd name="T4" fmla="*/ 47 w 120"/>
                    <a:gd name="T5" fmla="*/ 18 h 172"/>
                    <a:gd name="T6" fmla="*/ 64 w 120"/>
                    <a:gd name="T7" fmla="*/ 18 h 172"/>
                    <a:gd name="T8" fmla="*/ 60 w 120"/>
                    <a:gd name="T9" fmla="*/ 34 h 172"/>
                    <a:gd name="T10" fmla="*/ 46 w 120"/>
                    <a:gd name="T11" fmla="*/ 51 h 172"/>
                    <a:gd name="T12" fmla="*/ 62 w 120"/>
                    <a:gd name="T13" fmla="*/ 53 h 172"/>
                    <a:gd name="T14" fmla="*/ 63 w 120"/>
                    <a:gd name="T15" fmla="*/ 55 h 172"/>
                    <a:gd name="T16" fmla="*/ 76 w 120"/>
                    <a:gd name="T17" fmla="*/ 78 h 172"/>
                    <a:gd name="T18" fmla="*/ 87 w 120"/>
                    <a:gd name="T19" fmla="*/ 82 h 172"/>
                    <a:gd name="T20" fmla="*/ 96 w 120"/>
                    <a:gd name="T21" fmla="*/ 104 h 172"/>
                    <a:gd name="T22" fmla="*/ 101 w 120"/>
                    <a:gd name="T23" fmla="*/ 112 h 172"/>
                    <a:gd name="T24" fmla="*/ 120 w 120"/>
                    <a:gd name="T25" fmla="*/ 116 h 172"/>
                    <a:gd name="T26" fmla="*/ 118 w 120"/>
                    <a:gd name="T27" fmla="*/ 129 h 172"/>
                    <a:gd name="T28" fmla="*/ 110 w 120"/>
                    <a:gd name="T29" fmla="*/ 135 h 172"/>
                    <a:gd name="T30" fmla="*/ 116 w 120"/>
                    <a:gd name="T31" fmla="*/ 145 h 172"/>
                    <a:gd name="T32" fmla="*/ 102 w 120"/>
                    <a:gd name="T33" fmla="*/ 155 h 172"/>
                    <a:gd name="T34" fmla="*/ 81 w 120"/>
                    <a:gd name="T35" fmla="*/ 155 h 172"/>
                    <a:gd name="T36" fmla="*/ 54 w 120"/>
                    <a:gd name="T37" fmla="*/ 161 h 172"/>
                    <a:gd name="T38" fmla="*/ 46 w 120"/>
                    <a:gd name="T39" fmla="*/ 157 h 172"/>
                    <a:gd name="T40" fmla="*/ 36 w 120"/>
                    <a:gd name="T41" fmla="*/ 166 h 172"/>
                    <a:gd name="T42" fmla="*/ 21 w 120"/>
                    <a:gd name="T43" fmla="*/ 164 h 172"/>
                    <a:gd name="T44" fmla="*/ 10 w 120"/>
                    <a:gd name="T45" fmla="*/ 172 h 172"/>
                    <a:gd name="T46" fmla="*/ 1 w 120"/>
                    <a:gd name="T47" fmla="*/ 168 h 172"/>
                    <a:gd name="T48" fmla="*/ 25 w 120"/>
                    <a:gd name="T49" fmla="*/ 147 h 172"/>
                    <a:gd name="T50" fmla="*/ 39 w 120"/>
                    <a:gd name="T51" fmla="*/ 142 h 172"/>
                    <a:gd name="T52" fmla="*/ 39 w 120"/>
                    <a:gd name="T53" fmla="*/ 142 h 172"/>
                    <a:gd name="T54" fmla="*/ 15 w 120"/>
                    <a:gd name="T55" fmla="*/ 139 h 172"/>
                    <a:gd name="T56" fmla="*/ 11 w 120"/>
                    <a:gd name="T57" fmla="*/ 131 h 172"/>
                    <a:gd name="T58" fmla="*/ 27 w 120"/>
                    <a:gd name="T59" fmla="*/ 125 h 172"/>
                    <a:gd name="T60" fmla="*/ 19 w 120"/>
                    <a:gd name="T61" fmla="*/ 114 h 172"/>
                    <a:gd name="T62" fmla="*/ 22 w 120"/>
                    <a:gd name="T63" fmla="*/ 101 h 172"/>
                    <a:gd name="T64" fmla="*/ 45 w 120"/>
                    <a:gd name="T65" fmla="*/ 102 h 172"/>
                    <a:gd name="T66" fmla="*/ 45 w 120"/>
                    <a:gd name="T67" fmla="*/ 102 h 172"/>
                    <a:gd name="T68" fmla="*/ 48 w 120"/>
                    <a:gd name="T69" fmla="*/ 91 h 172"/>
                    <a:gd name="T70" fmla="*/ 38 w 120"/>
                    <a:gd name="T71" fmla="*/ 79 h 172"/>
                    <a:gd name="T72" fmla="*/ 37 w 120"/>
                    <a:gd name="T73" fmla="*/ 79 h 172"/>
                    <a:gd name="T74" fmla="*/ 19 w 120"/>
                    <a:gd name="T75" fmla="*/ 75 h 172"/>
                    <a:gd name="T76" fmla="*/ 15 w 120"/>
                    <a:gd name="T77" fmla="*/ 70 h 172"/>
                    <a:gd name="T78" fmla="*/ 21 w 120"/>
                    <a:gd name="T79" fmla="*/ 61 h 172"/>
                    <a:gd name="T80" fmla="*/ 16 w 120"/>
                    <a:gd name="T81" fmla="*/ 55 h 172"/>
                    <a:gd name="T82" fmla="*/ 8 w 120"/>
                    <a:gd name="T83" fmla="*/ 65 h 172"/>
                    <a:gd name="T84" fmla="*/ 8 w 120"/>
                    <a:gd name="T85" fmla="*/ 46 h 172"/>
                    <a:gd name="T86" fmla="*/ 0 w 120"/>
                    <a:gd name="T87" fmla="*/ 36 h 172"/>
                    <a:gd name="T88" fmla="*/ 7 w 120"/>
                    <a:gd name="T89" fmla="*/ 15 h 172"/>
                    <a:gd name="T90" fmla="*/ 19 w 120"/>
                    <a:gd name="T91" fmla="*/ 0 h 172"/>
                    <a:gd name="T92" fmla="*/ 31 w 120"/>
                    <a:gd name="T93" fmla="*/ 1 h 172"/>
                    <a:gd name="T94" fmla="*/ 49 w 120"/>
                    <a:gd name="T95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0" h="172">
                      <a:moveTo>
                        <a:pt x="49" y="0"/>
                      </a:moveTo>
                      <a:lnTo>
                        <a:pt x="32" y="21"/>
                      </a:lnTo>
                      <a:lnTo>
                        <a:pt x="47" y="18"/>
                      </a:lnTo>
                      <a:lnTo>
                        <a:pt x="64" y="18"/>
                      </a:lnTo>
                      <a:lnTo>
                        <a:pt x="60" y="34"/>
                      </a:lnTo>
                      <a:lnTo>
                        <a:pt x="46" y="51"/>
                      </a:lnTo>
                      <a:lnTo>
                        <a:pt x="62" y="53"/>
                      </a:lnTo>
                      <a:lnTo>
                        <a:pt x="63" y="55"/>
                      </a:lnTo>
                      <a:lnTo>
                        <a:pt x="76" y="78"/>
                      </a:lnTo>
                      <a:lnTo>
                        <a:pt x="87" y="82"/>
                      </a:lnTo>
                      <a:lnTo>
                        <a:pt x="96" y="104"/>
                      </a:lnTo>
                      <a:lnTo>
                        <a:pt x="101" y="112"/>
                      </a:lnTo>
                      <a:lnTo>
                        <a:pt x="120" y="116"/>
                      </a:lnTo>
                      <a:lnTo>
                        <a:pt x="118" y="129"/>
                      </a:lnTo>
                      <a:lnTo>
                        <a:pt x="110" y="135"/>
                      </a:lnTo>
                      <a:lnTo>
                        <a:pt x="116" y="145"/>
                      </a:lnTo>
                      <a:lnTo>
                        <a:pt x="102" y="155"/>
                      </a:lnTo>
                      <a:lnTo>
                        <a:pt x="81" y="155"/>
                      </a:lnTo>
                      <a:lnTo>
                        <a:pt x="54" y="161"/>
                      </a:lnTo>
                      <a:lnTo>
                        <a:pt x="46" y="157"/>
                      </a:lnTo>
                      <a:lnTo>
                        <a:pt x="36" y="166"/>
                      </a:lnTo>
                      <a:lnTo>
                        <a:pt x="21" y="164"/>
                      </a:lnTo>
                      <a:lnTo>
                        <a:pt x="10" y="172"/>
                      </a:lnTo>
                      <a:lnTo>
                        <a:pt x="1" y="168"/>
                      </a:lnTo>
                      <a:lnTo>
                        <a:pt x="25" y="147"/>
                      </a:lnTo>
                      <a:lnTo>
                        <a:pt x="39" y="142"/>
                      </a:lnTo>
                      <a:lnTo>
                        <a:pt x="39" y="142"/>
                      </a:lnTo>
                      <a:lnTo>
                        <a:pt x="15" y="139"/>
                      </a:lnTo>
                      <a:lnTo>
                        <a:pt x="11" y="131"/>
                      </a:lnTo>
                      <a:lnTo>
                        <a:pt x="27" y="125"/>
                      </a:lnTo>
                      <a:lnTo>
                        <a:pt x="19" y="114"/>
                      </a:lnTo>
                      <a:lnTo>
                        <a:pt x="22" y="101"/>
                      </a:lnTo>
                      <a:lnTo>
                        <a:pt x="45" y="102"/>
                      </a:lnTo>
                      <a:lnTo>
                        <a:pt x="45" y="102"/>
                      </a:lnTo>
                      <a:lnTo>
                        <a:pt x="48" y="91"/>
                      </a:lnTo>
                      <a:lnTo>
                        <a:pt x="38" y="79"/>
                      </a:lnTo>
                      <a:lnTo>
                        <a:pt x="37" y="79"/>
                      </a:lnTo>
                      <a:lnTo>
                        <a:pt x="19" y="75"/>
                      </a:lnTo>
                      <a:lnTo>
                        <a:pt x="15" y="70"/>
                      </a:lnTo>
                      <a:lnTo>
                        <a:pt x="21" y="61"/>
                      </a:lnTo>
                      <a:lnTo>
                        <a:pt x="16" y="55"/>
                      </a:lnTo>
                      <a:lnTo>
                        <a:pt x="8" y="65"/>
                      </a:lnTo>
                      <a:lnTo>
                        <a:pt x="8" y="46"/>
                      </a:lnTo>
                      <a:lnTo>
                        <a:pt x="0" y="36"/>
                      </a:lnTo>
                      <a:lnTo>
                        <a:pt x="7" y="15"/>
                      </a:lnTo>
                      <a:lnTo>
                        <a:pt x="19" y="0"/>
                      </a:lnTo>
                      <a:lnTo>
                        <a:pt x="31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id="{3CA4A356-31B2-4225-AD3A-CC28171E9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828" y="3231504"/>
                <a:ext cx="189034" cy="81992"/>
              </a:xfrm>
              <a:custGeom>
                <a:avLst/>
                <a:gdLst>
                  <a:gd name="T0" fmla="*/ 33 w 120"/>
                  <a:gd name="T1" fmla="*/ 42 h 52"/>
                  <a:gd name="T2" fmla="*/ 34 w 120"/>
                  <a:gd name="T3" fmla="*/ 33 h 52"/>
                  <a:gd name="T4" fmla="*/ 28 w 120"/>
                  <a:gd name="T5" fmla="*/ 19 h 52"/>
                  <a:gd name="T6" fmla="*/ 17 w 120"/>
                  <a:gd name="T7" fmla="*/ 11 h 52"/>
                  <a:gd name="T8" fmla="*/ 7 w 120"/>
                  <a:gd name="T9" fmla="*/ 9 h 52"/>
                  <a:gd name="T10" fmla="*/ 0 w 120"/>
                  <a:gd name="T11" fmla="*/ 3 h 52"/>
                  <a:gd name="T12" fmla="*/ 1 w 120"/>
                  <a:gd name="T13" fmla="*/ 0 h 52"/>
                  <a:gd name="T14" fmla="*/ 16 w 120"/>
                  <a:gd name="T15" fmla="*/ 4 h 52"/>
                  <a:gd name="T16" fmla="*/ 41 w 120"/>
                  <a:gd name="T17" fmla="*/ 7 h 52"/>
                  <a:gd name="T18" fmla="*/ 66 w 120"/>
                  <a:gd name="T19" fmla="*/ 17 h 52"/>
                  <a:gd name="T20" fmla="*/ 69 w 120"/>
                  <a:gd name="T21" fmla="*/ 21 h 52"/>
                  <a:gd name="T22" fmla="*/ 79 w 120"/>
                  <a:gd name="T23" fmla="*/ 18 h 52"/>
                  <a:gd name="T24" fmla="*/ 95 w 120"/>
                  <a:gd name="T25" fmla="*/ 22 h 52"/>
                  <a:gd name="T26" fmla="*/ 102 w 120"/>
                  <a:gd name="T27" fmla="*/ 30 h 52"/>
                  <a:gd name="T28" fmla="*/ 113 w 120"/>
                  <a:gd name="T29" fmla="*/ 35 h 52"/>
                  <a:gd name="T30" fmla="*/ 110 w 120"/>
                  <a:gd name="T31" fmla="*/ 38 h 52"/>
                  <a:gd name="T32" fmla="*/ 120 w 120"/>
                  <a:gd name="T33" fmla="*/ 49 h 52"/>
                  <a:gd name="T34" fmla="*/ 118 w 120"/>
                  <a:gd name="T35" fmla="*/ 52 h 52"/>
                  <a:gd name="T36" fmla="*/ 109 w 120"/>
                  <a:gd name="T37" fmla="*/ 50 h 52"/>
                  <a:gd name="T38" fmla="*/ 95 w 120"/>
                  <a:gd name="T39" fmla="*/ 44 h 52"/>
                  <a:gd name="T40" fmla="*/ 92 w 120"/>
                  <a:gd name="T41" fmla="*/ 48 h 52"/>
                  <a:gd name="T42" fmla="*/ 69 w 120"/>
                  <a:gd name="T43" fmla="*/ 51 h 52"/>
                  <a:gd name="T44" fmla="*/ 51 w 120"/>
                  <a:gd name="T45" fmla="*/ 41 h 52"/>
                  <a:gd name="T46" fmla="*/ 33 w 120"/>
                  <a:gd name="T4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52">
                    <a:moveTo>
                      <a:pt x="33" y="42"/>
                    </a:moveTo>
                    <a:lnTo>
                      <a:pt x="34" y="33"/>
                    </a:lnTo>
                    <a:lnTo>
                      <a:pt x="28" y="19"/>
                    </a:lnTo>
                    <a:lnTo>
                      <a:pt x="17" y="11"/>
                    </a:lnTo>
                    <a:lnTo>
                      <a:pt x="7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41" y="7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9" y="18"/>
                    </a:lnTo>
                    <a:lnTo>
                      <a:pt x="95" y="22"/>
                    </a:lnTo>
                    <a:lnTo>
                      <a:pt x="102" y="30"/>
                    </a:lnTo>
                    <a:lnTo>
                      <a:pt x="113" y="35"/>
                    </a:lnTo>
                    <a:lnTo>
                      <a:pt x="110" y="38"/>
                    </a:lnTo>
                    <a:lnTo>
                      <a:pt x="120" y="49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95" y="44"/>
                    </a:lnTo>
                    <a:lnTo>
                      <a:pt x="92" y="48"/>
                    </a:lnTo>
                    <a:lnTo>
                      <a:pt x="69" y="51"/>
                    </a:lnTo>
                    <a:lnTo>
                      <a:pt x="51" y="41"/>
                    </a:lnTo>
                    <a:lnTo>
                      <a:pt x="33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6" name="Freeform 72">
                <a:extLst>
                  <a:ext uri="{FF2B5EF4-FFF2-40B4-BE49-F238E27FC236}">
                    <a16:creationId xmlns:a16="http://schemas.microsoft.com/office/drawing/2014/main" id="{30546AEC-072E-4670-8D87-5BA371267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324" y="4292675"/>
                <a:ext cx="124448" cy="208134"/>
              </a:xfrm>
              <a:custGeom>
                <a:avLst/>
                <a:gdLst>
                  <a:gd name="T0" fmla="*/ 79 w 79"/>
                  <a:gd name="T1" fmla="*/ 107 h 132"/>
                  <a:gd name="T2" fmla="*/ 50 w 79"/>
                  <a:gd name="T3" fmla="*/ 119 h 132"/>
                  <a:gd name="T4" fmla="*/ 40 w 79"/>
                  <a:gd name="T5" fmla="*/ 127 h 132"/>
                  <a:gd name="T6" fmla="*/ 23 w 79"/>
                  <a:gd name="T7" fmla="*/ 132 h 132"/>
                  <a:gd name="T8" fmla="*/ 7 w 79"/>
                  <a:gd name="T9" fmla="*/ 127 h 132"/>
                  <a:gd name="T10" fmla="*/ 8 w 79"/>
                  <a:gd name="T11" fmla="*/ 119 h 132"/>
                  <a:gd name="T12" fmla="*/ 0 w 79"/>
                  <a:gd name="T13" fmla="*/ 100 h 132"/>
                  <a:gd name="T14" fmla="*/ 5 w 79"/>
                  <a:gd name="T15" fmla="*/ 77 h 132"/>
                  <a:gd name="T16" fmla="*/ 12 w 79"/>
                  <a:gd name="T17" fmla="*/ 60 h 132"/>
                  <a:gd name="T18" fmla="*/ 8 w 79"/>
                  <a:gd name="T19" fmla="*/ 30 h 132"/>
                  <a:gd name="T20" fmla="*/ 5 w 79"/>
                  <a:gd name="T21" fmla="*/ 14 h 132"/>
                  <a:gd name="T22" fmla="*/ 6 w 79"/>
                  <a:gd name="T23" fmla="*/ 3 h 132"/>
                  <a:gd name="T24" fmla="*/ 37 w 79"/>
                  <a:gd name="T25" fmla="*/ 2 h 132"/>
                  <a:gd name="T26" fmla="*/ 45 w 79"/>
                  <a:gd name="T27" fmla="*/ 3 h 132"/>
                  <a:gd name="T28" fmla="*/ 51 w 79"/>
                  <a:gd name="T29" fmla="*/ 0 h 132"/>
                  <a:gd name="T30" fmla="*/ 60 w 79"/>
                  <a:gd name="T31" fmla="*/ 1 h 132"/>
                  <a:gd name="T32" fmla="*/ 58 w 79"/>
                  <a:gd name="T33" fmla="*/ 8 h 132"/>
                  <a:gd name="T34" fmla="*/ 66 w 79"/>
                  <a:gd name="T35" fmla="*/ 19 h 132"/>
                  <a:gd name="T36" fmla="*/ 66 w 79"/>
                  <a:gd name="T37" fmla="*/ 34 h 132"/>
                  <a:gd name="T38" fmla="*/ 68 w 79"/>
                  <a:gd name="T39" fmla="*/ 50 h 132"/>
                  <a:gd name="T40" fmla="*/ 72 w 79"/>
                  <a:gd name="T41" fmla="*/ 58 h 132"/>
                  <a:gd name="T42" fmla="*/ 68 w 79"/>
                  <a:gd name="T43" fmla="*/ 76 h 132"/>
                  <a:gd name="T44" fmla="*/ 70 w 79"/>
                  <a:gd name="T45" fmla="*/ 87 h 132"/>
                  <a:gd name="T46" fmla="*/ 75 w 79"/>
                  <a:gd name="T47" fmla="*/ 100 h 132"/>
                  <a:gd name="T48" fmla="*/ 79 w 79"/>
                  <a:gd name="T49" fmla="*/ 10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32">
                    <a:moveTo>
                      <a:pt x="79" y="107"/>
                    </a:moveTo>
                    <a:lnTo>
                      <a:pt x="50" y="119"/>
                    </a:lnTo>
                    <a:lnTo>
                      <a:pt x="40" y="127"/>
                    </a:lnTo>
                    <a:lnTo>
                      <a:pt x="23" y="132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0" y="100"/>
                    </a:lnTo>
                    <a:lnTo>
                      <a:pt x="5" y="77"/>
                    </a:lnTo>
                    <a:lnTo>
                      <a:pt x="12" y="60"/>
                    </a:lnTo>
                    <a:lnTo>
                      <a:pt x="8" y="30"/>
                    </a:lnTo>
                    <a:lnTo>
                      <a:pt x="5" y="14"/>
                    </a:lnTo>
                    <a:lnTo>
                      <a:pt x="6" y="3"/>
                    </a:lnTo>
                    <a:lnTo>
                      <a:pt x="37" y="2"/>
                    </a:lnTo>
                    <a:lnTo>
                      <a:pt x="45" y="3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58" y="8"/>
                    </a:lnTo>
                    <a:lnTo>
                      <a:pt x="66" y="19"/>
                    </a:lnTo>
                    <a:lnTo>
                      <a:pt x="66" y="34"/>
                    </a:lnTo>
                    <a:lnTo>
                      <a:pt x="68" y="50"/>
                    </a:lnTo>
                    <a:lnTo>
                      <a:pt x="72" y="58"/>
                    </a:lnTo>
                    <a:lnTo>
                      <a:pt x="68" y="76"/>
                    </a:lnTo>
                    <a:lnTo>
                      <a:pt x="70" y="87"/>
                    </a:lnTo>
                    <a:lnTo>
                      <a:pt x="75" y="100"/>
                    </a:lnTo>
                    <a:lnTo>
                      <a:pt x="79" y="10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7" name="Freeform 73">
                <a:extLst>
                  <a:ext uri="{FF2B5EF4-FFF2-40B4-BE49-F238E27FC236}">
                    <a16:creationId xmlns:a16="http://schemas.microsoft.com/office/drawing/2014/main" id="{4CBB7BE9-362E-45D6-9053-2D5D65943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489" y="4243794"/>
                <a:ext cx="209513" cy="173445"/>
              </a:xfrm>
              <a:custGeom>
                <a:avLst/>
                <a:gdLst>
                  <a:gd name="T0" fmla="*/ 116 w 133"/>
                  <a:gd name="T1" fmla="*/ 101 h 110"/>
                  <a:gd name="T2" fmla="*/ 108 w 133"/>
                  <a:gd name="T3" fmla="*/ 110 h 110"/>
                  <a:gd name="T4" fmla="*/ 105 w 133"/>
                  <a:gd name="T5" fmla="*/ 97 h 110"/>
                  <a:gd name="T6" fmla="*/ 93 w 133"/>
                  <a:gd name="T7" fmla="*/ 86 h 110"/>
                  <a:gd name="T8" fmla="*/ 84 w 133"/>
                  <a:gd name="T9" fmla="*/ 88 h 110"/>
                  <a:gd name="T10" fmla="*/ 81 w 133"/>
                  <a:gd name="T11" fmla="*/ 75 h 110"/>
                  <a:gd name="T12" fmla="*/ 78 w 133"/>
                  <a:gd name="T13" fmla="*/ 60 h 110"/>
                  <a:gd name="T14" fmla="*/ 58 w 133"/>
                  <a:gd name="T15" fmla="*/ 53 h 110"/>
                  <a:gd name="T16" fmla="*/ 49 w 133"/>
                  <a:gd name="T17" fmla="*/ 57 h 110"/>
                  <a:gd name="T18" fmla="*/ 44 w 133"/>
                  <a:gd name="T19" fmla="*/ 67 h 110"/>
                  <a:gd name="T20" fmla="*/ 26 w 133"/>
                  <a:gd name="T21" fmla="*/ 64 h 110"/>
                  <a:gd name="T22" fmla="*/ 14 w 133"/>
                  <a:gd name="T23" fmla="*/ 53 h 110"/>
                  <a:gd name="T24" fmla="*/ 8 w 133"/>
                  <a:gd name="T25" fmla="*/ 40 h 110"/>
                  <a:gd name="T26" fmla="*/ 0 w 133"/>
                  <a:gd name="T27" fmla="*/ 32 h 110"/>
                  <a:gd name="T28" fmla="*/ 14 w 133"/>
                  <a:gd name="T29" fmla="*/ 22 h 110"/>
                  <a:gd name="T30" fmla="*/ 22 w 133"/>
                  <a:gd name="T31" fmla="*/ 19 h 110"/>
                  <a:gd name="T32" fmla="*/ 24 w 133"/>
                  <a:gd name="T33" fmla="*/ 9 h 110"/>
                  <a:gd name="T34" fmla="*/ 26 w 133"/>
                  <a:gd name="T35" fmla="*/ 0 h 110"/>
                  <a:gd name="T36" fmla="*/ 48 w 133"/>
                  <a:gd name="T37" fmla="*/ 5 h 110"/>
                  <a:gd name="T38" fmla="*/ 54 w 133"/>
                  <a:gd name="T39" fmla="*/ 2 h 110"/>
                  <a:gd name="T40" fmla="*/ 66 w 133"/>
                  <a:gd name="T41" fmla="*/ 3 h 110"/>
                  <a:gd name="T42" fmla="*/ 70 w 133"/>
                  <a:gd name="T43" fmla="*/ 10 h 110"/>
                  <a:gd name="T44" fmla="*/ 78 w 133"/>
                  <a:gd name="T45" fmla="*/ 8 h 110"/>
                  <a:gd name="T46" fmla="*/ 91 w 133"/>
                  <a:gd name="T47" fmla="*/ 15 h 110"/>
                  <a:gd name="T48" fmla="*/ 102 w 133"/>
                  <a:gd name="T49" fmla="*/ 8 h 110"/>
                  <a:gd name="T50" fmla="*/ 110 w 133"/>
                  <a:gd name="T51" fmla="*/ 6 h 110"/>
                  <a:gd name="T52" fmla="*/ 116 w 133"/>
                  <a:gd name="T53" fmla="*/ 16 h 110"/>
                  <a:gd name="T54" fmla="*/ 120 w 133"/>
                  <a:gd name="T55" fmla="*/ 30 h 110"/>
                  <a:gd name="T56" fmla="*/ 123 w 133"/>
                  <a:gd name="T57" fmla="*/ 35 h 110"/>
                  <a:gd name="T58" fmla="*/ 124 w 133"/>
                  <a:gd name="T59" fmla="*/ 43 h 110"/>
                  <a:gd name="T60" fmla="*/ 126 w 133"/>
                  <a:gd name="T61" fmla="*/ 51 h 110"/>
                  <a:gd name="T62" fmla="*/ 128 w 133"/>
                  <a:gd name="T63" fmla="*/ 67 h 110"/>
                  <a:gd name="T64" fmla="*/ 126 w 133"/>
                  <a:gd name="T65" fmla="*/ 86 h 110"/>
                  <a:gd name="T66" fmla="*/ 126 w 133"/>
                  <a:gd name="T67" fmla="*/ 93 h 110"/>
                  <a:gd name="T68" fmla="*/ 122 w 133"/>
                  <a:gd name="T6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10">
                    <a:moveTo>
                      <a:pt x="122" y="102"/>
                    </a:moveTo>
                    <a:lnTo>
                      <a:pt x="116" y="101"/>
                    </a:lnTo>
                    <a:lnTo>
                      <a:pt x="113" y="110"/>
                    </a:lnTo>
                    <a:lnTo>
                      <a:pt x="108" y="110"/>
                    </a:lnTo>
                    <a:lnTo>
                      <a:pt x="104" y="105"/>
                    </a:lnTo>
                    <a:lnTo>
                      <a:pt x="105" y="97"/>
                    </a:lnTo>
                    <a:lnTo>
                      <a:pt x="98" y="84"/>
                    </a:lnTo>
                    <a:lnTo>
                      <a:pt x="93" y="86"/>
                    </a:lnTo>
                    <a:lnTo>
                      <a:pt x="89" y="87"/>
                    </a:lnTo>
                    <a:lnTo>
                      <a:pt x="84" y="88"/>
                    </a:lnTo>
                    <a:lnTo>
                      <a:pt x="84" y="80"/>
                    </a:lnTo>
                    <a:lnTo>
                      <a:pt x="81" y="75"/>
                    </a:lnTo>
                    <a:lnTo>
                      <a:pt x="82" y="69"/>
                    </a:lnTo>
                    <a:lnTo>
                      <a:pt x="78" y="60"/>
                    </a:lnTo>
                    <a:lnTo>
                      <a:pt x="73" y="53"/>
                    </a:lnTo>
                    <a:lnTo>
                      <a:pt x="58" y="53"/>
                    </a:lnTo>
                    <a:lnTo>
                      <a:pt x="54" y="57"/>
                    </a:lnTo>
                    <a:lnTo>
                      <a:pt x="49" y="57"/>
                    </a:lnTo>
                    <a:lnTo>
                      <a:pt x="46" y="61"/>
                    </a:lnTo>
                    <a:lnTo>
                      <a:pt x="44" y="67"/>
                    </a:lnTo>
                    <a:lnTo>
                      <a:pt x="34" y="76"/>
                    </a:lnTo>
                    <a:lnTo>
                      <a:pt x="26" y="64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8" y="40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7" y="10"/>
                    </a:lnTo>
                    <a:lnTo>
                      <a:pt x="70" y="1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3" y="14"/>
                    </a:lnTo>
                    <a:lnTo>
                      <a:pt x="91" y="15"/>
                    </a:lnTo>
                    <a:lnTo>
                      <a:pt x="96" y="11"/>
                    </a:lnTo>
                    <a:lnTo>
                      <a:pt x="102" y="8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4" y="10"/>
                    </a:lnTo>
                    <a:lnTo>
                      <a:pt x="116" y="16"/>
                    </a:lnTo>
                    <a:lnTo>
                      <a:pt x="123" y="25"/>
                    </a:lnTo>
                    <a:lnTo>
                      <a:pt x="120" y="30"/>
                    </a:lnTo>
                    <a:lnTo>
                      <a:pt x="119" y="37"/>
                    </a:lnTo>
                    <a:lnTo>
                      <a:pt x="123" y="35"/>
                    </a:lnTo>
                    <a:lnTo>
                      <a:pt x="125" y="37"/>
                    </a:lnTo>
                    <a:lnTo>
                      <a:pt x="124" y="43"/>
                    </a:lnTo>
                    <a:lnTo>
                      <a:pt x="130" y="49"/>
                    </a:lnTo>
                    <a:lnTo>
                      <a:pt x="126" y="51"/>
                    </a:lnTo>
                    <a:lnTo>
                      <a:pt x="124" y="58"/>
                    </a:lnTo>
                    <a:lnTo>
                      <a:pt x="128" y="67"/>
                    </a:lnTo>
                    <a:lnTo>
                      <a:pt x="133" y="83"/>
                    </a:lnTo>
                    <a:lnTo>
                      <a:pt x="126" y="86"/>
                    </a:lnTo>
                    <a:lnTo>
                      <a:pt x="124" y="89"/>
                    </a:lnTo>
                    <a:lnTo>
                      <a:pt x="126" y="93"/>
                    </a:lnTo>
                    <a:lnTo>
                      <a:pt x="125" y="102"/>
                    </a:lnTo>
                    <a:lnTo>
                      <a:pt x="122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8A43AD86-F910-4D51-B75A-F5FCFDF90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4201222"/>
                <a:ext cx="86641" cy="25228"/>
              </a:xfrm>
              <a:custGeom>
                <a:avLst/>
                <a:gdLst>
                  <a:gd name="T0" fmla="*/ 0 w 55"/>
                  <a:gd name="T1" fmla="*/ 15 h 16"/>
                  <a:gd name="T2" fmla="*/ 3 w 55"/>
                  <a:gd name="T3" fmla="*/ 6 h 16"/>
                  <a:gd name="T4" fmla="*/ 23 w 55"/>
                  <a:gd name="T5" fmla="*/ 5 h 16"/>
                  <a:gd name="T6" fmla="*/ 27 w 55"/>
                  <a:gd name="T7" fmla="*/ 0 h 16"/>
                  <a:gd name="T8" fmla="*/ 33 w 55"/>
                  <a:gd name="T9" fmla="*/ 0 h 16"/>
                  <a:gd name="T10" fmla="*/ 40 w 55"/>
                  <a:gd name="T11" fmla="*/ 5 h 16"/>
                  <a:gd name="T12" fmla="*/ 45 w 55"/>
                  <a:gd name="T13" fmla="*/ 5 h 16"/>
                  <a:gd name="T14" fmla="*/ 51 w 55"/>
                  <a:gd name="T15" fmla="*/ 2 h 16"/>
                  <a:gd name="T16" fmla="*/ 55 w 55"/>
                  <a:gd name="T17" fmla="*/ 8 h 16"/>
                  <a:gd name="T18" fmla="*/ 47 w 55"/>
                  <a:gd name="T19" fmla="*/ 13 h 16"/>
                  <a:gd name="T20" fmla="*/ 39 w 55"/>
                  <a:gd name="T21" fmla="*/ 12 h 16"/>
                  <a:gd name="T22" fmla="*/ 31 w 55"/>
                  <a:gd name="T23" fmla="*/ 8 h 16"/>
                  <a:gd name="T24" fmla="*/ 25 w 55"/>
                  <a:gd name="T25" fmla="*/ 13 h 16"/>
                  <a:gd name="T26" fmla="*/ 21 w 55"/>
                  <a:gd name="T27" fmla="*/ 13 h 16"/>
                  <a:gd name="T28" fmla="*/ 17 w 55"/>
                  <a:gd name="T29" fmla="*/ 16 h 16"/>
                  <a:gd name="T30" fmla="*/ 0 w 55"/>
                  <a:gd name="T3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6">
                    <a:moveTo>
                      <a:pt x="0" y="15"/>
                    </a:moveTo>
                    <a:lnTo>
                      <a:pt x="3" y="6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47" y="13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5" y="13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9" name="Freeform 75">
                <a:extLst>
                  <a:ext uri="{FF2B5EF4-FFF2-40B4-BE49-F238E27FC236}">
                    <a16:creationId xmlns:a16="http://schemas.microsoft.com/office/drawing/2014/main" id="{D2A80CBB-643B-4B54-B3F6-2BBC8E3C6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381" y="4242218"/>
                <a:ext cx="85065" cy="52034"/>
              </a:xfrm>
              <a:custGeom>
                <a:avLst/>
                <a:gdLst>
                  <a:gd name="T0" fmla="*/ 28 w 54"/>
                  <a:gd name="T1" fmla="*/ 33 h 33"/>
                  <a:gd name="T2" fmla="*/ 18 w 54"/>
                  <a:gd name="T3" fmla="*/ 24 h 33"/>
                  <a:gd name="T4" fmla="*/ 10 w 54"/>
                  <a:gd name="T5" fmla="*/ 23 h 33"/>
                  <a:gd name="T6" fmla="*/ 6 w 54"/>
                  <a:gd name="T7" fmla="*/ 17 h 33"/>
                  <a:gd name="T8" fmla="*/ 6 w 54"/>
                  <a:gd name="T9" fmla="*/ 14 h 33"/>
                  <a:gd name="T10" fmla="*/ 1 w 54"/>
                  <a:gd name="T11" fmla="*/ 10 h 33"/>
                  <a:gd name="T12" fmla="*/ 0 w 54"/>
                  <a:gd name="T13" fmla="*/ 5 h 33"/>
                  <a:gd name="T14" fmla="*/ 10 w 54"/>
                  <a:gd name="T15" fmla="*/ 2 h 33"/>
                  <a:gd name="T16" fmla="*/ 16 w 54"/>
                  <a:gd name="T17" fmla="*/ 2 h 33"/>
                  <a:gd name="T18" fmla="*/ 21 w 54"/>
                  <a:gd name="T19" fmla="*/ 0 h 33"/>
                  <a:gd name="T20" fmla="*/ 54 w 54"/>
                  <a:gd name="T21" fmla="*/ 1 h 33"/>
                  <a:gd name="T22" fmla="*/ 54 w 54"/>
                  <a:gd name="T23" fmla="*/ 8 h 33"/>
                  <a:gd name="T24" fmla="*/ 52 w 54"/>
                  <a:gd name="T25" fmla="*/ 10 h 33"/>
                  <a:gd name="T26" fmla="*/ 53 w 54"/>
                  <a:gd name="T27" fmla="*/ 17 h 33"/>
                  <a:gd name="T28" fmla="*/ 50 w 54"/>
                  <a:gd name="T29" fmla="*/ 20 h 33"/>
                  <a:gd name="T30" fmla="*/ 46 w 54"/>
                  <a:gd name="T31" fmla="*/ 20 h 33"/>
                  <a:gd name="T32" fmla="*/ 42 w 54"/>
                  <a:gd name="T33" fmla="*/ 23 h 33"/>
                  <a:gd name="T34" fmla="*/ 36 w 54"/>
                  <a:gd name="T35" fmla="*/ 23 h 33"/>
                  <a:gd name="T36" fmla="*/ 28 w 54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3">
                    <a:moveTo>
                      <a:pt x="28" y="33"/>
                    </a:moveTo>
                    <a:lnTo>
                      <a:pt x="18" y="24"/>
                    </a:lnTo>
                    <a:lnTo>
                      <a:pt x="1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54" y="1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3" y="17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28" y="3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0" name="Freeform 76">
                <a:extLst>
                  <a:ext uri="{FF2B5EF4-FFF2-40B4-BE49-F238E27FC236}">
                    <a16:creationId xmlns:a16="http://schemas.microsoft.com/office/drawing/2014/main" id="{0FC5C885-F2D7-421D-A18D-17241C781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639" y="4581225"/>
                <a:ext cx="58286" cy="40996"/>
              </a:xfrm>
              <a:custGeom>
                <a:avLst/>
                <a:gdLst>
                  <a:gd name="T0" fmla="*/ 4 w 37"/>
                  <a:gd name="T1" fmla="*/ 26 h 26"/>
                  <a:gd name="T2" fmla="*/ 0 w 37"/>
                  <a:gd name="T3" fmla="*/ 23 h 26"/>
                  <a:gd name="T4" fmla="*/ 7 w 37"/>
                  <a:gd name="T5" fmla="*/ 0 h 26"/>
                  <a:gd name="T6" fmla="*/ 37 w 37"/>
                  <a:gd name="T7" fmla="*/ 0 h 26"/>
                  <a:gd name="T8" fmla="*/ 37 w 37"/>
                  <a:gd name="T9" fmla="*/ 25 h 26"/>
                  <a:gd name="T10" fmla="*/ 10 w 37"/>
                  <a:gd name="T11" fmla="*/ 25 h 26"/>
                  <a:gd name="T12" fmla="*/ 4 w 37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6">
                    <a:moveTo>
                      <a:pt x="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37" y="0"/>
                    </a:lnTo>
                    <a:lnTo>
                      <a:pt x="37" y="25"/>
                    </a:lnTo>
                    <a:lnTo>
                      <a:pt x="10" y="25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71" name="Group 2532">
                <a:extLst>
                  <a:ext uri="{FF2B5EF4-FFF2-40B4-BE49-F238E27FC236}">
                    <a16:creationId xmlns:a16="http://schemas.microsoft.com/office/drawing/2014/main" id="{043196EB-988A-4080-83E9-D29281805ED0}"/>
                  </a:ext>
                </a:extLst>
              </p:cNvPr>
              <p:cNvGrpSpPr/>
              <p:nvPr/>
            </p:nvGrpSpPr>
            <p:grpSpPr>
              <a:xfrm>
                <a:off x="4771000" y="3288268"/>
                <a:ext cx="167382" cy="223902"/>
                <a:chOff x="4724400" y="2532062"/>
                <a:chExt cx="168681" cy="225425"/>
              </a:xfrm>
              <a:grpFill/>
            </p:grpSpPr>
            <p:sp>
              <p:nvSpPr>
                <p:cNvPr id="228" name="Freeform 77">
                  <a:extLst>
                    <a:ext uri="{FF2B5EF4-FFF2-40B4-BE49-F238E27FC236}">
                      <a16:creationId xmlns:a16="http://schemas.microsoft.com/office/drawing/2014/main" id="{C6ACBAE3-1F05-4E94-9374-580E85376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6881" y="2732088"/>
                  <a:ext cx="76200" cy="25399"/>
                </a:xfrm>
                <a:custGeom>
                  <a:avLst/>
                  <a:gdLst>
                    <a:gd name="T0" fmla="*/ 2 w 48"/>
                    <a:gd name="T1" fmla="*/ 0 h 16"/>
                    <a:gd name="T2" fmla="*/ 12 w 48"/>
                    <a:gd name="T3" fmla="*/ 7 h 16"/>
                    <a:gd name="T4" fmla="*/ 25 w 48"/>
                    <a:gd name="T5" fmla="*/ 6 h 16"/>
                    <a:gd name="T6" fmla="*/ 39 w 48"/>
                    <a:gd name="T7" fmla="*/ 7 h 16"/>
                    <a:gd name="T8" fmla="*/ 38 w 48"/>
                    <a:gd name="T9" fmla="*/ 11 h 16"/>
                    <a:gd name="T10" fmla="*/ 48 w 48"/>
                    <a:gd name="T11" fmla="*/ 8 h 16"/>
                    <a:gd name="T12" fmla="*/ 46 w 48"/>
                    <a:gd name="T13" fmla="*/ 14 h 16"/>
                    <a:gd name="T14" fmla="*/ 21 w 48"/>
                    <a:gd name="T15" fmla="*/ 16 h 16"/>
                    <a:gd name="T16" fmla="*/ 21 w 48"/>
                    <a:gd name="T17" fmla="*/ 13 h 16"/>
                    <a:gd name="T18" fmla="*/ 0 w 48"/>
                    <a:gd name="T19" fmla="*/ 9 h 16"/>
                    <a:gd name="T20" fmla="*/ 2 w 48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6">
                      <a:moveTo>
                        <a:pt x="2" y="0"/>
                      </a:moveTo>
                      <a:lnTo>
                        <a:pt x="12" y="7"/>
                      </a:lnTo>
                      <a:lnTo>
                        <a:pt x="25" y="6"/>
                      </a:lnTo>
                      <a:lnTo>
                        <a:pt x="39" y="7"/>
                      </a:lnTo>
                      <a:lnTo>
                        <a:pt x="38" y="11"/>
                      </a:lnTo>
                      <a:lnTo>
                        <a:pt x="48" y="8"/>
                      </a:lnTo>
                      <a:lnTo>
                        <a:pt x="46" y="14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0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9" name="Freeform 78">
                  <a:extLst>
                    <a:ext uri="{FF2B5EF4-FFF2-40B4-BE49-F238E27FC236}">
                      <a16:creationId xmlns:a16="http://schemas.microsoft.com/office/drawing/2014/main" id="{5F628DA4-C551-4663-8376-42FDD9865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400" y="2532062"/>
                  <a:ext cx="166688" cy="176213"/>
                </a:xfrm>
                <a:custGeom>
                  <a:avLst/>
                  <a:gdLst>
                    <a:gd name="T0" fmla="*/ 105 w 105"/>
                    <a:gd name="T1" fmla="*/ 5 h 111"/>
                    <a:gd name="T2" fmla="*/ 101 w 105"/>
                    <a:gd name="T3" fmla="*/ 18 h 111"/>
                    <a:gd name="T4" fmla="*/ 98 w 105"/>
                    <a:gd name="T5" fmla="*/ 20 h 111"/>
                    <a:gd name="T6" fmla="*/ 87 w 105"/>
                    <a:gd name="T7" fmla="*/ 20 h 111"/>
                    <a:gd name="T8" fmla="*/ 78 w 105"/>
                    <a:gd name="T9" fmla="*/ 18 h 111"/>
                    <a:gd name="T10" fmla="*/ 58 w 105"/>
                    <a:gd name="T11" fmla="*/ 23 h 111"/>
                    <a:gd name="T12" fmla="*/ 71 w 105"/>
                    <a:gd name="T13" fmla="*/ 35 h 111"/>
                    <a:gd name="T14" fmla="*/ 63 w 105"/>
                    <a:gd name="T15" fmla="*/ 38 h 111"/>
                    <a:gd name="T16" fmla="*/ 54 w 105"/>
                    <a:gd name="T17" fmla="*/ 38 h 111"/>
                    <a:gd name="T18" fmla="*/ 44 w 105"/>
                    <a:gd name="T19" fmla="*/ 28 h 111"/>
                    <a:gd name="T20" fmla="*/ 41 w 105"/>
                    <a:gd name="T21" fmla="*/ 32 h 111"/>
                    <a:gd name="T22" fmla="*/ 46 w 105"/>
                    <a:gd name="T23" fmla="*/ 44 h 111"/>
                    <a:gd name="T24" fmla="*/ 55 w 105"/>
                    <a:gd name="T25" fmla="*/ 54 h 111"/>
                    <a:gd name="T26" fmla="*/ 49 w 105"/>
                    <a:gd name="T27" fmla="*/ 59 h 111"/>
                    <a:gd name="T28" fmla="*/ 59 w 105"/>
                    <a:gd name="T29" fmla="*/ 68 h 111"/>
                    <a:gd name="T30" fmla="*/ 68 w 105"/>
                    <a:gd name="T31" fmla="*/ 74 h 111"/>
                    <a:gd name="T32" fmla="*/ 70 w 105"/>
                    <a:gd name="T33" fmla="*/ 86 h 111"/>
                    <a:gd name="T34" fmla="*/ 53 w 105"/>
                    <a:gd name="T35" fmla="*/ 80 h 111"/>
                    <a:gd name="T36" fmla="*/ 59 w 105"/>
                    <a:gd name="T37" fmla="*/ 91 h 111"/>
                    <a:gd name="T38" fmla="*/ 49 w 105"/>
                    <a:gd name="T39" fmla="*/ 93 h 111"/>
                    <a:gd name="T40" fmla="*/ 57 w 105"/>
                    <a:gd name="T41" fmla="*/ 111 h 111"/>
                    <a:gd name="T42" fmla="*/ 45 w 105"/>
                    <a:gd name="T43" fmla="*/ 111 h 111"/>
                    <a:gd name="T44" fmla="*/ 30 w 105"/>
                    <a:gd name="T45" fmla="*/ 102 h 111"/>
                    <a:gd name="T46" fmla="*/ 23 w 105"/>
                    <a:gd name="T47" fmla="*/ 86 h 111"/>
                    <a:gd name="T48" fmla="*/ 19 w 105"/>
                    <a:gd name="T49" fmla="*/ 72 h 111"/>
                    <a:gd name="T50" fmla="*/ 11 w 105"/>
                    <a:gd name="T51" fmla="*/ 63 h 111"/>
                    <a:gd name="T52" fmla="*/ 2 w 105"/>
                    <a:gd name="T53" fmla="*/ 51 h 111"/>
                    <a:gd name="T54" fmla="*/ 0 w 105"/>
                    <a:gd name="T55" fmla="*/ 45 h 111"/>
                    <a:gd name="T56" fmla="*/ 7 w 105"/>
                    <a:gd name="T57" fmla="*/ 35 h 111"/>
                    <a:gd name="T58" fmla="*/ 7 w 105"/>
                    <a:gd name="T59" fmla="*/ 28 h 111"/>
                    <a:gd name="T60" fmla="*/ 13 w 105"/>
                    <a:gd name="T61" fmla="*/ 26 h 111"/>
                    <a:gd name="T62" fmla="*/ 13 w 105"/>
                    <a:gd name="T63" fmla="*/ 20 h 111"/>
                    <a:gd name="T64" fmla="*/ 24 w 105"/>
                    <a:gd name="T65" fmla="*/ 18 h 111"/>
                    <a:gd name="T66" fmla="*/ 30 w 105"/>
                    <a:gd name="T67" fmla="*/ 14 h 111"/>
                    <a:gd name="T68" fmla="*/ 39 w 105"/>
                    <a:gd name="T69" fmla="*/ 14 h 111"/>
                    <a:gd name="T70" fmla="*/ 41 w 105"/>
                    <a:gd name="T71" fmla="*/ 10 h 111"/>
                    <a:gd name="T72" fmla="*/ 44 w 105"/>
                    <a:gd name="T73" fmla="*/ 10 h 111"/>
                    <a:gd name="T74" fmla="*/ 57 w 105"/>
                    <a:gd name="T75" fmla="*/ 10 h 111"/>
                    <a:gd name="T76" fmla="*/ 70 w 105"/>
                    <a:gd name="T77" fmla="*/ 5 h 111"/>
                    <a:gd name="T78" fmla="*/ 82 w 105"/>
                    <a:gd name="T79" fmla="*/ 12 h 111"/>
                    <a:gd name="T80" fmla="*/ 97 w 105"/>
                    <a:gd name="T81" fmla="*/ 10 h 111"/>
                    <a:gd name="T82" fmla="*/ 96 w 105"/>
                    <a:gd name="T83" fmla="*/ 0 h 111"/>
                    <a:gd name="T84" fmla="*/ 105 w 105"/>
                    <a:gd name="T85" fmla="*/ 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5" h="111">
                      <a:moveTo>
                        <a:pt x="105" y="5"/>
                      </a:moveTo>
                      <a:lnTo>
                        <a:pt x="101" y="18"/>
                      </a:lnTo>
                      <a:lnTo>
                        <a:pt x="98" y="20"/>
                      </a:lnTo>
                      <a:lnTo>
                        <a:pt x="87" y="20"/>
                      </a:lnTo>
                      <a:lnTo>
                        <a:pt x="78" y="18"/>
                      </a:lnTo>
                      <a:lnTo>
                        <a:pt x="58" y="23"/>
                      </a:lnTo>
                      <a:lnTo>
                        <a:pt x="71" y="35"/>
                      </a:lnTo>
                      <a:lnTo>
                        <a:pt x="63" y="38"/>
                      </a:lnTo>
                      <a:lnTo>
                        <a:pt x="54" y="38"/>
                      </a:lnTo>
                      <a:lnTo>
                        <a:pt x="44" y="28"/>
                      </a:lnTo>
                      <a:lnTo>
                        <a:pt x="41" y="32"/>
                      </a:lnTo>
                      <a:lnTo>
                        <a:pt x="46" y="44"/>
                      </a:lnTo>
                      <a:lnTo>
                        <a:pt x="55" y="54"/>
                      </a:lnTo>
                      <a:lnTo>
                        <a:pt x="49" y="59"/>
                      </a:lnTo>
                      <a:lnTo>
                        <a:pt x="59" y="68"/>
                      </a:lnTo>
                      <a:lnTo>
                        <a:pt x="68" y="74"/>
                      </a:lnTo>
                      <a:lnTo>
                        <a:pt x="70" y="86"/>
                      </a:lnTo>
                      <a:lnTo>
                        <a:pt x="53" y="80"/>
                      </a:lnTo>
                      <a:lnTo>
                        <a:pt x="59" y="91"/>
                      </a:lnTo>
                      <a:lnTo>
                        <a:pt x="49" y="93"/>
                      </a:lnTo>
                      <a:lnTo>
                        <a:pt x="57" y="111"/>
                      </a:lnTo>
                      <a:lnTo>
                        <a:pt x="45" y="111"/>
                      </a:lnTo>
                      <a:lnTo>
                        <a:pt x="30" y="102"/>
                      </a:lnTo>
                      <a:lnTo>
                        <a:pt x="23" y="86"/>
                      </a:lnTo>
                      <a:lnTo>
                        <a:pt x="19" y="72"/>
                      </a:lnTo>
                      <a:lnTo>
                        <a:pt x="11" y="63"/>
                      </a:lnTo>
                      <a:lnTo>
                        <a:pt x="2" y="51"/>
                      </a:lnTo>
                      <a:lnTo>
                        <a:pt x="0" y="4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13" y="26"/>
                      </a:lnTo>
                      <a:lnTo>
                        <a:pt x="13" y="20"/>
                      </a:lnTo>
                      <a:lnTo>
                        <a:pt x="24" y="18"/>
                      </a:lnTo>
                      <a:lnTo>
                        <a:pt x="30" y="14"/>
                      </a:lnTo>
                      <a:lnTo>
                        <a:pt x="39" y="14"/>
                      </a:lnTo>
                      <a:lnTo>
                        <a:pt x="41" y="10"/>
                      </a:lnTo>
                      <a:lnTo>
                        <a:pt x="44" y="10"/>
                      </a:lnTo>
                      <a:lnTo>
                        <a:pt x="57" y="10"/>
                      </a:lnTo>
                      <a:lnTo>
                        <a:pt x="70" y="5"/>
                      </a:lnTo>
                      <a:lnTo>
                        <a:pt x="82" y="12"/>
                      </a:lnTo>
                      <a:lnTo>
                        <a:pt x="97" y="10"/>
                      </a:lnTo>
                      <a:lnTo>
                        <a:pt x="96" y="0"/>
                      </a:lnTo>
                      <a:lnTo>
                        <a:pt x="105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72" name="Freeform 79">
                <a:extLst>
                  <a:ext uri="{FF2B5EF4-FFF2-40B4-BE49-F238E27FC236}">
                    <a16:creationId xmlns:a16="http://schemas.microsoft.com/office/drawing/2014/main" id="{E50D3612-7E7D-4579-AC1E-EE353207A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223" y="2105686"/>
                <a:ext cx="1145230" cy="605482"/>
              </a:xfrm>
              <a:custGeom>
                <a:avLst/>
                <a:gdLst>
                  <a:gd name="T0" fmla="*/ 429 w 727"/>
                  <a:gd name="T1" fmla="*/ 5 h 384"/>
                  <a:gd name="T2" fmla="*/ 571 w 727"/>
                  <a:gd name="T3" fmla="*/ 1 h 384"/>
                  <a:gd name="T4" fmla="*/ 571 w 727"/>
                  <a:gd name="T5" fmla="*/ 16 h 384"/>
                  <a:gd name="T6" fmla="*/ 556 w 727"/>
                  <a:gd name="T7" fmla="*/ 18 h 384"/>
                  <a:gd name="T8" fmla="*/ 618 w 727"/>
                  <a:gd name="T9" fmla="*/ 23 h 384"/>
                  <a:gd name="T10" fmla="*/ 689 w 727"/>
                  <a:gd name="T11" fmla="*/ 20 h 384"/>
                  <a:gd name="T12" fmla="*/ 679 w 727"/>
                  <a:gd name="T13" fmla="*/ 38 h 384"/>
                  <a:gd name="T14" fmla="*/ 662 w 727"/>
                  <a:gd name="T15" fmla="*/ 44 h 384"/>
                  <a:gd name="T16" fmla="*/ 631 w 727"/>
                  <a:gd name="T17" fmla="*/ 79 h 384"/>
                  <a:gd name="T18" fmla="*/ 603 w 727"/>
                  <a:gd name="T19" fmla="*/ 94 h 384"/>
                  <a:gd name="T20" fmla="*/ 610 w 727"/>
                  <a:gd name="T21" fmla="*/ 116 h 384"/>
                  <a:gd name="T22" fmla="*/ 608 w 727"/>
                  <a:gd name="T23" fmla="*/ 138 h 384"/>
                  <a:gd name="T24" fmla="*/ 567 w 727"/>
                  <a:gd name="T25" fmla="*/ 146 h 384"/>
                  <a:gd name="T26" fmla="*/ 555 w 727"/>
                  <a:gd name="T27" fmla="*/ 158 h 384"/>
                  <a:gd name="T28" fmla="*/ 578 w 727"/>
                  <a:gd name="T29" fmla="*/ 176 h 384"/>
                  <a:gd name="T30" fmla="*/ 548 w 727"/>
                  <a:gd name="T31" fmla="*/ 187 h 384"/>
                  <a:gd name="T32" fmla="*/ 518 w 727"/>
                  <a:gd name="T33" fmla="*/ 198 h 384"/>
                  <a:gd name="T34" fmla="*/ 532 w 727"/>
                  <a:gd name="T35" fmla="*/ 214 h 384"/>
                  <a:gd name="T36" fmla="*/ 436 w 727"/>
                  <a:gd name="T37" fmla="*/ 234 h 384"/>
                  <a:gd name="T38" fmla="*/ 362 w 727"/>
                  <a:gd name="T39" fmla="*/ 273 h 384"/>
                  <a:gd name="T40" fmla="*/ 311 w 727"/>
                  <a:gd name="T41" fmla="*/ 282 h 384"/>
                  <a:gd name="T42" fmla="*/ 280 w 727"/>
                  <a:gd name="T43" fmla="*/ 319 h 384"/>
                  <a:gd name="T44" fmla="*/ 241 w 727"/>
                  <a:gd name="T45" fmla="*/ 364 h 384"/>
                  <a:gd name="T46" fmla="*/ 190 w 727"/>
                  <a:gd name="T47" fmla="*/ 369 h 384"/>
                  <a:gd name="T48" fmla="*/ 148 w 727"/>
                  <a:gd name="T49" fmla="*/ 340 h 384"/>
                  <a:gd name="T50" fmla="*/ 136 w 727"/>
                  <a:gd name="T51" fmla="*/ 288 h 384"/>
                  <a:gd name="T52" fmla="*/ 129 w 727"/>
                  <a:gd name="T53" fmla="*/ 251 h 384"/>
                  <a:gd name="T54" fmla="*/ 185 w 727"/>
                  <a:gd name="T55" fmla="*/ 216 h 384"/>
                  <a:gd name="T56" fmla="*/ 167 w 727"/>
                  <a:gd name="T57" fmla="*/ 211 h 384"/>
                  <a:gd name="T58" fmla="*/ 146 w 727"/>
                  <a:gd name="T59" fmla="*/ 196 h 384"/>
                  <a:gd name="T60" fmla="*/ 193 w 727"/>
                  <a:gd name="T61" fmla="*/ 191 h 384"/>
                  <a:gd name="T62" fmla="*/ 153 w 727"/>
                  <a:gd name="T63" fmla="*/ 177 h 384"/>
                  <a:gd name="T64" fmla="*/ 163 w 727"/>
                  <a:gd name="T65" fmla="*/ 151 h 384"/>
                  <a:gd name="T66" fmla="*/ 143 w 727"/>
                  <a:gd name="T67" fmla="*/ 117 h 384"/>
                  <a:gd name="T68" fmla="*/ 96 w 727"/>
                  <a:gd name="T69" fmla="*/ 101 h 384"/>
                  <a:gd name="T70" fmla="*/ 23 w 727"/>
                  <a:gd name="T71" fmla="*/ 98 h 384"/>
                  <a:gd name="T72" fmla="*/ 69 w 727"/>
                  <a:gd name="T73" fmla="*/ 83 h 384"/>
                  <a:gd name="T74" fmla="*/ 7 w 727"/>
                  <a:gd name="T75" fmla="*/ 67 h 384"/>
                  <a:gd name="T76" fmla="*/ 114 w 727"/>
                  <a:gd name="T77" fmla="*/ 49 h 384"/>
                  <a:gd name="T78" fmla="*/ 148 w 727"/>
                  <a:gd name="T79" fmla="*/ 29 h 384"/>
                  <a:gd name="T80" fmla="*/ 195 w 727"/>
                  <a:gd name="T81" fmla="*/ 19 h 384"/>
                  <a:gd name="T82" fmla="*/ 274 w 727"/>
                  <a:gd name="T83" fmla="*/ 21 h 384"/>
                  <a:gd name="T84" fmla="*/ 347 w 727"/>
                  <a:gd name="T85" fmla="*/ 20 h 384"/>
                  <a:gd name="T86" fmla="*/ 350 w 727"/>
                  <a:gd name="T87" fmla="*/ 1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7" h="384">
                    <a:moveTo>
                      <a:pt x="350" y="12"/>
                    </a:moveTo>
                    <a:lnTo>
                      <a:pt x="392" y="5"/>
                    </a:lnTo>
                    <a:lnTo>
                      <a:pt x="429" y="5"/>
                    </a:lnTo>
                    <a:lnTo>
                      <a:pt x="446" y="1"/>
                    </a:lnTo>
                    <a:lnTo>
                      <a:pt x="485" y="0"/>
                    </a:lnTo>
                    <a:lnTo>
                      <a:pt x="571" y="1"/>
                    </a:lnTo>
                    <a:lnTo>
                      <a:pt x="636" y="10"/>
                    </a:lnTo>
                    <a:lnTo>
                      <a:pt x="614" y="15"/>
                    </a:lnTo>
                    <a:lnTo>
                      <a:pt x="571" y="16"/>
                    </a:lnTo>
                    <a:lnTo>
                      <a:pt x="511" y="17"/>
                    </a:lnTo>
                    <a:lnTo>
                      <a:pt x="516" y="19"/>
                    </a:lnTo>
                    <a:lnTo>
                      <a:pt x="556" y="18"/>
                    </a:lnTo>
                    <a:lnTo>
                      <a:pt x="588" y="22"/>
                    </a:lnTo>
                    <a:lnTo>
                      <a:pt x="610" y="18"/>
                    </a:lnTo>
                    <a:lnTo>
                      <a:pt x="618" y="23"/>
                    </a:lnTo>
                    <a:lnTo>
                      <a:pt x="604" y="30"/>
                    </a:lnTo>
                    <a:lnTo>
                      <a:pt x="634" y="26"/>
                    </a:lnTo>
                    <a:lnTo>
                      <a:pt x="689" y="20"/>
                    </a:lnTo>
                    <a:lnTo>
                      <a:pt x="722" y="23"/>
                    </a:lnTo>
                    <a:lnTo>
                      <a:pt x="727" y="28"/>
                    </a:lnTo>
                    <a:lnTo>
                      <a:pt x="679" y="38"/>
                    </a:lnTo>
                    <a:lnTo>
                      <a:pt x="672" y="41"/>
                    </a:lnTo>
                    <a:lnTo>
                      <a:pt x="636" y="43"/>
                    </a:lnTo>
                    <a:lnTo>
                      <a:pt x="662" y="44"/>
                    </a:lnTo>
                    <a:lnTo>
                      <a:pt x="646" y="54"/>
                    </a:lnTo>
                    <a:lnTo>
                      <a:pt x="634" y="63"/>
                    </a:lnTo>
                    <a:lnTo>
                      <a:pt x="631" y="79"/>
                    </a:lnTo>
                    <a:lnTo>
                      <a:pt x="643" y="88"/>
                    </a:lnTo>
                    <a:lnTo>
                      <a:pt x="624" y="89"/>
                    </a:lnTo>
                    <a:lnTo>
                      <a:pt x="603" y="94"/>
                    </a:lnTo>
                    <a:lnTo>
                      <a:pt x="624" y="102"/>
                    </a:lnTo>
                    <a:lnTo>
                      <a:pt x="624" y="115"/>
                    </a:lnTo>
                    <a:lnTo>
                      <a:pt x="610" y="116"/>
                    </a:lnTo>
                    <a:lnTo>
                      <a:pt x="623" y="130"/>
                    </a:lnTo>
                    <a:lnTo>
                      <a:pt x="595" y="131"/>
                    </a:lnTo>
                    <a:lnTo>
                      <a:pt x="608" y="138"/>
                    </a:lnTo>
                    <a:lnTo>
                      <a:pt x="603" y="143"/>
                    </a:lnTo>
                    <a:lnTo>
                      <a:pt x="585" y="146"/>
                    </a:lnTo>
                    <a:lnTo>
                      <a:pt x="567" y="146"/>
                    </a:lnTo>
                    <a:lnTo>
                      <a:pt x="580" y="157"/>
                    </a:lnTo>
                    <a:lnTo>
                      <a:pt x="579" y="164"/>
                    </a:lnTo>
                    <a:lnTo>
                      <a:pt x="555" y="158"/>
                    </a:lnTo>
                    <a:lnTo>
                      <a:pt x="548" y="162"/>
                    </a:lnTo>
                    <a:lnTo>
                      <a:pt x="564" y="166"/>
                    </a:lnTo>
                    <a:lnTo>
                      <a:pt x="578" y="176"/>
                    </a:lnTo>
                    <a:lnTo>
                      <a:pt x="580" y="190"/>
                    </a:lnTo>
                    <a:lnTo>
                      <a:pt x="556" y="193"/>
                    </a:lnTo>
                    <a:lnTo>
                      <a:pt x="548" y="187"/>
                    </a:lnTo>
                    <a:lnTo>
                      <a:pt x="534" y="177"/>
                    </a:lnTo>
                    <a:lnTo>
                      <a:pt x="536" y="189"/>
                    </a:lnTo>
                    <a:lnTo>
                      <a:pt x="518" y="198"/>
                    </a:lnTo>
                    <a:lnTo>
                      <a:pt x="553" y="198"/>
                    </a:lnTo>
                    <a:lnTo>
                      <a:pt x="571" y="199"/>
                    </a:lnTo>
                    <a:lnTo>
                      <a:pt x="532" y="214"/>
                    </a:lnTo>
                    <a:lnTo>
                      <a:pt x="492" y="228"/>
                    </a:lnTo>
                    <a:lnTo>
                      <a:pt x="451" y="234"/>
                    </a:lnTo>
                    <a:lnTo>
                      <a:pt x="436" y="234"/>
                    </a:lnTo>
                    <a:lnTo>
                      <a:pt x="420" y="241"/>
                    </a:lnTo>
                    <a:lnTo>
                      <a:pt x="396" y="260"/>
                    </a:lnTo>
                    <a:lnTo>
                      <a:pt x="362" y="273"/>
                    </a:lnTo>
                    <a:lnTo>
                      <a:pt x="353" y="274"/>
                    </a:lnTo>
                    <a:lnTo>
                      <a:pt x="333" y="278"/>
                    </a:lnTo>
                    <a:lnTo>
                      <a:pt x="311" y="282"/>
                    </a:lnTo>
                    <a:lnTo>
                      <a:pt x="295" y="294"/>
                    </a:lnTo>
                    <a:lnTo>
                      <a:pt x="291" y="307"/>
                    </a:lnTo>
                    <a:lnTo>
                      <a:pt x="280" y="319"/>
                    </a:lnTo>
                    <a:lnTo>
                      <a:pt x="251" y="334"/>
                    </a:lnTo>
                    <a:lnTo>
                      <a:pt x="252" y="349"/>
                    </a:lnTo>
                    <a:lnTo>
                      <a:pt x="241" y="364"/>
                    </a:lnTo>
                    <a:lnTo>
                      <a:pt x="227" y="383"/>
                    </a:lnTo>
                    <a:lnTo>
                      <a:pt x="206" y="384"/>
                    </a:lnTo>
                    <a:lnTo>
                      <a:pt x="190" y="369"/>
                    </a:lnTo>
                    <a:lnTo>
                      <a:pt x="161" y="369"/>
                    </a:lnTo>
                    <a:lnTo>
                      <a:pt x="150" y="358"/>
                    </a:lnTo>
                    <a:lnTo>
                      <a:pt x="148" y="340"/>
                    </a:lnTo>
                    <a:lnTo>
                      <a:pt x="133" y="316"/>
                    </a:lnTo>
                    <a:lnTo>
                      <a:pt x="130" y="304"/>
                    </a:lnTo>
                    <a:lnTo>
                      <a:pt x="136" y="288"/>
                    </a:lnTo>
                    <a:lnTo>
                      <a:pt x="124" y="271"/>
                    </a:lnTo>
                    <a:lnTo>
                      <a:pt x="135" y="257"/>
                    </a:lnTo>
                    <a:lnTo>
                      <a:pt x="129" y="251"/>
                    </a:lnTo>
                    <a:lnTo>
                      <a:pt x="153" y="230"/>
                    </a:lnTo>
                    <a:lnTo>
                      <a:pt x="176" y="223"/>
                    </a:lnTo>
                    <a:lnTo>
                      <a:pt x="185" y="216"/>
                    </a:lnTo>
                    <a:lnTo>
                      <a:pt x="194" y="203"/>
                    </a:lnTo>
                    <a:lnTo>
                      <a:pt x="176" y="209"/>
                    </a:lnTo>
                    <a:lnTo>
                      <a:pt x="167" y="211"/>
                    </a:lnTo>
                    <a:lnTo>
                      <a:pt x="154" y="214"/>
                    </a:lnTo>
                    <a:lnTo>
                      <a:pt x="141" y="208"/>
                    </a:lnTo>
                    <a:lnTo>
                      <a:pt x="146" y="196"/>
                    </a:lnTo>
                    <a:lnTo>
                      <a:pt x="156" y="187"/>
                    </a:lnTo>
                    <a:lnTo>
                      <a:pt x="168" y="187"/>
                    </a:lnTo>
                    <a:lnTo>
                      <a:pt x="193" y="191"/>
                    </a:lnTo>
                    <a:lnTo>
                      <a:pt x="176" y="181"/>
                    </a:lnTo>
                    <a:lnTo>
                      <a:pt x="167" y="175"/>
                    </a:lnTo>
                    <a:lnTo>
                      <a:pt x="153" y="177"/>
                    </a:lnTo>
                    <a:lnTo>
                      <a:pt x="145" y="173"/>
                    </a:lnTo>
                    <a:lnTo>
                      <a:pt x="168" y="158"/>
                    </a:lnTo>
                    <a:lnTo>
                      <a:pt x="163" y="151"/>
                    </a:lnTo>
                    <a:lnTo>
                      <a:pt x="160" y="140"/>
                    </a:lnTo>
                    <a:lnTo>
                      <a:pt x="155" y="123"/>
                    </a:lnTo>
                    <a:lnTo>
                      <a:pt x="143" y="117"/>
                    </a:lnTo>
                    <a:lnTo>
                      <a:pt x="148" y="111"/>
                    </a:lnTo>
                    <a:lnTo>
                      <a:pt x="121" y="102"/>
                    </a:lnTo>
                    <a:lnTo>
                      <a:pt x="96" y="101"/>
                    </a:lnTo>
                    <a:lnTo>
                      <a:pt x="63" y="101"/>
                    </a:lnTo>
                    <a:lnTo>
                      <a:pt x="33" y="102"/>
                    </a:lnTo>
                    <a:lnTo>
                      <a:pt x="23" y="98"/>
                    </a:lnTo>
                    <a:lnTo>
                      <a:pt x="10" y="88"/>
                    </a:lnTo>
                    <a:lnTo>
                      <a:pt x="45" y="83"/>
                    </a:lnTo>
                    <a:lnTo>
                      <a:pt x="69" y="83"/>
                    </a:lnTo>
                    <a:lnTo>
                      <a:pt x="21" y="79"/>
                    </a:lnTo>
                    <a:lnTo>
                      <a:pt x="0" y="73"/>
                    </a:lnTo>
                    <a:lnTo>
                      <a:pt x="7" y="67"/>
                    </a:lnTo>
                    <a:lnTo>
                      <a:pt x="57" y="60"/>
                    </a:lnTo>
                    <a:lnTo>
                      <a:pt x="105" y="54"/>
                    </a:lnTo>
                    <a:lnTo>
                      <a:pt x="114" y="49"/>
                    </a:lnTo>
                    <a:lnTo>
                      <a:pt x="87" y="44"/>
                    </a:lnTo>
                    <a:lnTo>
                      <a:pt x="101" y="38"/>
                    </a:lnTo>
                    <a:lnTo>
                      <a:pt x="148" y="29"/>
                    </a:lnTo>
                    <a:lnTo>
                      <a:pt x="166" y="28"/>
                    </a:lnTo>
                    <a:lnTo>
                      <a:pt x="166" y="22"/>
                    </a:lnTo>
                    <a:lnTo>
                      <a:pt x="195" y="19"/>
                    </a:lnTo>
                    <a:lnTo>
                      <a:pt x="231" y="17"/>
                    </a:lnTo>
                    <a:lnTo>
                      <a:pt x="265" y="17"/>
                    </a:lnTo>
                    <a:lnTo>
                      <a:pt x="274" y="21"/>
                    </a:lnTo>
                    <a:lnTo>
                      <a:pt x="309" y="14"/>
                    </a:lnTo>
                    <a:lnTo>
                      <a:pt x="332" y="19"/>
                    </a:lnTo>
                    <a:lnTo>
                      <a:pt x="347" y="20"/>
                    </a:lnTo>
                    <a:lnTo>
                      <a:pt x="367" y="24"/>
                    </a:lnTo>
                    <a:lnTo>
                      <a:pt x="345" y="17"/>
                    </a:lnTo>
                    <a:lnTo>
                      <a:pt x="350" y="1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3" name="Freeform 80">
                <a:extLst>
                  <a:ext uri="{FF2B5EF4-FFF2-40B4-BE49-F238E27FC236}">
                    <a16:creationId xmlns:a16="http://schemas.microsoft.com/office/drawing/2014/main" id="{0ACEAF85-473B-4B68-8C44-7647222A2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369" y="4071926"/>
                <a:ext cx="118147" cy="134026"/>
              </a:xfrm>
              <a:custGeom>
                <a:avLst/>
                <a:gdLst>
                  <a:gd name="T0" fmla="*/ 37 w 75"/>
                  <a:gd name="T1" fmla="*/ 85 h 85"/>
                  <a:gd name="T2" fmla="*/ 28 w 75"/>
                  <a:gd name="T3" fmla="*/ 81 h 85"/>
                  <a:gd name="T4" fmla="*/ 17 w 75"/>
                  <a:gd name="T5" fmla="*/ 81 h 85"/>
                  <a:gd name="T6" fmla="*/ 9 w 75"/>
                  <a:gd name="T7" fmla="*/ 77 h 85"/>
                  <a:gd name="T8" fmla="*/ 0 w 75"/>
                  <a:gd name="T9" fmla="*/ 68 h 85"/>
                  <a:gd name="T10" fmla="*/ 1 w 75"/>
                  <a:gd name="T11" fmla="*/ 62 h 85"/>
                  <a:gd name="T12" fmla="*/ 4 w 75"/>
                  <a:gd name="T13" fmla="*/ 58 h 85"/>
                  <a:gd name="T14" fmla="*/ 2 w 75"/>
                  <a:gd name="T15" fmla="*/ 54 h 85"/>
                  <a:gd name="T16" fmla="*/ 12 w 75"/>
                  <a:gd name="T17" fmla="*/ 37 h 85"/>
                  <a:gd name="T18" fmla="*/ 36 w 75"/>
                  <a:gd name="T19" fmla="*/ 37 h 85"/>
                  <a:gd name="T20" fmla="*/ 37 w 75"/>
                  <a:gd name="T21" fmla="*/ 29 h 85"/>
                  <a:gd name="T22" fmla="*/ 34 w 75"/>
                  <a:gd name="T23" fmla="*/ 28 h 85"/>
                  <a:gd name="T24" fmla="*/ 33 w 75"/>
                  <a:gd name="T25" fmla="*/ 24 h 85"/>
                  <a:gd name="T26" fmla="*/ 27 w 75"/>
                  <a:gd name="T27" fmla="*/ 19 h 85"/>
                  <a:gd name="T28" fmla="*/ 21 w 75"/>
                  <a:gd name="T29" fmla="*/ 12 h 85"/>
                  <a:gd name="T30" fmla="*/ 29 w 75"/>
                  <a:gd name="T31" fmla="*/ 12 h 85"/>
                  <a:gd name="T32" fmla="*/ 30 w 75"/>
                  <a:gd name="T33" fmla="*/ 0 h 85"/>
                  <a:gd name="T34" fmla="*/ 47 w 75"/>
                  <a:gd name="T35" fmla="*/ 0 h 85"/>
                  <a:gd name="T36" fmla="*/ 64 w 75"/>
                  <a:gd name="T37" fmla="*/ 0 h 85"/>
                  <a:gd name="T38" fmla="*/ 62 w 75"/>
                  <a:gd name="T39" fmla="*/ 17 h 85"/>
                  <a:gd name="T40" fmla="*/ 58 w 75"/>
                  <a:gd name="T41" fmla="*/ 40 h 85"/>
                  <a:gd name="T42" fmla="*/ 63 w 75"/>
                  <a:gd name="T43" fmla="*/ 40 h 85"/>
                  <a:gd name="T44" fmla="*/ 69 w 75"/>
                  <a:gd name="T45" fmla="*/ 44 h 85"/>
                  <a:gd name="T46" fmla="*/ 71 w 75"/>
                  <a:gd name="T47" fmla="*/ 41 h 85"/>
                  <a:gd name="T48" fmla="*/ 75 w 75"/>
                  <a:gd name="T49" fmla="*/ 44 h 85"/>
                  <a:gd name="T50" fmla="*/ 66 w 75"/>
                  <a:gd name="T51" fmla="*/ 52 h 85"/>
                  <a:gd name="T52" fmla="*/ 57 w 75"/>
                  <a:gd name="T53" fmla="*/ 58 h 85"/>
                  <a:gd name="T54" fmla="*/ 55 w 75"/>
                  <a:gd name="T55" fmla="*/ 61 h 85"/>
                  <a:gd name="T56" fmla="*/ 56 w 75"/>
                  <a:gd name="T57" fmla="*/ 66 h 85"/>
                  <a:gd name="T58" fmla="*/ 52 w 75"/>
                  <a:gd name="T59" fmla="*/ 71 h 85"/>
                  <a:gd name="T60" fmla="*/ 48 w 75"/>
                  <a:gd name="T61" fmla="*/ 72 h 85"/>
                  <a:gd name="T62" fmla="*/ 49 w 75"/>
                  <a:gd name="T63" fmla="*/ 74 h 85"/>
                  <a:gd name="T64" fmla="*/ 45 w 75"/>
                  <a:gd name="T65" fmla="*/ 77 h 85"/>
                  <a:gd name="T66" fmla="*/ 38 w 75"/>
                  <a:gd name="T67" fmla="*/ 82 h 85"/>
                  <a:gd name="T68" fmla="*/ 37 w 75"/>
                  <a:gd name="T6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85">
                    <a:moveTo>
                      <a:pt x="37" y="85"/>
                    </a:moveTo>
                    <a:lnTo>
                      <a:pt x="28" y="81"/>
                    </a:lnTo>
                    <a:lnTo>
                      <a:pt x="17" y="81"/>
                    </a:lnTo>
                    <a:lnTo>
                      <a:pt x="9" y="77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12" y="37"/>
                    </a:lnTo>
                    <a:lnTo>
                      <a:pt x="36" y="37"/>
                    </a:lnTo>
                    <a:lnTo>
                      <a:pt x="37" y="29"/>
                    </a:lnTo>
                    <a:lnTo>
                      <a:pt x="34" y="28"/>
                    </a:lnTo>
                    <a:lnTo>
                      <a:pt x="33" y="24"/>
                    </a:lnTo>
                    <a:lnTo>
                      <a:pt x="27" y="19"/>
                    </a:lnTo>
                    <a:lnTo>
                      <a:pt x="21" y="12"/>
                    </a:lnTo>
                    <a:lnTo>
                      <a:pt x="29" y="12"/>
                    </a:lnTo>
                    <a:lnTo>
                      <a:pt x="30" y="0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62" y="17"/>
                    </a:lnTo>
                    <a:lnTo>
                      <a:pt x="58" y="40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1" y="41"/>
                    </a:lnTo>
                    <a:lnTo>
                      <a:pt x="75" y="44"/>
                    </a:lnTo>
                    <a:lnTo>
                      <a:pt x="66" y="52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2" y="71"/>
                    </a:lnTo>
                    <a:lnTo>
                      <a:pt x="48" y="72"/>
                    </a:lnTo>
                    <a:lnTo>
                      <a:pt x="49" y="74"/>
                    </a:lnTo>
                    <a:lnTo>
                      <a:pt x="45" y="77"/>
                    </a:lnTo>
                    <a:lnTo>
                      <a:pt x="38" y="82"/>
                    </a:lnTo>
                    <a:lnTo>
                      <a:pt x="37" y="8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4" name="Freeform 81">
                <a:extLst>
                  <a:ext uri="{FF2B5EF4-FFF2-40B4-BE49-F238E27FC236}">
                    <a16:creationId xmlns:a16="http://schemas.microsoft.com/office/drawing/2014/main" id="{EE56F2CF-6366-48B6-BB65-1E016F42E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500" y="4382552"/>
                <a:ext cx="138625" cy="231787"/>
              </a:xfrm>
              <a:custGeom>
                <a:avLst/>
                <a:gdLst>
                  <a:gd name="T0" fmla="*/ 32 w 88"/>
                  <a:gd name="T1" fmla="*/ 0 h 147"/>
                  <a:gd name="T2" fmla="*/ 43 w 88"/>
                  <a:gd name="T3" fmla="*/ 7 h 147"/>
                  <a:gd name="T4" fmla="*/ 54 w 88"/>
                  <a:gd name="T5" fmla="*/ 21 h 147"/>
                  <a:gd name="T6" fmla="*/ 54 w 88"/>
                  <a:gd name="T7" fmla="*/ 32 h 147"/>
                  <a:gd name="T8" fmla="*/ 61 w 88"/>
                  <a:gd name="T9" fmla="*/ 32 h 147"/>
                  <a:gd name="T10" fmla="*/ 71 w 88"/>
                  <a:gd name="T11" fmla="*/ 42 h 147"/>
                  <a:gd name="T12" fmla="*/ 78 w 88"/>
                  <a:gd name="T13" fmla="*/ 49 h 147"/>
                  <a:gd name="T14" fmla="*/ 74 w 88"/>
                  <a:gd name="T15" fmla="*/ 68 h 147"/>
                  <a:gd name="T16" fmla="*/ 63 w 88"/>
                  <a:gd name="T17" fmla="*/ 73 h 147"/>
                  <a:gd name="T18" fmla="*/ 64 w 88"/>
                  <a:gd name="T19" fmla="*/ 78 h 147"/>
                  <a:gd name="T20" fmla="*/ 61 w 88"/>
                  <a:gd name="T21" fmla="*/ 89 h 147"/>
                  <a:gd name="T22" fmla="*/ 68 w 88"/>
                  <a:gd name="T23" fmla="*/ 104 h 147"/>
                  <a:gd name="T24" fmla="*/ 74 w 88"/>
                  <a:gd name="T25" fmla="*/ 104 h 147"/>
                  <a:gd name="T26" fmla="*/ 77 w 88"/>
                  <a:gd name="T27" fmla="*/ 116 h 147"/>
                  <a:gd name="T28" fmla="*/ 88 w 88"/>
                  <a:gd name="T29" fmla="*/ 134 h 147"/>
                  <a:gd name="T30" fmla="*/ 83 w 88"/>
                  <a:gd name="T31" fmla="*/ 135 h 147"/>
                  <a:gd name="T32" fmla="*/ 73 w 88"/>
                  <a:gd name="T33" fmla="*/ 133 h 147"/>
                  <a:gd name="T34" fmla="*/ 67 w 88"/>
                  <a:gd name="T35" fmla="*/ 138 h 147"/>
                  <a:gd name="T36" fmla="*/ 59 w 88"/>
                  <a:gd name="T37" fmla="*/ 142 h 147"/>
                  <a:gd name="T38" fmla="*/ 53 w 88"/>
                  <a:gd name="T39" fmla="*/ 143 h 147"/>
                  <a:gd name="T40" fmla="*/ 51 w 88"/>
                  <a:gd name="T41" fmla="*/ 147 h 147"/>
                  <a:gd name="T42" fmla="*/ 42 w 88"/>
                  <a:gd name="T43" fmla="*/ 146 h 147"/>
                  <a:gd name="T44" fmla="*/ 31 w 88"/>
                  <a:gd name="T45" fmla="*/ 136 h 147"/>
                  <a:gd name="T46" fmla="*/ 29 w 88"/>
                  <a:gd name="T47" fmla="*/ 127 h 147"/>
                  <a:gd name="T48" fmla="*/ 25 w 88"/>
                  <a:gd name="T49" fmla="*/ 116 h 147"/>
                  <a:gd name="T50" fmla="*/ 28 w 88"/>
                  <a:gd name="T51" fmla="*/ 98 h 147"/>
                  <a:gd name="T52" fmla="*/ 33 w 88"/>
                  <a:gd name="T53" fmla="*/ 91 h 147"/>
                  <a:gd name="T54" fmla="*/ 29 w 88"/>
                  <a:gd name="T55" fmla="*/ 82 h 147"/>
                  <a:gd name="T56" fmla="*/ 23 w 88"/>
                  <a:gd name="T57" fmla="*/ 78 h 147"/>
                  <a:gd name="T58" fmla="*/ 25 w 88"/>
                  <a:gd name="T59" fmla="*/ 69 h 147"/>
                  <a:gd name="T60" fmla="*/ 21 w 88"/>
                  <a:gd name="T61" fmla="*/ 64 h 147"/>
                  <a:gd name="T62" fmla="*/ 12 w 88"/>
                  <a:gd name="T63" fmla="*/ 65 h 147"/>
                  <a:gd name="T64" fmla="*/ 0 w 88"/>
                  <a:gd name="T65" fmla="*/ 50 h 147"/>
                  <a:gd name="T66" fmla="*/ 5 w 88"/>
                  <a:gd name="T67" fmla="*/ 44 h 147"/>
                  <a:gd name="T68" fmla="*/ 5 w 88"/>
                  <a:gd name="T69" fmla="*/ 34 h 147"/>
                  <a:gd name="T70" fmla="*/ 16 w 88"/>
                  <a:gd name="T71" fmla="*/ 31 h 147"/>
                  <a:gd name="T72" fmla="*/ 21 w 88"/>
                  <a:gd name="T73" fmla="*/ 27 h 147"/>
                  <a:gd name="T74" fmla="*/ 15 w 88"/>
                  <a:gd name="T75" fmla="*/ 19 h 147"/>
                  <a:gd name="T76" fmla="*/ 17 w 88"/>
                  <a:gd name="T77" fmla="*/ 12 h 147"/>
                  <a:gd name="T78" fmla="*/ 32 w 88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" h="147">
                    <a:moveTo>
                      <a:pt x="32" y="0"/>
                    </a:moveTo>
                    <a:lnTo>
                      <a:pt x="43" y="7"/>
                    </a:lnTo>
                    <a:lnTo>
                      <a:pt x="54" y="21"/>
                    </a:lnTo>
                    <a:lnTo>
                      <a:pt x="54" y="32"/>
                    </a:lnTo>
                    <a:lnTo>
                      <a:pt x="61" y="32"/>
                    </a:lnTo>
                    <a:lnTo>
                      <a:pt x="71" y="42"/>
                    </a:lnTo>
                    <a:lnTo>
                      <a:pt x="78" y="49"/>
                    </a:lnTo>
                    <a:lnTo>
                      <a:pt x="74" y="68"/>
                    </a:lnTo>
                    <a:lnTo>
                      <a:pt x="63" y="73"/>
                    </a:lnTo>
                    <a:lnTo>
                      <a:pt x="64" y="78"/>
                    </a:lnTo>
                    <a:lnTo>
                      <a:pt x="61" y="89"/>
                    </a:lnTo>
                    <a:lnTo>
                      <a:pt x="68" y="104"/>
                    </a:lnTo>
                    <a:lnTo>
                      <a:pt x="74" y="104"/>
                    </a:lnTo>
                    <a:lnTo>
                      <a:pt x="77" y="116"/>
                    </a:lnTo>
                    <a:lnTo>
                      <a:pt x="88" y="134"/>
                    </a:lnTo>
                    <a:lnTo>
                      <a:pt x="83" y="135"/>
                    </a:lnTo>
                    <a:lnTo>
                      <a:pt x="73" y="133"/>
                    </a:lnTo>
                    <a:lnTo>
                      <a:pt x="67" y="138"/>
                    </a:lnTo>
                    <a:lnTo>
                      <a:pt x="59" y="142"/>
                    </a:lnTo>
                    <a:lnTo>
                      <a:pt x="53" y="143"/>
                    </a:lnTo>
                    <a:lnTo>
                      <a:pt x="51" y="147"/>
                    </a:lnTo>
                    <a:lnTo>
                      <a:pt x="42" y="146"/>
                    </a:lnTo>
                    <a:lnTo>
                      <a:pt x="31" y="136"/>
                    </a:lnTo>
                    <a:lnTo>
                      <a:pt x="29" y="127"/>
                    </a:lnTo>
                    <a:lnTo>
                      <a:pt x="25" y="116"/>
                    </a:lnTo>
                    <a:lnTo>
                      <a:pt x="28" y="98"/>
                    </a:lnTo>
                    <a:lnTo>
                      <a:pt x="33" y="91"/>
                    </a:lnTo>
                    <a:lnTo>
                      <a:pt x="29" y="82"/>
                    </a:lnTo>
                    <a:lnTo>
                      <a:pt x="23" y="78"/>
                    </a:lnTo>
                    <a:lnTo>
                      <a:pt x="25" y="69"/>
                    </a:lnTo>
                    <a:lnTo>
                      <a:pt x="21" y="64"/>
                    </a:lnTo>
                    <a:lnTo>
                      <a:pt x="12" y="65"/>
                    </a:lnTo>
                    <a:lnTo>
                      <a:pt x="0" y="50"/>
                    </a:lnTo>
                    <a:lnTo>
                      <a:pt x="5" y="44"/>
                    </a:lnTo>
                    <a:lnTo>
                      <a:pt x="5" y="34"/>
                    </a:lnTo>
                    <a:lnTo>
                      <a:pt x="16" y="31"/>
                    </a:lnTo>
                    <a:lnTo>
                      <a:pt x="21" y="27"/>
                    </a:lnTo>
                    <a:lnTo>
                      <a:pt x="15" y="19"/>
                    </a:lnTo>
                    <a:lnTo>
                      <a:pt x="17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1B40ECB5-77F8-40D0-A91F-BDA5C08E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283" y="4131844"/>
                <a:ext cx="179582" cy="99337"/>
              </a:xfrm>
              <a:custGeom>
                <a:avLst/>
                <a:gdLst>
                  <a:gd name="T0" fmla="*/ 34 w 114"/>
                  <a:gd name="T1" fmla="*/ 63 h 63"/>
                  <a:gd name="T2" fmla="*/ 32 w 114"/>
                  <a:gd name="T3" fmla="*/ 56 h 63"/>
                  <a:gd name="T4" fmla="*/ 27 w 114"/>
                  <a:gd name="T5" fmla="*/ 54 h 63"/>
                  <a:gd name="T6" fmla="*/ 29 w 114"/>
                  <a:gd name="T7" fmla="*/ 46 h 63"/>
                  <a:gd name="T8" fmla="*/ 26 w 114"/>
                  <a:gd name="T9" fmla="*/ 44 h 63"/>
                  <a:gd name="T10" fmla="*/ 23 w 114"/>
                  <a:gd name="T11" fmla="*/ 42 h 63"/>
                  <a:gd name="T12" fmla="*/ 14 w 114"/>
                  <a:gd name="T13" fmla="*/ 45 h 63"/>
                  <a:gd name="T14" fmla="*/ 14 w 114"/>
                  <a:gd name="T15" fmla="*/ 42 h 63"/>
                  <a:gd name="T16" fmla="*/ 9 w 114"/>
                  <a:gd name="T17" fmla="*/ 39 h 63"/>
                  <a:gd name="T18" fmla="*/ 5 w 114"/>
                  <a:gd name="T19" fmla="*/ 34 h 63"/>
                  <a:gd name="T20" fmla="*/ 0 w 114"/>
                  <a:gd name="T21" fmla="*/ 33 h 63"/>
                  <a:gd name="T22" fmla="*/ 4 w 114"/>
                  <a:gd name="T23" fmla="*/ 28 h 63"/>
                  <a:gd name="T24" fmla="*/ 3 w 114"/>
                  <a:gd name="T25" fmla="*/ 23 h 63"/>
                  <a:gd name="T26" fmla="*/ 5 w 114"/>
                  <a:gd name="T27" fmla="*/ 19 h 63"/>
                  <a:gd name="T28" fmla="*/ 14 w 114"/>
                  <a:gd name="T29" fmla="*/ 14 h 63"/>
                  <a:gd name="T30" fmla="*/ 23 w 114"/>
                  <a:gd name="T31" fmla="*/ 6 h 63"/>
                  <a:gd name="T32" fmla="*/ 25 w 114"/>
                  <a:gd name="T33" fmla="*/ 7 h 63"/>
                  <a:gd name="T34" fmla="*/ 30 w 114"/>
                  <a:gd name="T35" fmla="*/ 3 h 63"/>
                  <a:gd name="T36" fmla="*/ 35 w 114"/>
                  <a:gd name="T37" fmla="*/ 2 h 63"/>
                  <a:gd name="T38" fmla="*/ 36 w 114"/>
                  <a:gd name="T39" fmla="*/ 4 h 63"/>
                  <a:gd name="T40" fmla="*/ 39 w 114"/>
                  <a:gd name="T41" fmla="*/ 3 h 63"/>
                  <a:gd name="T42" fmla="*/ 48 w 114"/>
                  <a:gd name="T43" fmla="*/ 5 h 63"/>
                  <a:gd name="T44" fmla="*/ 56 w 114"/>
                  <a:gd name="T45" fmla="*/ 4 h 63"/>
                  <a:gd name="T46" fmla="*/ 62 w 114"/>
                  <a:gd name="T47" fmla="*/ 2 h 63"/>
                  <a:gd name="T48" fmla="*/ 65 w 114"/>
                  <a:gd name="T49" fmla="*/ 0 h 63"/>
                  <a:gd name="T50" fmla="*/ 70 w 114"/>
                  <a:gd name="T51" fmla="*/ 1 h 63"/>
                  <a:gd name="T52" fmla="*/ 74 w 114"/>
                  <a:gd name="T53" fmla="*/ 2 h 63"/>
                  <a:gd name="T54" fmla="*/ 79 w 114"/>
                  <a:gd name="T55" fmla="*/ 2 h 63"/>
                  <a:gd name="T56" fmla="*/ 83 w 114"/>
                  <a:gd name="T57" fmla="*/ 0 h 63"/>
                  <a:gd name="T58" fmla="*/ 91 w 114"/>
                  <a:gd name="T59" fmla="*/ 3 h 63"/>
                  <a:gd name="T60" fmla="*/ 94 w 114"/>
                  <a:gd name="T61" fmla="*/ 3 h 63"/>
                  <a:gd name="T62" fmla="*/ 99 w 114"/>
                  <a:gd name="T63" fmla="*/ 7 h 63"/>
                  <a:gd name="T64" fmla="*/ 104 w 114"/>
                  <a:gd name="T65" fmla="*/ 12 h 63"/>
                  <a:gd name="T66" fmla="*/ 110 w 114"/>
                  <a:gd name="T67" fmla="*/ 15 h 63"/>
                  <a:gd name="T68" fmla="*/ 114 w 114"/>
                  <a:gd name="T69" fmla="*/ 21 h 63"/>
                  <a:gd name="T70" fmla="*/ 108 w 114"/>
                  <a:gd name="T71" fmla="*/ 20 h 63"/>
                  <a:gd name="T72" fmla="*/ 105 w 114"/>
                  <a:gd name="T73" fmla="*/ 23 h 63"/>
                  <a:gd name="T74" fmla="*/ 99 w 114"/>
                  <a:gd name="T75" fmla="*/ 26 h 63"/>
                  <a:gd name="T76" fmla="*/ 94 w 114"/>
                  <a:gd name="T77" fmla="*/ 26 h 63"/>
                  <a:gd name="T78" fmla="*/ 90 w 114"/>
                  <a:gd name="T79" fmla="*/ 29 h 63"/>
                  <a:gd name="T80" fmla="*/ 86 w 114"/>
                  <a:gd name="T81" fmla="*/ 28 h 63"/>
                  <a:gd name="T82" fmla="*/ 84 w 114"/>
                  <a:gd name="T83" fmla="*/ 25 h 63"/>
                  <a:gd name="T84" fmla="*/ 82 w 114"/>
                  <a:gd name="T85" fmla="*/ 25 h 63"/>
                  <a:gd name="T86" fmla="*/ 79 w 114"/>
                  <a:gd name="T87" fmla="*/ 30 h 63"/>
                  <a:gd name="T88" fmla="*/ 77 w 114"/>
                  <a:gd name="T89" fmla="*/ 30 h 63"/>
                  <a:gd name="T90" fmla="*/ 76 w 114"/>
                  <a:gd name="T91" fmla="*/ 34 h 63"/>
                  <a:gd name="T92" fmla="*/ 69 w 114"/>
                  <a:gd name="T93" fmla="*/ 40 h 63"/>
                  <a:gd name="T94" fmla="*/ 66 w 114"/>
                  <a:gd name="T95" fmla="*/ 42 h 63"/>
                  <a:gd name="T96" fmla="*/ 64 w 114"/>
                  <a:gd name="T97" fmla="*/ 45 h 63"/>
                  <a:gd name="T98" fmla="*/ 59 w 114"/>
                  <a:gd name="T99" fmla="*/ 41 h 63"/>
                  <a:gd name="T100" fmla="*/ 54 w 114"/>
                  <a:gd name="T101" fmla="*/ 46 h 63"/>
                  <a:gd name="T102" fmla="*/ 51 w 114"/>
                  <a:gd name="T103" fmla="*/ 46 h 63"/>
                  <a:gd name="T104" fmla="*/ 46 w 114"/>
                  <a:gd name="T105" fmla="*/ 47 h 63"/>
                  <a:gd name="T106" fmla="*/ 46 w 114"/>
                  <a:gd name="T107" fmla="*/ 57 h 63"/>
                  <a:gd name="T108" fmla="*/ 43 w 114"/>
                  <a:gd name="T109" fmla="*/ 57 h 63"/>
                  <a:gd name="T110" fmla="*/ 40 w 114"/>
                  <a:gd name="T111" fmla="*/ 62 h 63"/>
                  <a:gd name="T112" fmla="*/ 34 w 114"/>
                  <a:gd name="T1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63">
                    <a:moveTo>
                      <a:pt x="34" y="63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9" y="46"/>
                    </a:lnTo>
                    <a:lnTo>
                      <a:pt x="26" y="44"/>
                    </a:lnTo>
                    <a:lnTo>
                      <a:pt x="23" y="42"/>
                    </a:lnTo>
                    <a:lnTo>
                      <a:pt x="14" y="45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5" y="34"/>
                    </a:lnTo>
                    <a:lnTo>
                      <a:pt x="0" y="33"/>
                    </a:lnTo>
                    <a:lnTo>
                      <a:pt x="4" y="28"/>
                    </a:lnTo>
                    <a:lnTo>
                      <a:pt x="3" y="23"/>
                    </a:lnTo>
                    <a:lnTo>
                      <a:pt x="5" y="19"/>
                    </a:lnTo>
                    <a:lnTo>
                      <a:pt x="14" y="14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6" y="4"/>
                    </a:lnTo>
                    <a:lnTo>
                      <a:pt x="39" y="3"/>
                    </a:lnTo>
                    <a:lnTo>
                      <a:pt x="48" y="5"/>
                    </a:lnTo>
                    <a:lnTo>
                      <a:pt x="56" y="4"/>
                    </a:lnTo>
                    <a:lnTo>
                      <a:pt x="62" y="2"/>
                    </a:lnTo>
                    <a:lnTo>
                      <a:pt x="65" y="0"/>
                    </a:lnTo>
                    <a:lnTo>
                      <a:pt x="70" y="1"/>
                    </a:lnTo>
                    <a:lnTo>
                      <a:pt x="74" y="2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91" y="3"/>
                    </a:lnTo>
                    <a:lnTo>
                      <a:pt x="94" y="3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10" y="15"/>
                    </a:lnTo>
                    <a:lnTo>
                      <a:pt x="114" y="21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99" y="26"/>
                    </a:lnTo>
                    <a:lnTo>
                      <a:pt x="94" y="26"/>
                    </a:lnTo>
                    <a:lnTo>
                      <a:pt x="90" y="29"/>
                    </a:lnTo>
                    <a:lnTo>
                      <a:pt x="86" y="28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6" y="34"/>
                    </a:lnTo>
                    <a:lnTo>
                      <a:pt x="69" y="40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59" y="41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6" y="47"/>
                    </a:lnTo>
                    <a:lnTo>
                      <a:pt x="46" y="57"/>
                    </a:lnTo>
                    <a:lnTo>
                      <a:pt x="43" y="57"/>
                    </a:lnTo>
                    <a:lnTo>
                      <a:pt x="40" y="62"/>
                    </a:lnTo>
                    <a:lnTo>
                      <a:pt x="34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6" name="Freeform 83">
                <a:extLst>
                  <a:ext uri="{FF2B5EF4-FFF2-40B4-BE49-F238E27FC236}">
                    <a16:creationId xmlns:a16="http://schemas.microsoft.com/office/drawing/2014/main" id="{DFA8E0F8-F0F9-4B6A-A0E2-36568F0DA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704" y="3136898"/>
                <a:ext cx="148076" cy="129296"/>
              </a:xfrm>
              <a:custGeom>
                <a:avLst/>
                <a:gdLst>
                  <a:gd name="T0" fmla="*/ 343 w 386"/>
                  <a:gd name="T1" fmla="*/ 50 h 337"/>
                  <a:gd name="T2" fmla="*/ 363 w 386"/>
                  <a:gd name="T3" fmla="*/ 82 h 337"/>
                  <a:gd name="T4" fmla="*/ 386 w 386"/>
                  <a:gd name="T5" fmla="*/ 106 h 337"/>
                  <a:gd name="T6" fmla="*/ 363 w 386"/>
                  <a:gd name="T7" fmla="*/ 137 h 337"/>
                  <a:gd name="T8" fmla="*/ 331 w 386"/>
                  <a:gd name="T9" fmla="*/ 119 h 337"/>
                  <a:gd name="T10" fmla="*/ 284 w 386"/>
                  <a:gd name="T11" fmla="*/ 120 h 337"/>
                  <a:gd name="T12" fmla="*/ 225 w 386"/>
                  <a:gd name="T13" fmla="*/ 106 h 337"/>
                  <a:gd name="T14" fmla="*/ 194 w 386"/>
                  <a:gd name="T15" fmla="*/ 108 h 337"/>
                  <a:gd name="T16" fmla="*/ 181 w 386"/>
                  <a:gd name="T17" fmla="*/ 125 h 337"/>
                  <a:gd name="T18" fmla="*/ 155 w 386"/>
                  <a:gd name="T19" fmla="*/ 106 h 337"/>
                  <a:gd name="T20" fmla="*/ 144 w 386"/>
                  <a:gd name="T21" fmla="*/ 141 h 337"/>
                  <a:gd name="T22" fmla="*/ 180 w 386"/>
                  <a:gd name="T23" fmla="*/ 180 h 337"/>
                  <a:gd name="T24" fmla="*/ 196 w 386"/>
                  <a:gd name="T25" fmla="*/ 206 h 337"/>
                  <a:gd name="T26" fmla="*/ 230 w 386"/>
                  <a:gd name="T27" fmla="*/ 237 h 337"/>
                  <a:gd name="T28" fmla="*/ 257 w 386"/>
                  <a:gd name="T29" fmla="*/ 256 h 337"/>
                  <a:gd name="T30" fmla="*/ 286 w 386"/>
                  <a:gd name="T31" fmla="*/ 291 h 337"/>
                  <a:gd name="T32" fmla="*/ 349 w 386"/>
                  <a:gd name="T33" fmla="*/ 323 h 337"/>
                  <a:gd name="T34" fmla="*/ 342 w 386"/>
                  <a:gd name="T35" fmla="*/ 337 h 337"/>
                  <a:gd name="T36" fmla="*/ 276 w 386"/>
                  <a:gd name="T37" fmla="*/ 306 h 337"/>
                  <a:gd name="T38" fmla="*/ 234 w 386"/>
                  <a:gd name="T39" fmla="*/ 276 h 337"/>
                  <a:gd name="T40" fmla="*/ 170 w 386"/>
                  <a:gd name="T41" fmla="*/ 251 h 337"/>
                  <a:gd name="T42" fmla="*/ 108 w 386"/>
                  <a:gd name="T43" fmla="*/ 189 h 337"/>
                  <a:gd name="T44" fmla="*/ 121 w 386"/>
                  <a:gd name="T45" fmla="*/ 183 h 337"/>
                  <a:gd name="T46" fmla="*/ 88 w 386"/>
                  <a:gd name="T47" fmla="*/ 148 h 337"/>
                  <a:gd name="T48" fmla="*/ 85 w 386"/>
                  <a:gd name="T49" fmla="*/ 119 h 337"/>
                  <a:gd name="T50" fmla="*/ 40 w 386"/>
                  <a:gd name="T51" fmla="*/ 106 h 337"/>
                  <a:gd name="T52" fmla="*/ 22 w 386"/>
                  <a:gd name="T53" fmla="*/ 142 h 337"/>
                  <a:gd name="T54" fmla="*/ 0 w 386"/>
                  <a:gd name="T55" fmla="*/ 114 h 337"/>
                  <a:gd name="T56" fmla="*/ 0 w 386"/>
                  <a:gd name="T57" fmla="*/ 85 h 337"/>
                  <a:gd name="T58" fmla="*/ 2 w 386"/>
                  <a:gd name="T59" fmla="*/ 84 h 337"/>
                  <a:gd name="T60" fmla="*/ 49 w 386"/>
                  <a:gd name="T61" fmla="*/ 87 h 337"/>
                  <a:gd name="T62" fmla="*/ 61 w 386"/>
                  <a:gd name="T63" fmla="*/ 72 h 337"/>
                  <a:gd name="T64" fmla="*/ 85 w 386"/>
                  <a:gd name="T65" fmla="*/ 86 h 337"/>
                  <a:gd name="T66" fmla="*/ 111 w 386"/>
                  <a:gd name="T67" fmla="*/ 88 h 337"/>
                  <a:gd name="T68" fmla="*/ 109 w 386"/>
                  <a:gd name="T69" fmla="*/ 64 h 337"/>
                  <a:gd name="T70" fmla="*/ 132 w 386"/>
                  <a:gd name="T71" fmla="*/ 56 h 337"/>
                  <a:gd name="T72" fmla="*/ 136 w 386"/>
                  <a:gd name="T73" fmla="*/ 22 h 337"/>
                  <a:gd name="T74" fmla="*/ 187 w 386"/>
                  <a:gd name="T75" fmla="*/ 0 h 337"/>
                  <a:gd name="T76" fmla="*/ 210 w 386"/>
                  <a:gd name="T77" fmla="*/ 10 h 337"/>
                  <a:gd name="T78" fmla="*/ 263 w 386"/>
                  <a:gd name="T79" fmla="*/ 46 h 337"/>
                  <a:gd name="T80" fmla="*/ 320 w 386"/>
                  <a:gd name="T81" fmla="*/ 62 h 337"/>
                  <a:gd name="T82" fmla="*/ 344 w 386"/>
                  <a:gd name="T83" fmla="*/ 5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337">
                    <a:moveTo>
                      <a:pt x="343" y="50"/>
                    </a:moveTo>
                    <a:lnTo>
                      <a:pt x="363" y="82"/>
                    </a:lnTo>
                    <a:lnTo>
                      <a:pt x="386" y="106"/>
                    </a:lnTo>
                    <a:lnTo>
                      <a:pt x="363" y="137"/>
                    </a:lnTo>
                    <a:lnTo>
                      <a:pt x="331" y="119"/>
                    </a:lnTo>
                    <a:lnTo>
                      <a:pt x="284" y="120"/>
                    </a:lnTo>
                    <a:lnTo>
                      <a:pt x="225" y="106"/>
                    </a:lnTo>
                    <a:lnTo>
                      <a:pt x="194" y="108"/>
                    </a:lnTo>
                    <a:lnTo>
                      <a:pt x="181" y="125"/>
                    </a:lnTo>
                    <a:lnTo>
                      <a:pt x="155" y="106"/>
                    </a:lnTo>
                    <a:lnTo>
                      <a:pt x="144" y="141"/>
                    </a:lnTo>
                    <a:lnTo>
                      <a:pt x="180" y="180"/>
                    </a:lnTo>
                    <a:lnTo>
                      <a:pt x="196" y="206"/>
                    </a:lnTo>
                    <a:lnTo>
                      <a:pt x="230" y="237"/>
                    </a:lnTo>
                    <a:lnTo>
                      <a:pt x="257" y="256"/>
                    </a:lnTo>
                    <a:lnTo>
                      <a:pt x="286" y="291"/>
                    </a:lnTo>
                    <a:lnTo>
                      <a:pt x="349" y="323"/>
                    </a:lnTo>
                    <a:lnTo>
                      <a:pt x="342" y="337"/>
                    </a:lnTo>
                    <a:lnTo>
                      <a:pt x="276" y="306"/>
                    </a:lnTo>
                    <a:lnTo>
                      <a:pt x="234" y="276"/>
                    </a:lnTo>
                    <a:lnTo>
                      <a:pt x="170" y="251"/>
                    </a:lnTo>
                    <a:lnTo>
                      <a:pt x="108" y="189"/>
                    </a:lnTo>
                    <a:lnTo>
                      <a:pt x="121" y="183"/>
                    </a:lnTo>
                    <a:lnTo>
                      <a:pt x="88" y="148"/>
                    </a:lnTo>
                    <a:lnTo>
                      <a:pt x="85" y="119"/>
                    </a:lnTo>
                    <a:lnTo>
                      <a:pt x="40" y="106"/>
                    </a:lnTo>
                    <a:lnTo>
                      <a:pt x="22" y="142"/>
                    </a:lnTo>
                    <a:lnTo>
                      <a:pt x="0" y="11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49" y="87"/>
                    </a:lnTo>
                    <a:lnTo>
                      <a:pt x="61" y="72"/>
                    </a:lnTo>
                    <a:lnTo>
                      <a:pt x="85" y="86"/>
                    </a:lnTo>
                    <a:lnTo>
                      <a:pt x="111" y="88"/>
                    </a:lnTo>
                    <a:lnTo>
                      <a:pt x="109" y="64"/>
                    </a:lnTo>
                    <a:lnTo>
                      <a:pt x="132" y="56"/>
                    </a:lnTo>
                    <a:lnTo>
                      <a:pt x="136" y="22"/>
                    </a:lnTo>
                    <a:lnTo>
                      <a:pt x="187" y="0"/>
                    </a:lnTo>
                    <a:lnTo>
                      <a:pt x="210" y="10"/>
                    </a:lnTo>
                    <a:lnTo>
                      <a:pt x="263" y="46"/>
                    </a:lnTo>
                    <a:lnTo>
                      <a:pt x="320" y="62"/>
                    </a:lnTo>
                    <a:lnTo>
                      <a:pt x="344" y="5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7" name="Freeform 84">
                <a:extLst>
                  <a:ext uri="{FF2B5EF4-FFF2-40B4-BE49-F238E27FC236}">
                    <a16:creationId xmlns:a16="http://schemas.microsoft.com/office/drawing/2014/main" id="{667F821F-C3C2-433C-BC93-D7380163D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787" y="4004124"/>
                <a:ext cx="85065" cy="61495"/>
              </a:xfrm>
              <a:custGeom>
                <a:avLst/>
                <a:gdLst>
                  <a:gd name="T0" fmla="*/ 27 w 54"/>
                  <a:gd name="T1" fmla="*/ 0 h 39"/>
                  <a:gd name="T2" fmla="*/ 38 w 54"/>
                  <a:gd name="T3" fmla="*/ 0 h 39"/>
                  <a:gd name="T4" fmla="*/ 53 w 54"/>
                  <a:gd name="T5" fmla="*/ 4 h 39"/>
                  <a:gd name="T6" fmla="*/ 54 w 54"/>
                  <a:gd name="T7" fmla="*/ 15 h 39"/>
                  <a:gd name="T8" fmla="*/ 51 w 54"/>
                  <a:gd name="T9" fmla="*/ 23 h 39"/>
                  <a:gd name="T10" fmla="*/ 46 w 54"/>
                  <a:gd name="T11" fmla="*/ 27 h 39"/>
                  <a:gd name="T12" fmla="*/ 50 w 54"/>
                  <a:gd name="T13" fmla="*/ 33 h 39"/>
                  <a:gd name="T14" fmla="*/ 49 w 54"/>
                  <a:gd name="T15" fmla="*/ 39 h 39"/>
                  <a:gd name="T16" fmla="*/ 38 w 54"/>
                  <a:gd name="T17" fmla="*/ 35 h 39"/>
                  <a:gd name="T18" fmla="*/ 29 w 54"/>
                  <a:gd name="T19" fmla="*/ 36 h 39"/>
                  <a:gd name="T20" fmla="*/ 18 w 54"/>
                  <a:gd name="T21" fmla="*/ 35 h 39"/>
                  <a:gd name="T22" fmla="*/ 9 w 54"/>
                  <a:gd name="T23" fmla="*/ 39 h 39"/>
                  <a:gd name="T24" fmla="*/ 0 w 54"/>
                  <a:gd name="T25" fmla="*/ 32 h 39"/>
                  <a:gd name="T26" fmla="*/ 3 w 54"/>
                  <a:gd name="T27" fmla="*/ 26 h 39"/>
                  <a:gd name="T28" fmla="*/ 19 w 54"/>
                  <a:gd name="T29" fmla="*/ 29 h 39"/>
                  <a:gd name="T30" fmla="*/ 33 w 54"/>
                  <a:gd name="T31" fmla="*/ 30 h 39"/>
                  <a:gd name="T32" fmla="*/ 39 w 54"/>
                  <a:gd name="T33" fmla="*/ 26 h 39"/>
                  <a:gd name="T34" fmla="*/ 32 w 54"/>
                  <a:gd name="T35" fmla="*/ 17 h 39"/>
                  <a:gd name="T36" fmla="*/ 33 w 54"/>
                  <a:gd name="T37" fmla="*/ 9 h 39"/>
                  <a:gd name="T38" fmla="*/ 22 w 54"/>
                  <a:gd name="T39" fmla="*/ 5 h 39"/>
                  <a:gd name="T40" fmla="*/ 27 w 54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39">
                    <a:moveTo>
                      <a:pt x="27" y="0"/>
                    </a:moveTo>
                    <a:lnTo>
                      <a:pt x="38" y="0"/>
                    </a:lnTo>
                    <a:lnTo>
                      <a:pt x="53" y="4"/>
                    </a:lnTo>
                    <a:lnTo>
                      <a:pt x="54" y="15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50" y="33"/>
                    </a:lnTo>
                    <a:lnTo>
                      <a:pt x="49" y="39"/>
                    </a:lnTo>
                    <a:lnTo>
                      <a:pt x="38" y="35"/>
                    </a:lnTo>
                    <a:lnTo>
                      <a:pt x="29" y="36"/>
                    </a:lnTo>
                    <a:lnTo>
                      <a:pt x="18" y="35"/>
                    </a:lnTo>
                    <a:lnTo>
                      <a:pt x="9" y="39"/>
                    </a:lnTo>
                    <a:lnTo>
                      <a:pt x="0" y="32"/>
                    </a:lnTo>
                    <a:lnTo>
                      <a:pt x="3" y="26"/>
                    </a:lnTo>
                    <a:lnTo>
                      <a:pt x="19" y="29"/>
                    </a:lnTo>
                    <a:lnTo>
                      <a:pt x="33" y="30"/>
                    </a:lnTo>
                    <a:lnTo>
                      <a:pt x="39" y="26"/>
                    </a:lnTo>
                    <a:lnTo>
                      <a:pt x="32" y="17"/>
                    </a:lnTo>
                    <a:lnTo>
                      <a:pt x="33" y="9"/>
                    </a:lnTo>
                    <a:lnTo>
                      <a:pt x="22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8" name="Freeform 85">
                <a:extLst>
                  <a:ext uri="{FF2B5EF4-FFF2-40B4-BE49-F238E27FC236}">
                    <a16:creationId xmlns:a16="http://schemas.microsoft.com/office/drawing/2014/main" id="{6FFBBA8E-2674-4D6E-A254-F6BB3F73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140" y="3069097"/>
                <a:ext cx="163829" cy="91453"/>
              </a:xfrm>
              <a:custGeom>
                <a:avLst/>
                <a:gdLst>
                  <a:gd name="T0" fmla="*/ 0 w 104"/>
                  <a:gd name="T1" fmla="*/ 36 h 58"/>
                  <a:gd name="T2" fmla="*/ 5 w 104"/>
                  <a:gd name="T3" fmla="*/ 23 h 58"/>
                  <a:gd name="T4" fmla="*/ 1 w 104"/>
                  <a:gd name="T5" fmla="*/ 18 h 58"/>
                  <a:gd name="T6" fmla="*/ 10 w 104"/>
                  <a:gd name="T7" fmla="*/ 18 h 58"/>
                  <a:gd name="T8" fmla="*/ 11 w 104"/>
                  <a:gd name="T9" fmla="*/ 10 h 58"/>
                  <a:gd name="T10" fmla="*/ 20 w 104"/>
                  <a:gd name="T11" fmla="*/ 15 h 58"/>
                  <a:gd name="T12" fmla="*/ 26 w 104"/>
                  <a:gd name="T13" fmla="*/ 17 h 58"/>
                  <a:gd name="T14" fmla="*/ 39 w 104"/>
                  <a:gd name="T15" fmla="*/ 15 h 58"/>
                  <a:gd name="T16" fmla="*/ 40 w 104"/>
                  <a:gd name="T17" fmla="*/ 11 h 58"/>
                  <a:gd name="T18" fmla="*/ 46 w 104"/>
                  <a:gd name="T19" fmla="*/ 10 h 58"/>
                  <a:gd name="T20" fmla="*/ 54 w 104"/>
                  <a:gd name="T21" fmla="*/ 7 h 58"/>
                  <a:gd name="T22" fmla="*/ 56 w 104"/>
                  <a:gd name="T23" fmla="*/ 8 h 58"/>
                  <a:gd name="T24" fmla="*/ 63 w 104"/>
                  <a:gd name="T25" fmla="*/ 6 h 58"/>
                  <a:gd name="T26" fmla="*/ 66 w 104"/>
                  <a:gd name="T27" fmla="*/ 1 h 58"/>
                  <a:gd name="T28" fmla="*/ 72 w 104"/>
                  <a:gd name="T29" fmla="*/ 0 h 58"/>
                  <a:gd name="T30" fmla="*/ 90 w 104"/>
                  <a:gd name="T31" fmla="*/ 6 h 58"/>
                  <a:gd name="T32" fmla="*/ 93 w 104"/>
                  <a:gd name="T33" fmla="*/ 4 h 58"/>
                  <a:gd name="T34" fmla="*/ 102 w 104"/>
                  <a:gd name="T35" fmla="*/ 9 h 58"/>
                  <a:gd name="T36" fmla="*/ 104 w 104"/>
                  <a:gd name="T37" fmla="*/ 15 h 58"/>
                  <a:gd name="T38" fmla="*/ 95 w 104"/>
                  <a:gd name="T39" fmla="*/ 19 h 58"/>
                  <a:gd name="T40" fmla="*/ 89 w 104"/>
                  <a:gd name="T41" fmla="*/ 33 h 58"/>
                  <a:gd name="T42" fmla="*/ 80 w 104"/>
                  <a:gd name="T43" fmla="*/ 47 h 58"/>
                  <a:gd name="T44" fmla="*/ 67 w 104"/>
                  <a:gd name="T45" fmla="*/ 51 h 58"/>
                  <a:gd name="T46" fmla="*/ 57 w 104"/>
                  <a:gd name="T47" fmla="*/ 50 h 58"/>
                  <a:gd name="T48" fmla="*/ 45 w 104"/>
                  <a:gd name="T49" fmla="*/ 55 h 58"/>
                  <a:gd name="T50" fmla="*/ 39 w 104"/>
                  <a:gd name="T51" fmla="*/ 58 h 58"/>
                  <a:gd name="T52" fmla="*/ 25 w 104"/>
                  <a:gd name="T53" fmla="*/ 54 h 58"/>
                  <a:gd name="T54" fmla="*/ 12 w 104"/>
                  <a:gd name="T55" fmla="*/ 45 h 58"/>
                  <a:gd name="T56" fmla="*/ 7 w 104"/>
                  <a:gd name="T57" fmla="*/ 43 h 58"/>
                  <a:gd name="T58" fmla="*/ 3 w 104"/>
                  <a:gd name="T59" fmla="*/ 36 h 58"/>
                  <a:gd name="T60" fmla="*/ 0 w 104"/>
                  <a:gd name="T6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" h="58">
                    <a:moveTo>
                      <a:pt x="0" y="36"/>
                    </a:moveTo>
                    <a:lnTo>
                      <a:pt x="5" y="23"/>
                    </a:lnTo>
                    <a:lnTo>
                      <a:pt x="1" y="18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20" y="15"/>
                    </a:lnTo>
                    <a:lnTo>
                      <a:pt x="26" y="17"/>
                    </a:lnTo>
                    <a:lnTo>
                      <a:pt x="39" y="15"/>
                    </a:lnTo>
                    <a:lnTo>
                      <a:pt x="40" y="11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56" y="8"/>
                    </a:lnTo>
                    <a:lnTo>
                      <a:pt x="63" y="6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93" y="4"/>
                    </a:lnTo>
                    <a:lnTo>
                      <a:pt x="102" y="9"/>
                    </a:lnTo>
                    <a:lnTo>
                      <a:pt x="104" y="15"/>
                    </a:lnTo>
                    <a:lnTo>
                      <a:pt x="95" y="19"/>
                    </a:lnTo>
                    <a:lnTo>
                      <a:pt x="89" y="33"/>
                    </a:lnTo>
                    <a:lnTo>
                      <a:pt x="80" y="47"/>
                    </a:lnTo>
                    <a:lnTo>
                      <a:pt x="67" y="51"/>
                    </a:lnTo>
                    <a:lnTo>
                      <a:pt x="57" y="50"/>
                    </a:lnTo>
                    <a:lnTo>
                      <a:pt x="45" y="55"/>
                    </a:lnTo>
                    <a:lnTo>
                      <a:pt x="39" y="58"/>
                    </a:lnTo>
                    <a:lnTo>
                      <a:pt x="25" y="54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9" name="Freeform 86">
                <a:extLst>
                  <a:ext uri="{FF2B5EF4-FFF2-40B4-BE49-F238E27FC236}">
                    <a16:creationId xmlns:a16="http://schemas.microsoft.com/office/drawing/2014/main" id="{CBC6ECAB-28A0-4735-A511-CA4AADE81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7433" y="4477158"/>
                <a:ext cx="1324812" cy="518760"/>
              </a:xfrm>
              <a:custGeom>
                <a:avLst/>
                <a:gdLst>
                  <a:gd name="T0" fmla="*/ 552 w 3445"/>
                  <a:gd name="T1" fmla="*/ 826 h 1349"/>
                  <a:gd name="T2" fmla="*/ 373 w 3445"/>
                  <a:gd name="T3" fmla="*/ 522 h 1349"/>
                  <a:gd name="T4" fmla="*/ 188 w 3445"/>
                  <a:gd name="T5" fmla="*/ 258 h 1349"/>
                  <a:gd name="T6" fmla="*/ 0 w 3445"/>
                  <a:gd name="T7" fmla="*/ 0 h 1349"/>
                  <a:gd name="T8" fmla="*/ 294 w 3445"/>
                  <a:gd name="T9" fmla="*/ 161 h 1349"/>
                  <a:gd name="T10" fmla="*/ 550 w 3445"/>
                  <a:gd name="T11" fmla="*/ 347 h 1349"/>
                  <a:gd name="T12" fmla="*/ 664 w 3445"/>
                  <a:gd name="T13" fmla="*/ 557 h 1349"/>
                  <a:gd name="T14" fmla="*/ 784 w 3445"/>
                  <a:gd name="T15" fmla="*/ 673 h 1349"/>
                  <a:gd name="T16" fmla="*/ 1707 w 3445"/>
                  <a:gd name="T17" fmla="*/ 311 h 1349"/>
                  <a:gd name="T18" fmla="*/ 1681 w 3445"/>
                  <a:gd name="T19" fmla="*/ 535 h 1349"/>
                  <a:gd name="T20" fmla="*/ 1562 w 3445"/>
                  <a:gd name="T21" fmla="*/ 778 h 1349"/>
                  <a:gd name="T22" fmla="*/ 1357 w 3445"/>
                  <a:gd name="T23" fmla="*/ 732 h 1349"/>
                  <a:gd name="T24" fmla="*/ 1129 w 3445"/>
                  <a:gd name="T25" fmla="*/ 716 h 1349"/>
                  <a:gd name="T26" fmla="*/ 1037 w 3445"/>
                  <a:gd name="T27" fmla="*/ 431 h 1349"/>
                  <a:gd name="T28" fmla="*/ 1154 w 3445"/>
                  <a:gd name="T29" fmla="*/ 401 h 1349"/>
                  <a:gd name="T30" fmla="*/ 1330 w 3445"/>
                  <a:gd name="T31" fmla="*/ 339 h 1349"/>
                  <a:gd name="T32" fmla="*/ 1527 w 3445"/>
                  <a:gd name="T33" fmla="*/ 197 h 1349"/>
                  <a:gd name="T34" fmla="*/ 1662 w 3445"/>
                  <a:gd name="T35" fmla="*/ 191 h 1349"/>
                  <a:gd name="T36" fmla="*/ 2518 w 3445"/>
                  <a:gd name="T37" fmla="*/ 445 h 1349"/>
                  <a:gd name="T38" fmla="*/ 2477 w 3445"/>
                  <a:gd name="T39" fmla="*/ 543 h 1349"/>
                  <a:gd name="T40" fmla="*/ 2463 w 3445"/>
                  <a:gd name="T41" fmla="*/ 281 h 1349"/>
                  <a:gd name="T42" fmla="*/ 2262 w 3445"/>
                  <a:gd name="T43" fmla="*/ 346 h 1349"/>
                  <a:gd name="T44" fmla="*/ 1948 w 3445"/>
                  <a:gd name="T45" fmla="*/ 434 h 1349"/>
                  <a:gd name="T46" fmla="*/ 1979 w 3445"/>
                  <a:gd name="T47" fmla="*/ 548 h 1349"/>
                  <a:gd name="T48" fmla="*/ 2047 w 3445"/>
                  <a:gd name="T49" fmla="*/ 596 h 1349"/>
                  <a:gd name="T50" fmla="*/ 2098 w 3445"/>
                  <a:gd name="T51" fmla="*/ 865 h 1349"/>
                  <a:gd name="T52" fmla="*/ 2065 w 3445"/>
                  <a:gd name="T53" fmla="*/ 847 h 1349"/>
                  <a:gd name="T54" fmla="*/ 1931 w 3445"/>
                  <a:gd name="T55" fmla="*/ 773 h 1349"/>
                  <a:gd name="T56" fmla="*/ 1889 w 3445"/>
                  <a:gd name="T57" fmla="*/ 937 h 1349"/>
                  <a:gd name="T58" fmla="*/ 1826 w 3445"/>
                  <a:gd name="T59" fmla="*/ 764 h 1349"/>
                  <a:gd name="T60" fmla="*/ 1816 w 3445"/>
                  <a:gd name="T61" fmla="*/ 582 h 1349"/>
                  <a:gd name="T62" fmla="*/ 1993 w 3445"/>
                  <a:gd name="T63" fmla="*/ 380 h 1349"/>
                  <a:gd name="T64" fmla="*/ 2262 w 3445"/>
                  <a:gd name="T65" fmla="*/ 346 h 1349"/>
                  <a:gd name="T66" fmla="*/ 3092 w 3445"/>
                  <a:gd name="T67" fmla="*/ 663 h 1349"/>
                  <a:gd name="T68" fmla="*/ 3365 w 3445"/>
                  <a:gd name="T69" fmla="*/ 672 h 1349"/>
                  <a:gd name="T70" fmla="*/ 3353 w 3445"/>
                  <a:gd name="T71" fmla="*/ 1173 h 1349"/>
                  <a:gd name="T72" fmla="*/ 3200 w 3445"/>
                  <a:gd name="T73" fmla="*/ 1114 h 1349"/>
                  <a:gd name="T74" fmla="*/ 3062 w 3445"/>
                  <a:gd name="T75" fmla="*/ 854 h 1349"/>
                  <a:gd name="T76" fmla="*/ 2838 w 3445"/>
                  <a:gd name="T77" fmla="*/ 817 h 1349"/>
                  <a:gd name="T78" fmla="*/ 2849 w 3445"/>
                  <a:gd name="T79" fmla="*/ 676 h 1349"/>
                  <a:gd name="T80" fmla="*/ 2758 w 3445"/>
                  <a:gd name="T81" fmla="*/ 604 h 1349"/>
                  <a:gd name="T82" fmla="*/ 2800 w 3445"/>
                  <a:gd name="T83" fmla="*/ 498 h 1349"/>
                  <a:gd name="T84" fmla="*/ 2677 w 3445"/>
                  <a:gd name="T85" fmla="*/ 795 h 1349"/>
                  <a:gd name="T86" fmla="*/ 2458 w 3445"/>
                  <a:gd name="T87" fmla="*/ 755 h 1349"/>
                  <a:gd name="T88" fmla="*/ 2409 w 3445"/>
                  <a:gd name="T89" fmla="*/ 761 h 1349"/>
                  <a:gd name="T90" fmla="*/ 2391 w 3445"/>
                  <a:gd name="T91" fmla="*/ 733 h 1349"/>
                  <a:gd name="T92" fmla="*/ 2914 w 3445"/>
                  <a:gd name="T93" fmla="*/ 990 h 1349"/>
                  <a:gd name="T94" fmla="*/ 2960 w 3445"/>
                  <a:gd name="T95" fmla="*/ 996 h 1349"/>
                  <a:gd name="T96" fmla="*/ 1295 w 3445"/>
                  <a:gd name="T97" fmla="*/ 1058 h 1349"/>
                  <a:gd name="T98" fmla="*/ 1431 w 3445"/>
                  <a:gd name="T99" fmla="*/ 1212 h 1349"/>
                  <a:gd name="T100" fmla="*/ 1136 w 3445"/>
                  <a:gd name="T101" fmla="*/ 1158 h 1349"/>
                  <a:gd name="T102" fmla="*/ 830 w 3445"/>
                  <a:gd name="T103" fmla="*/ 1093 h 1349"/>
                  <a:gd name="T104" fmla="*/ 898 w 3445"/>
                  <a:gd name="T105" fmla="*/ 974 h 1349"/>
                  <a:gd name="T106" fmla="*/ 2061 w 3445"/>
                  <a:gd name="T107" fmla="*/ 1156 h 1349"/>
                  <a:gd name="T108" fmla="*/ 1835 w 3445"/>
                  <a:gd name="T109" fmla="*/ 1186 h 1349"/>
                  <a:gd name="T110" fmla="*/ 2061 w 3445"/>
                  <a:gd name="T111" fmla="*/ 1156 h 1349"/>
                  <a:gd name="T112" fmla="*/ 1774 w 3445"/>
                  <a:gd name="T113" fmla="*/ 1208 h 1349"/>
                  <a:gd name="T114" fmla="*/ 1622 w 3445"/>
                  <a:gd name="T115" fmla="*/ 1187 h 1349"/>
                  <a:gd name="T116" fmla="*/ 2095 w 3445"/>
                  <a:gd name="T117" fmla="*/ 1349 h 1349"/>
                  <a:gd name="T118" fmla="*/ 2210 w 3445"/>
                  <a:gd name="T119" fmla="*/ 1224 h 1349"/>
                  <a:gd name="T120" fmla="*/ 1881 w 3445"/>
                  <a:gd name="T121" fmla="*/ 1339 h 1349"/>
                  <a:gd name="T122" fmla="*/ 1864 w 3445"/>
                  <a:gd name="T123" fmla="*/ 1290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5" h="1349">
                    <a:moveTo>
                      <a:pt x="789" y="965"/>
                    </a:moveTo>
                    <a:lnTo>
                      <a:pt x="706" y="967"/>
                    </a:lnTo>
                    <a:lnTo>
                      <a:pt x="646" y="895"/>
                    </a:lnTo>
                    <a:lnTo>
                      <a:pt x="552" y="826"/>
                    </a:lnTo>
                    <a:lnTo>
                      <a:pt x="521" y="774"/>
                    </a:lnTo>
                    <a:lnTo>
                      <a:pt x="466" y="705"/>
                    </a:lnTo>
                    <a:lnTo>
                      <a:pt x="429" y="641"/>
                    </a:lnTo>
                    <a:lnTo>
                      <a:pt x="373" y="522"/>
                    </a:lnTo>
                    <a:lnTo>
                      <a:pt x="307" y="451"/>
                    </a:lnTo>
                    <a:lnTo>
                      <a:pt x="285" y="378"/>
                    </a:lnTo>
                    <a:lnTo>
                      <a:pt x="257" y="311"/>
                    </a:lnTo>
                    <a:lnTo>
                      <a:pt x="188" y="258"/>
                    </a:lnTo>
                    <a:lnTo>
                      <a:pt x="147" y="185"/>
                    </a:lnTo>
                    <a:lnTo>
                      <a:pt x="89" y="137"/>
                    </a:lnTo>
                    <a:lnTo>
                      <a:pt x="8" y="43"/>
                    </a:lnTo>
                    <a:lnTo>
                      <a:pt x="0" y="0"/>
                    </a:lnTo>
                    <a:lnTo>
                      <a:pt x="48" y="3"/>
                    </a:lnTo>
                    <a:lnTo>
                      <a:pt x="165" y="20"/>
                    </a:lnTo>
                    <a:lnTo>
                      <a:pt x="234" y="103"/>
                    </a:lnTo>
                    <a:lnTo>
                      <a:pt x="294" y="161"/>
                    </a:lnTo>
                    <a:lnTo>
                      <a:pt x="337" y="196"/>
                    </a:lnTo>
                    <a:lnTo>
                      <a:pt x="410" y="288"/>
                    </a:lnTo>
                    <a:lnTo>
                      <a:pt x="486" y="289"/>
                    </a:lnTo>
                    <a:lnTo>
                      <a:pt x="550" y="347"/>
                    </a:lnTo>
                    <a:lnTo>
                      <a:pt x="594" y="419"/>
                    </a:lnTo>
                    <a:lnTo>
                      <a:pt x="652" y="458"/>
                    </a:lnTo>
                    <a:lnTo>
                      <a:pt x="621" y="527"/>
                    </a:lnTo>
                    <a:lnTo>
                      <a:pt x="664" y="557"/>
                    </a:lnTo>
                    <a:lnTo>
                      <a:pt x="691" y="559"/>
                    </a:lnTo>
                    <a:lnTo>
                      <a:pt x="703" y="618"/>
                    </a:lnTo>
                    <a:lnTo>
                      <a:pt x="729" y="666"/>
                    </a:lnTo>
                    <a:lnTo>
                      <a:pt x="784" y="673"/>
                    </a:lnTo>
                    <a:lnTo>
                      <a:pt x="819" y="727"/>
                    </a:lnTo>
                    <a:lnTo>
                      <a:pt x="797" y="833"/>
                    </a:lnTo>
                    <a:lnTo>
                      <a:pt x="789" y="965"/>
                    </a:lnTo>
                    <a:moveTo>
                      <a:pt x="1707" y="311"/>
                    </a:moveTo>
                    <a:lnTo>
                      <a:pt x="1792" y="390"/>
                    </a:lnTo>
                    <a:lnTo>
                      <a:pt x="1703" y="400"/>
                    </a:lnTo>
                    <a:lnTo>
                      <a:pt x="1678" y="458"/>
                    </a:lnTo>
                    <a:lnTo>
                      <a:pt x="1681" y="535"/>
                    </a:lnTo>
                    <a:lnTo>
                      <a:pt x="1608" y="593"/>
                    </a:lnTo>
                    <a:lnTo>
                      <a:pt x="1605" y="678"/>
                    </a:lnTo>
                    <a:lnTo>
                      <a:pt x="1572" y="808"/>
                    </a:lnTo>
                    <a:lnTo>
                      <a:pt x="1562" y="778"/>
                    </a:lnTo>
                    <a:lnTo>
                      <a:pt x="1475" y="816"/>
                    </a:lnTo>
                    <a:lnTo>
                      <a:pt x="1447" y="764"/>
                    </a:lnTo>
                    <a:lnTo>
                      <a:pt x="1394" y="759"/>
                    </a:lnTo>
                    <a:lnTo>
                      <a:pt x="1357" y="732"/>
                    </a:lnTo>
                    <a:lnTo>
                      <a:pt x="1267" y="763"/>
                    </a:lnTo>
                    <a:lnTo>
                      <a:pt x="1240" y="722"/>
                    </a:lnTo>
                    <a:lnTo>
                      <a:pt x="1191" y="726"/>
                    </a:lnTo>
                    <a:lnTo>
                      <a:pt x="1129" y="716"/>
                    </a:lnTo>
                    <a:lnTo>
                      <a:pt x="1120" y="602"/>
                    </a:lnTo>
                    <a:lnTo>
                      <a:pt x="1083" y="578"/>
                    </a:lnTo>
                    <a:lnTo>
                      <a:pt x="1047" y="506"/>
                    </a:lnTo>
                    <a:lnTo>
                      <a:pt x="1037" y="431"/>
                    </a:lnTo>
                    <a:lnTo>
                      <a:pt x="1045" y="352"/>
                    </a:lnTo>
                    <a:lnTo>
                      <a:pt x="1089" y="296"/>
                    </a:lnTo>
                    <a:lnTo>
                      <a:pt x="1102" y="353"/>
                    </a:lnTo>
                    <a:lnTo>
                      <a:pt x="1154" y="401"/>
                    </a:lnTo>
                    <a:lnTo>
                      <a:pt x="1202" y="383"/>
                    </a:lnTo>
                    <a:lnTo>
                      <a:pt x="1250" y="389"/>
                    </a:lnTo>
                    <a:lnTo>
                      <a:pt x="1294" y="346"/>
                    </a:lnTo>
                    <a:lnTo>
                      <a:pt x="1330" y="339"/>
                    </a:lnTo>
                    <a:lnTo>
                      <a:pt x="1401" y="363"/>
                    </a:lnTo>
                    <a:lnTo>
                      <a:pt x="1463" y="345"/>
                    </a:lnTo>
                    <a:lnTo>
                      <a:pt x="1499" y="226"/>
                    </a:lnTo>
                    <a:lnTo>
                      <a:pt x="1527" y="197"/>
                    </a:lnTo>
                    <a:lnTo>
                      <a:pt x="1550" y="100"/>
                    </a:lnTo>
                    <a:lnTo>
                      <a:pt x="1637" y="100"/>
                    </a:lnTo>
                    <a:lnTo>
                      <a:pt x="1702" y="114"/>
                    </a:lnTo>
                    <a:lnTo>
                      <a:pt x="1662" y="191"/>
                    </a:lnTo>
                    <a:lnTo>
                      <a:pt x="1719" y="272"/>
                    </a:lnTo>
                    <a:lnTo>
                      <a:pt x="1707" y="311"/>
                    </a:lnTo>
                    <a:moveTo>
                      <a:pt x="2521" y="370"/>
                    </a:moveTo>
                    <a:lnTo>
                      <a:pt x="2518" y="445"/>
                    </a:lnTo>
                    <a:lnTo>
                      <a:pt x="2479" y="436"/>
                    </a:lnTo>
                    <a:lnTo>
                      <a:pt x="2468" y="488"/>
                    </a:lnTo>
                    <a:lnTo>
                      <a:pt x="2498" y="533"/>
                    </a:lnTo>
                    <a:lnTo>
                      <a:pt x="2477" y="543"/>
                    </a:lnTo>
                    <a:lnTo>
                      <a:pt x="2447" y="489"/>
                    </a:lnTo>
                    <a:lnTo>
                      <a:pt x="2424" y="380"/>
                    </a:lnTo>
                    <a:lnTo>
                      <a:pt x="2439" y="312"/>
                    </a:lnTo>
                    <a:lnTo>
                      <a:pt x="2463" y="281"/>
                    </a:lnTo>
                    <a:lnTo>
                      <a:pt x="2469" y="328"/>
                    </a:lnTo>
                    <a:lnTo>
                      <a:pt x="2514" y="335"/>
                    </a:lnTo>
                    <a:lnTo>
                      <a:pt x="2521" y="370"/>
                    </a:lnTo>
                    <a:moveTo>
                      <a:pt x="2262" y="346"/>
                    </a:moveTo>
                    <a:lnTo>
                      <a:pt x="2202" y="430"/>
                    </a:lnTo>
                    <a:lnTo>
                      <a:pt x="2145" y="446"/>
                    </a:lnTo>
                    <a:lnTo>
                      <a:pt x="2073" y="430"/>
                    </a:lnTo>
                    <a:lnTo>
                      <a:pt x="1948" y="434"/>
                    </a:lnTo>
                    <a:lnTo>
                      <a:pt x="1882" y="446"/>
                    </a:lnTo>
                    <a:lnTo>
                      <a:pt x="1871" y="511"/>
                    </a:lnTo>
                    <a:lnTo>
                      <a:pt x="1938" y="586"/>
                    </a:lnTo>
                    <a:lnTo>
                      <a:pt x="1979" y="548"/>
                    </a:lnTo>
                    <a:lnTo>
                      <a:pt x="2119" y="519"/>
                    </a:lnTo>
                    <a:lnTo>
                      <a:pt x="2113" y="558"/>
                    </a:lnTo>
                    <a:lnTo>
                      <a:pt x="2080" y="546"/>
                    </a:lnTo>
                    <a:lnTo>
                      <a:pt x="2047" y="596"/>
                    </a:lnTo>
                    <a:lnTo>
                      <a:pt x="1980" y="629"/>
                    </a:lnTo>
                    <a:lnTo>
                      <a:pt x="2049" y="738"/>
                    </a:lnTo>
                    <a:lnTo>
                      <a:pt x="2034" y="767"/>
                    </a:lnTo>
                    <a:lnTo>
                      <a:pt x="2098" y="865"/>
                    </a:lnTo>
                    <a:lnTo>
                      <a:pt x="2095" y="921"/>
                    </a:lnTo>
                    <a:lnTo>
                      <a:pt x="2054" y="946"/>
                    </a:lnTo>
                    <a:lnTo>
                      <a:pt x="2026" y="916"/>
                    </a:lnTo>
                    <a:lnTo>
                      <a:pt x="2065" y="847"/>
                    </a:lnTo>
                    <a:lnTo>
                      <a:pt x="1990" y="880"/>
                    </a:lnTo>
                    <a:lnTo>
                      <a:pt x="1972" y="856"/>
                    </a:lnTo>
                    <a:lnTo>
                      <a:pt x="1983" y="823"/>
                    </a:lnTo>
                    <a:lnTo>
                      <a:pt x="1931" y="773"/>
                    </a:lnTo>
                    <a:lnTo>
                      <a:pt x="1939" y="690"/>
                    </a:lnTo>
                    <a:lnTo>
                      <a:pt x="1888" y="716"/>
                    </a:lnTo>
                    <a:lnTo>
                      <a:pt x="1891" y="815"/>
                    </a:lnTo>
                    <a:lnTo>
                      <a:pt x="1889" y="937"/>
                    </a:lnTo>
                    <a:lnTo>
                      <a:pt x="1841" y="950"/>
                    </a:lnTo>
                    <a:lnTo>
                      <a:pt x="1809" y="925"/>
                    </a:lnTo>
                    <a:lnTo>
                      <a:pt x="1834" y="846"/>
                    </a:lnTo>
                    <a:lnTo>
                      <a:pt x="1826" y="764"/>
                    </a:lnTo>
                    <a:lnTo>
                      <a:pt x="1794" y="763"/>
                    </a:lnTo>
                    <a:lnTo>
                      <a:pt x="1772" y="705"/>
                    </a:lnTo>
                    <a:lnTo>
                      <a:pt x="1805" y="649"/>
                    </a:lnTo>
                    <a:lnTo>
                      <a:pt x="1816" y="582"/>
                    </a:lnTo>
                    <a:lnTo>
                      <a:pt x="1855" y="453"/>
                    </a:lnTo>
                    <a:lnTo>
                      <a:pt x="1871" y="418"/>
                    </a:lnTo>
                    <a:lnTo>
                      <a:pt x="1934" y="355"/>
                    </a:lnTo>
                    <a:lnTo>
                      <a:pt x="1993" y="380"/>
                    </a:lnTo>
                    <a:lnTo>
                      <a:pt x="2088" y="392"/>
                    </a:lnTo>
                    <a:lnTo>
                      <a:pt x="2175" y="388"/>
                    </a:lnTo>
                    <a:lnTo>
                      <a:pt x="2248" y="327"/>
                    </a:lnTo>
                    <a:lnTo>
                      <a:pt x="2262" y="346"/>
                    </a:lnTo>
                    <a:moveTo>
                      <a:pt x="2932" y="565"/>
                    </a:moveTo>
                    <a:lnTo>
                      <a:pt x="2950" y="702"/>
                    </a:lnTo>
                    <a:lnTo>
                      <a:pt x="3026" y="753"/>
                    </a:lnTo>
                    <a:lnTo>
                      <a:pt x="3092" y="663"/>
                    </a:lnTo>
                    <a:lnTo>
                      <a:pt x="3179" y="612"/>
                    </a:lnTo>
                    <a:lnTo>
                      <a:pt x="3246" y="612"/>
                    </a:lnTo>
                    <a:lnTo>
                      <a:pt x="3310" y="641"/>
                    </a:lnTo>
                    <a:lnTo>
                      <a:pt x="3365" y="672"/>
                    </a:lnTo>
                    <a:lnTo>
                      <a:pt x="3445" y="688"/>
                    </a:lnTo>
                    <a:lnTo>
                      <a:pt x="3434" y="965"/>
                    </a:lnTo>
                    <a:lnTo>
                      <a:pt x="3414" y="1243"/>
                    </a:lnTo>
                    <a:lnTo>
                      <a:pt x="3353" y="1173"/>
                    </a:lnTo>
                    <a:lnTo>
                      <a:pt x="3279" y="1156"/>
                    </a:lnTo>
                    <a:lnTo>
                      <a:pt x="3258" y="1180"/>
                    </a:lnTo>
                    <a:lnTo>
                      <a:pt x="3163" y="1183"/>
                    </a:lnTo>
                    <a:lnTo>
                      <a:pt x="3200" y="1114"/>
                    </a:lnTo>
                    <a:lnTo>
                      <a:pt x="3249" y="1090"/>
                    </a:lnTo>
                    <a:lnTo>
                      <a:pt x="3236" y="997"/>
                    </a:lnTo>
                    <a:lnTo>
                      <a:pt x="3205" y="926"/>
                    </a:lnTo>
                    <a:lnTo>
                      <a:pt x="3062" y="854"/>
                    </a:lnTo>
                    <a:lnTo>
                      <a:pt x="3001" y="847"/>
                    </a:lnTo>
                    <a:lnTo>
                      <a:pt x="2891" y="768"/>
                    </a:lnTo>
                    <a:lnTo>
                      <a:pt x="2867" y="809"/>
                    </a:lnTo>
                    <a:lnTo>
                      <a:pt x="2838" y="817"/>
                    </a:lnTo>
                    <a:lnTo>
                      <a:pt x="2822" y="786"/>
                    </a:lnTo>
                    <a:lnTo>
                      <a:pt x="2823" y="749"/>
                    </a:lnTo>
                    <a:lnTo>
                      <a:pt x="2767" y="707"/>
                    </a:lnTo>
                    <a:lnTo>
                      <a:pt x="2849" y="676"/>
                    </a:lnTo>
                    <a:lnTo>
                      <a:pt x="2902" y="678"/>
                    </a:lnTo>
                    <a:lnTo>
                      <a:pt x="2897" y="655"/>
                    </a:lnTo>
                    <a:lnTo>
                      <a:pt x="2787" y="655"/>
                    </a:lnTo>
                    <a:lnTo>
                      <a:pt x="2758" y="604"/>
                    </a:lnTo>
                    <a:lnTo>
                      <a:pt x="2691" y="589"/>
                    </a:lnTo>
                    <a:lnTo>
                      <a:pt x="2659" y="546"/>
                    </a:lnTo>
                    <a:lnTo>
                      <a:pt x="2761" y="526"/>
                    </a:lnTo>
                    <a:lnTo>
                      <a:pt x="2800" y="498"/>
                    </a:lnTo>
                    <a:lnTo>
                      <a:pt x="2920" y="533"/>
                    </a:lnTo>
                    <a:lnTo>
                      <a:pt x="2932" y="565"/>
                    </a:lnTo>
                    <a:moveTo>
                      <a:pt x="2652" y="730"/>
                    </a:moveTo>
                    <a:lnTo>
                      <a:pt x="2677" y="795"/>
                    </a:lnTo>
                    <a:lnTo>
                      <a:pt x="2615" y="760"/>
                    </a:lnTo>
                    <a:lnTo>
                      <a:pt x="2552" y="753"/>
                    </a:lnTo>
                    <a:lnTo>
                      <a:pt x="2510" y="758"/>
                    </a:lnTo>
                    <a:lnTo>
                      <a:pt x="2458" y="755"/>
                    </a:lnTo>
                    <a:lnTo>
                      <a:pt x="2477" y="709"/>
                    </a:lnTo>
                    <a:lnTo>
                      <a:pt x="2570" y="705"/>
                    </a:lnTo>
                    <a:lnTo>
                      <a:pt x="2652" y="730"/>
                    </a:lnTo>
                    <a:moveTo>
                      <a:pt x="2409" y="761"/>
                    </a:moveTo>
                    <a:lnTo>
                      <a:pt x="2380" y="789"/>
                    </a:lnTo>
                    <a:lnTo>
                      <a:pt x="2328" y="774"/>
                    </a:lnTo>
                    <a:lnTo>
                      <a:pt x="2315" y="737"/>
                    </a:lnTo>
                    <a:lnTo>
                      <a:pt x="2391" y="733"/>
                    </a:lnTo>
                    <a:lnTo>
                      <a:pt x="2409" y="761"/>
                    </a:lnTo>
                    <a:moveTo>
                      <a:pt x="2960" y="996"/>
                    </a:moveTo>
                    <a:lnTo>
                      <a:pt x="2917" y="1054"/>
                    </a:lnTo>
                    <a:lnTo>
                      <a:pt x="2914" y="990"/>
                    </a:lnTo>
                    <a:lnTo>
                      <a:pt x="2929" y="959"/>
                    </a:lnTo>
                    <a:lnTo>
                      <a:pt x="2947" y="930"/>
                    </a:lnTo>
                    <a:lnTo>
                      <a:pt x="2962" y="955"/>
                    </a:lnTo>
                    <a:lnTo>
                      <a:pt x="2960" y="996"/>
                    </a:lnTo>
                    <a:moveTo>
                      <a:pt x="996" y="1044"/>
                    </a:moveTo>
                    <a:lnTo>
                      <a:pt x="1139" y="1052"/>
                    </a:lnTo>
                    <a:lnTo>
                      <a:pt x="1158" y="1017"/>
                    </a:lnTo>
                    <a:lnTo>
                      <a:pt x="1295" y="1058"/>
                    </a:lnTo>
                    <a:lnTo>
                      <a:pt x="1319" y="1113"/>
                    </a:lnTo>
                    <a:lnTo>
                      <a:pt x="1431" y="1129"/>
                    </a:lnTo>
                    <a:lnTo>
                      <a:pt x="1519" y="1179"/>
                    </a:lnTo>
                    <a:lnTo>
                      <a:pt x="1431" y="1212"/>
                    </a:lnTo>
                    <a:lnTo>
                      <a:pt x="1351" y="1177"/>
                    </a:lnTo>
                    <a:lnTo>
                      <a:pt x="1283" y="1180"/>
                    </a:lnTo>
                    <a:lnTo>
                      <a:pt x="1206" y="1174"/>
                    </a:lnTo>
                    <a:lnTo>
                      <a:pt x="1136" y="1158"/>
                    </a:lnTo>
                    <a:lnTo>
                      <a:pt x="1052" y="1126"/>
                    </a:lnTo>
                    <a:lnTo>
                      <a:pt x="997" y="1117"/>
                    </a:lnTo>
                    <a:lnTo>
                      <a:pt x="965" y="1128"/>
                    </a:lnTo>
                    <a:lnTo>
                      <a:pt x="830" y="1093"/>
                    </a:lnTo>
                    <a:lnTo>
                      <a:pt x="819" y="1056"/>
                    </a:lnTo>
                    <a:lnTo>
                      <a:pt x="751" y="1050"/>
                    </a:lnTo>
                    <a:lnTo>
                      <a:pt x="807" y="969"/>
                    </a:lnTo>
                    <a:lnTo>
                      <a:pt x="898" y="974"/>
                    </a:lnTo>
                    <a:lnTo>
                      <a:pt x="957" y="1007"/>
                    </a:lnTo>
                    <a:lnTo>
                      <a:pt x="987" y="1013"/>
                    </a:lnTo>
                    <a:lnTo>
                      <a:pt x="996" y="1044"/>
                    </a:lnTo>
                    <a:moveTo>
                      <a:pt x="2061" y="1156"/>
                    </a:moveTo>
                    <a:lnTo>
                      <a:pt x="2046" y="1203"/>
                    </a:lnTo>
                    <a:lnTo>
                      <a:pt x="1932" y="1227"/>
                    </a:lnTo>
                    <a:lnTo>
                      <a:pt x="1833" y="1217"/>
                    </a:lnTo>
                    <a:lnTo>
                      <a:pt x="1835" y="1186"/>
                    </a:lnTo>
                    <a:lnTo>
                      <a:pt x="1896" y="1168"/>
                    </a:lnTo>
                    <a:lnTo>
                      <a:pt x="1941" y="1193"/>
                    </a:lnTo>
                    <a:lnTo>
                      <a:pt x="1991" y="1187"/>
                    </a:lnTo>
                    <a:lnTo>
                      <a:pt x="2061" y="1156"/>
                    </a:lnTo>
                    <a:moveTo>
                      <a:pt x="1685" y="1156"/>
                    </a:moveTo>
                    <a:lnTo>
                      <a:pt x="1711" y="1179"/>
                    </a:lnTo>
                    <a:lnTo>
                      <a:pt x="1758" y="1172"/>
                    </a:lnTo>
                    <a:lnTo>
                      <a:pt x="1774" y="1208"/>
                    </a:lnTo>
                    <a:lnTo>
                      <a:pt x="1685" y="1225"/>
                    </a:lnTo>
                    <a:lnTo>
                      <a:pt x="1633" y="1236"/>
                    </a:lnTo>
                    <a:lnTo>
                      <a:pt x="1592" y="1236"/>
                    </a:lnTo>
                    <a:lnTo>
                      <a:pt x="1622" y="1187"/>
                    </a:lnTo>
                    <a:lnTo>
                      <a:pt x="1663" y="1186"/>
                    </a:lnTo>
                    <a:lnTo>
                      <a:pt x="1685" y="1156"/>
                    </a:lnTo>
                    <a:moveTo>
                      <a:pt x="2161" y="1330"/>
                    </a:moveTo>
                    <a:lnTo>
                      <a:pt x="2095" y="1349"/>
                    </a:lnTo>
                    <a:lnTo>
                      <a:pt x="2087" y="1339"/>
                    </a:lnTo>
                    <a:lnTo>
                      <a:pt x="2097" y="1310"/>
                    </a:lnTo>
                    <a:lnTo>
                      <a:pt x="2133" y="1258"/>
                    </a:lnTo>
                    <a:lnTo>
                      <a:pt x="2210" y="1224"/>
                    </a:lnTo>
                    <a:lnTo>
                      <a:pt x="2217" y="1241"/>
                    </a:lnTo>
                    <a:lnTo>
                      <a:pt x="2216" y="1266"/>
                    </a:lnTo>
                    <a:lnTo>
                      <a:pt x="2161" y="1330"/>
                    </a:lnTo>
                    <a:moveTo>
                      <a:pt x="1881" y="1339"/>
                    </a:moveTo>
                    <a:lnTo>
                      <a:pt x="1850" y="1340"/>
                    </a:lnTo>
                    <a:lnTo>
                      <a:pt x="1756" y="1280"/>
                    </a:lnTo>
                    <a:lnTo>
                      <a:pt x="1827" y="1264"/>
                    </a:lnTo>
                    <a:lnTo>
                      <a:pt x="1864" y="1290"/>
                    </a:lnTo>
                    <a:lnTo>
                      <a:pt x="1888" y="1316"/>
                    </a:lnTo>
                    <a:lnTo>
                      <a:pt x="1881" y="1339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:a16="http://schemas.microsoft.com/office/drawing/2014/main" id="{9E588673-391E-4A36-A2C7-1D402C9ED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7260" y="3493249"/>
                <a:ext cx="793942" cy="901916"/>
              </a:xfrm>
              <a:custGeom>
                <a:avLst/>
                <a:gdLst>
                  <a:gd name="T0" fmla="*/ 149 w 504"/>
                  <a:gd name="T1" fmla="*/ 42 h 572"/>
                  <a:gd name="T2" fmla="*/ 148 w 504"/>
                  <a:gd name="T3" fmla="*/ 60 h 572"/>
                  <a:gd name="T4" fmla="*/ 206 w 504"/>
                  <a:gd name="T5" fmla="*/ 110 h 572"/>
                  <a:gd name="T6" fmla="*/ 212 w 504"/>
                  <a:gd name="T7" fmla="*/ 147 h 572"/>
                  <a:gd name="T8" fmla="*/ 282 w 504"/>
                  <a:gd name="T9" fmla="*/ 172 h 572"/>
                  <a:gd name="T10" fmla="*/ 330 w 504"/>
                  <a:gd name="T11" fmla="*/ 189 h 572"/>
                  <a:gd name="T12" fmla="*/ 340 w 504"/>
                  <a:gd name="T13" fmla="*/ 167 h 572"/>
                  <a:gd name="T14" fmla="*/ 355 w 504"/>
                  <a:gd name="T15" fmla="*/ 170 h 572"/>
                  <a:gd name="T16" fmla="*/ 384 w 504"/>
                  <a:gd name="T17" fmla="*/ 179 h 572"/>
                  <a:gd name="T18" fmla="*/ 412 w 504"/>
                  <a:gd name="T19" fmla="*/ 167 h 572"/>
                  <a:gd name="T20" fmla="*/ 430 w 504"/>
                  <a:gd name="T21" fmla="*/ 142 h 572"/>
                  <a:gd name="T22" fmla="*/ 474 w 504"/>
                  <a:gd name="T23" fmla="*/ 126 h 572"/>
                  <a:gd name="T24" fmla="*/ 501 w 504"/>
                  <a:gd name="T25" fmla="*/ 150 h 572"/>
                  <a:gd name="T26" fmla="*/ 504 w 504"/>
                  <a:gd name="T27" fmla="*/ 175 h 572"/>
                  <a:gd name="T28" fmla="*/ 473 w 504"/>
                  <a:gd name="T29" fmla="*/ 197 h 572"/>
                  <a:gd name="T30" fmla="*/ 463 w 504"/>
                  <a:gd name="T31" fmla="*/ 242 h 572"/>
                  <a:gd name="T32" fmla="*/ 449 w 504"/>
                  <a:gd name="T33" fmla="*/ 266 h 572"/>
                  <a:gd name="T34" fmla="*/ 429 w 504"/>
                  <a:gd name="T35" fmla="*/ 247 h 572"/>
                  <a:gd name="T36" fmla="*/ 412 w 504"/>
                  <a:gd name="T37" fmla="*/ 249 h 572"/>
                  <a:gd name="T38" fmla="*/ 428 w 504"/>
                  <a:gd name="T39" fmla="*/ 219 h 572"/>
                  <a:gd name="T40" fmla="*/ 383 w 504"/>
                  <a:gd name="T41" fmla="*/ 212 h 572"/>
                  <a:gd name="T42" fmla="*/ 354 w 504"/>
                  <a:gd name="T43" fmla="*/ 188 h 572"/>
                  <a:gd name="T44" fmla="*/ 356 w 504"/>
                  <a:gd name="T45" fmla="*/ 221 h 572"/>
                  <a:gd name="T46" fmla="*/ 364 w 504"/>
                  <a:gd name="T47" fmla="*/ 246 h 572"/>
                  <a:gd name="T48" fmla="*/ 378 w 504"/>
                  <a:gd name="T49" fmla="*/ 287 h 572"/>
                  <a:gd name="T50" fmla="*/ 347 w 504"/>
                  <a:gd name="T51" fmla="*/ 306 h 572"/>
                  <a:gd name="T52" fmla="*/ 298 w 504"/>
                  <a:gd name="T53" fmla="*/ 357 h 572"/>
                  <a:gd name="T54" fmla="*/ 271 w 504"/>
                  <a:gd name="T55" fmla="*/ 394 h 572"/>
                  <a:gd name="T56" fmla="*/ 238 w 504"/>
                  <a:gd name="T57" fmla="*/ 407 h 572"/>
                  <a:gd name="T58" fmla="*/ 243 w 504"/>
                  <a:gd name="T59" fmla="*/ 467 h 572"/>
                  <a:gd name="T60" fmla="*/ 230 w 504"/>
                  <a:gd name="T61" fmla="*/ 523 h 572"/>
                  <a:gd name="T62" fmla="*/ 212 w 504"/>
                  <a:gd name="T63" fmla="*/ 552 h 572"/>
                  <a:gd name="T64" fmla="*/ 181 w 504"/>
                  <a:gd name="T65" fmla="*/ 553 h 572"/>
                  <a:gd name="T66" fmla="*/ 156 w 504"/>
                  <a:gd name="T67" fmla="*/ 493 h 572"/>
                  <a:gd name="T68" fmla="*/ 134 w 504"/>
                  <a:gd name="T69" fmla="*/ 434 h 572"/>
                  <a:gd name="T70" fmla="*/ 95 w 504"/>
                  <a:gd name="T71" fmla="*/ 338 h 572"/>
                  <a:gd name="T72" fmla="*/ 61 w 504"/>
                  <a:gd name="T73" fmla="*/ 306 h 572"/>
                  <a:gd name="T74" fmla="*/ 29 w 504"/>
                  <a:gd name="T75" fmla="*/ 271 h 572"/>
                  <a:gd name="T76" fmla="*/ 10 w 504"/>
                  <a:gd name="T77" fmla="*/ 231 h 572"/>
                  <a:gd name="T78" fmla="*/ 31 w 504"/>
                  <a:gd name="T79" fmla="*/ 203 h 572"/>
                  <a:gd name="T80" fmla="*/ 29 w 504"/>
                  <a:gd name="T81" fmla="*/ 156 h 572"/>
                  <a:gd name="T82" fmla="*/ 72 w 504"/>
                  <a:gd name="T83" fmla="*/ 115 h 572"/>
                  <a:gd name="T84" fmla="*/ 94 w 504"/>
                  <a:gd name="T85" fmla="*/ 67 h 572"/>
                  <a:gd name="T86" fmla="*/ 58 w 504"/>
                  <a:gd name="T87" fmla="*/ 25 h 572"/>
                  <a:gd name="T88" fmla="*/ 110 w 504"/>
                  <a:gd name="T89" fmla="*/ 1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572">
                    <a:moveTo>
                      <a:pt x="122" y="0"/>
                    </a:moveTo>
                    <a:lnTo>
                      <a:pt x="147" y="25"/>
                    </a:lnTo>
                    <a:lnTo>
                      <a:pt x="149" y="42"/>
                    </a:lnTo>
                    <a:lnTo>
                      <a:pt x="159" y="52"/>
                    </a:lnTo>
                    <a:lnTo>
                      <a:pt x="161" y="63"/>
                    </a:lnTo>
                    <a:lnTo>
                      <a:pt x="148" y="60"/>
                    </a:lnTo>
                    <a:lnTo>
                      <a:pt x="158" y="83"/>
                    </a:lnTo>
                    <a:lnTo>
                      <a:pt x="178" y="96"/>
                    </a:lnTo>
                    <a:lnTo>
                      <a:pt x="206" y="110"/>
                    </a:lnTo>
                    <a:lnTo>
                      <a:pt x="197" y="120"/>
                    </a:lnTo>
                    <a:lnTo>
                      <a:pt x="194" y="139"/>
                    </a:lnTo>
                    <a:lnTo>
                      <a:pt x="212" y="147"/>
                    </a:lnTo>
                    <a:lnTo>
                      <a:pt x="231" y="157"/>
                    </a:lnTo>
                    <a:lnTo>
                      <a:pt x="257" y="169"/>
                    </a:lnTo>
                    <a:lnTo>
                      <a:pt x="282" y="172"/>
                    </a:lnTo>
                    <a:lnTo>
                      <a:pt x="294" y="182"/>
                    </a:lnTo>
                    <a:lnTo>
                      <a:pt x="308" y="184"/>
                    </a:lnTo>
                    <a:lnTo>
                      <a:pt x="330" y="189"/>
                    </a:lnTo>
                    <a:lnTo>
                      <a:pt x="345" y="189"/>
                    </a:lnTo>
                    <a:lnTo>
                      <a:pt x="346" y="181"/>
                    </a:lnTo>
                    <a:lnTo>
                      <a:pt x="340" y="167"/>
                    </a:lnTo>
                    <a:lnTo>
                      <a:pt x="340" y="158"/>
                    </a:lnTo>
                    <a:lnTo>
                      <a:pt x="350" y="154"/>
                    </a:lnTo>
                    <a:lnTo>
                      <a:pt x="355" y="170"/>
                    </a:lnTo>
                    <a:lnTo>
                      <a:pt x="356" y="174"/>
                    </a:lnTo>
                    <a:lnTo>
                      <a:pt x="374" y="182"/>
                    </a:lnTo>
                    <a:lnTo>
                      <a:pt x="384" y="179"/>
                    </a:lnTo>
                    <a:lnTo>
                      <a:pt x="400" y="181"/>
                    </a:lnTo>
                    <a:lnTo>
                      <a:pt x="414" y="180"/>
                    </a:lnTo>
                    <a:lnTo>
                      <a:pt x="412" y="167"/>
                    </a:lnTo>
                    <a:lnTo>
                      <a:pt x="404" y="161"/>
                    </a:lnTo>
                    <a:lnTo>
                      <a:pt x="418" y="158"/>
                    </a:lnTo>
                    <a:lnTo>
                      <a:pt x="430" y="142"/>
                    </a:lnTo>
                    <a:lnTo>
                      <a:pt x="447" y="129"/>
                    </a:lnTo>
                    <a:lnTo>
                      <a:pt x="463" y="134"/>
                    </a:lnTo>
                    <a:lnTo>
                      <a:pt x="474" y="126"/>
                    </a:lnTo>
                    <a:lnTo>
                      <a:pt x="485" y="139"/>
                    </a:lnTo>
                    <a:lnTo>
                      <a:pt x="481" y="147"/>
                    </a:lnTo>
                    <a:lnTo>
                      <a:pt x="501" y="150"/>
                    </a:lnTo>
                    <a:lnTo>
                      <a:pt x="504" y="158"/>
                    </a:lnTo>
                    <a:lnTo>
                      <a:pt x="499" y="162"/>
                    </a:lnTo>
                    <a:lnTo>
                      <a:pt x="504" y="175"/>
                    </a:lnTo>
                    <a:lnTo>
                      <a:pt x="490" y="171"/>
                    </a:lnTo>
                    <a:lnTo>
                      <a:pt x="470" y="185"/>
                    </a:lnTo>
                    <a:lnTo>
                      <a:pt x="473" y="197"/>
                    </a:lnTo>
                    <a:lnTo>
                      <a:pt x="467" y="215"/>
                    </a:lnTo>
                    <a:lnTo>
                      <a:pt x="468" y="225"/>
                    </a:lnTo>
                    <a:lnTo>
                      <a:pt x="463" y="242"/>
                    </a:lnTo>
                    <a:lnTo>
                      <a:pt x="449" y="237"/>
                    </a:lnTo>
                    <a:lnTo>
                      <a:pt x="452" y="259"/>
                    </a:lnTo>
                    <a:lnTo>
                      <a:pt x="449" y="266"/>
                    </a:lnTo>
                    <a:lnTo>
                      <a:pt x="452" y="274"/>
                    </a:lnTo>
                    <a:lnTo>
                      <a:pt x="444" y="280"/>
                    </a:lnTo>
                    <a:lnTo>
                      <a:pt x="429" y="247"/>
                    </a:lnTo>
                    <a:lnTo>
                      <a:pt x="424" y="247"/>
                    </a:lnTo>
                    <a:lnTo>
                      <a:pt x="424" y="260"/>
                    </a:lnTo>
                    <a:lnTo>
                      <a:pt x="412" y="249"/>
                    </a:lnTo>
                    <a:lnTo>
                      <a:pt x="415" y="237"/>
                    </a:lnTo>
                    <a:lnTo>
                      <a:pt x="423" y="236"/>
                    </a:lnTo>
                    <a:lnTo>
                      <a:pt x="428" y="219"/>
                    </a:lnTo>
                    <a:lnTo>
                      <a:pt x="417" y="215"/>
                    </a:lnTo>
                    <a:lnTo>
                      <a:pt x="400" y="215"/>
                    </a:lnTo>
                    <a:lnTo>
                      <a:pt x="383" y="212"/>
                    </a:lnTo>
                    <a:lnTo>
                      <a:pt x="378" y="198"/>
                    </a:lnTo>
                    <a:lnTo>
                      <a:pt x="370" y="197"/>
                    </a:lnTo>
                    <a:lnTo>
                      <a:pt x="354" y="188"/>
                    </a:lnTo>
                    <a:lnTo>
                      <a:pt x="350" y="202"/>
                    </a:lnTo>
                    <a:lnTo>
                      <a:pt x="366" y="213"/>
                    </a:lnTo>
                    <a:lnTo>
                      <a:pt x="356" y="221"/>
                    </a:lnTo>
                    <a:lnTo>
                      <a:pt x="353" y="228"/>
                    </a:lnTo>
                    <a:lnTo>
                      <a:pt x="365" y="234"/>
                    </a:lnTo>
                    <a:lnTo>
                      <a:pt x="364" y="246"/>
                    </a:lnTo>
                    <a:lnTo>
                      <a:pt x="373" y="262"/>
                    </a:lnTo>
                    <a:lnTo>
                      <a:pt x="379" y="279"/>
                    </a:lnTo>
                    <a:lnTo>
                      <a:pt x="378" y="287"/>
                    </a:lnTo>
                    <a:lnTo>
                      <a:pt x="365" y="286"/>
                    </a:lnTo>
                    <a:lnTo>
                      <a:pt x="344" y="291"/>
                    </a:lnTo>
                    <a:lnTo>
                      <a:pt x="347" y="306"/>
                    </a:lnTo>
                    <a:lnTo>
                      <a:pt x="339" y="319"/>
                    </a:lnTo>
                    <a:lnTo>
                      <a:pt x="315" y="333"/>
                    </a:lnTo>
                    <a:lnTo>
                      <a:pt x="298" y="357"/>
                    </a:lnTo>
                    <a:lnTo>
                      <a:pt x="286" y="370"/>
                    </a:lnTo>
                    <a:lnTo>
                      <a:pt x="270" y="384"/>
                    </a:lnTo>
                    <a:lnTo>
                      <a:pt x="271" y="394"/>
                    </a:lnTo>
                    <a:lnTo>
                      <a:pt x="262" y="399"/>
                    </a:lnTo>
                    <a:lnTo>
                      <a:pt x="246" y="406"/>
                    </a:lnTo>
                    <a:lnTo>
                      <a:pt x="238" y="407"/>
                    </a:lnTo>
                    <a:lnTo>
                      <a:pt x="234" y="423"/>
                    </a:lnTo>
                    <a:lnTo>
                      <a:pt x="241" y="450"/>
                    </a:lnTo>
                    <a:lnTo>
                      <a:pt x="243" y="467"/>
                    </a:lnTo>
                    <a:lnTo>
                      <a:pt x="237" y="487"/>
                    </a:lnTo>
                    <a:lnTo>
                      <a:pt x="239" y="522"/>
                    </a:lnTo>
                    <a:lnTo>
                      <a:pt x="230" y="523"/>
                    </a:lnTo>
                    <a:lnTo>
                      <a:pt x="222" y="539"/>
                    </a:lnTo>
                    <a:lnTo>
                      <a:pt x="228" y="546"/>
                    </a:lnTo>
                    <a:lnTo>
                      <a:pt x="212" y="552"/>
                    </a:lnTo>
                    <a:lnTo>
                      <a:pt x="206" y="566"/>
                    </a:lnTo>
                    <a:lnTo>
                      <a:pt x="199" y="572"/>
                    </a:lnTo>
                    <a:lnTo>
                      <a:pt x="181" y="553"/>
                    </a:lnTo>
                    <a:lnTo>
                      <a:pt x="171" y="523"/>
                    </a:lnTo>
                    <a:lnTo>
                      <a:pt x="163" y="503"/>
                    </a:lnTo>
                    <a:lnTo>
                      <a:pt x="156" y="493"/>
                    </a:lnTo>
                    <a:lnTo>
                      <a:pt x="144" y="473"/>
                    </a:lnTo>
                    <a:lnTo>
                      <a:pt x="138" y="447"/>
                    </a:lnTo>
                    <a:lnTo>
                      <a:pt x="134" y="434"/>
                    </a:lnTo>
                    <a:lnTo>
                      <a:pt x="115" y="405"/>
                    </a:lnTo>
                    <a:lnTo>
                      <a:pt x="103" y="365"/>
                    </a:lnTo>
                    <a:lnTo>
                      <a:pt x="95" y="338"/>
                    </a:lnTo>
                    <a:lnTo>
                      <a:pt x="92" y="313"/>
                    </a:lnTo>
                    <a:lnTo>
                      <a:pt x="86" y="294"/>
                    </a:lnTo>
                    <a:lnTo>
                      <a:pt x="61" y="306"/>
                    </a:lnTo>
                    <a:lnTo>
                      <a:pt x="48" y="304"/>
                    </a:lnTo>
                    <a:lnTo>
                      <a:pt x="22" y="279"/>
                    </a:lnTo>
                    <a:lnTo>
                      <a:pt x="29" y="271"/>
                    </a:lnTo>
                    <a:lnTo>
                      <a:pt x="23" y="263"/>
                    </a:lnTo>
                    <a:lnTo>
                      <a:pt x="0" y="245"/>
                    </a:lnTo>
                    <a:lnTo>
                      <a:pt x="10" y="231"/>
                    </a:lnTo>
                    <a:lnTo>
                      <a:pt x="49" y="231"/>
                    </a:lnTo>
                    <a:lnTo>
                      <a:pt x="43" y="213"/>
                    </a:lnTo>
                    <a:lnTo>
                      <a:pt x="31" y="203"/>
                    </a:lnTo>
                    <a:lnTo>
                      <a:pt x="27" y="187"/>
                    </a:lnTo>
                    <a:lnTo>
                      <a:pt x="13" y="178"/>
                    </a:lnTo>
                    <a:lnTo>
                      <a:pt x="29" y="156"/>
                    </a:lnTo>
                    <a:lnTo>
                      <a:pt x="50" y="158"/>
                    </a:lnTo>
                    <a:lnTo>
                      <a:pt x="65" y="136"/>
                    </a:lnTo>
                    <a:lnTo>
                      <a:pt x="72" y="115"/>
                    </a:lnTo>
                    <a:lnTo>
                      <a:pt x="85" y="94"/>
                    </a:lnTo>
                    <a:lnTo>
                      <a:pt x="81" y="79"/>
                    </a:lnTo>
                    <a:lnTo>
                      <a:pt x="94" y="67"/>
                    </a:lnTo>
                    <a:lnTo>
                      <a:pt x="77" y="57"/>
                    </a:lnTo>
                    <a:lnTo>
                      <a:pt x="68" y="43"/>
                    </a:lnTo>
                    <a:lnTo>
                      <a:pt x="58" y="25"/>
                    </a:lnTo>
                    <a:lnTo>
                      <a:pt x="64" y="16"/>
                    </a:lnTo>
                    <a:lnTo>
                      <a:pt x="92" y="21"/>
                    </a:lnTo>
                    <a:lnTo>
                      <a:pt x="110" y="1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12E88956-57AF-4A5D-97C6-013274649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947" y="2862539"/>
                <a:ext cx="99243" cy="108798"/>
              </a:xfrm>
              <a:custGeom>
                <a:avLst/>
                <a:gdLst>
                  <a:gd name="T0" fmla="*/ 61 w 63"/>
                  <a:gd name="T1" fmla="*/ 25 h 69"/>
                  <a:gd name="T2" fmla="*/ 63 w 63"/>
                  <a:gd name="T3" fmla="*/ 40 h 69"/>
                  <a:gd name="T4" fmla="*/ 51 w 63"/>
                  <a:gd name="T5" fmla="*/ 57 h 69"/>
                  <a:gd name="T6" fmla="*/ 22 w 63"/>
                  <a:gd name="T7" fmla="*/ 69 h 69"/>
                  <a:gd name="T8" fmla="*/ 0 w 63"/>
                  <a:gd name="T9" fmla="*/ 66 h 69"/>
                  <a:gd name="T10" fmla="*/ 14 w 63"/>
                  <a:gd name="T11" fmla="*/ 45 h 69"/>
                  <a:gd name="T12" fmla="*/ 7 w 63"/>
                  <a:gd name="T13" fmla="*/ 25 h 69"/>
                  <a:gd name="T14" fmla="*/ 29 w 63"/>
                  <a:gd name="T15" fmla="*/ 10 h 69"/>
                  <a:gd name="T16" fmla="*/ 41 w 63"/>
                  <a:gd name="T17" fmla="*/ 0 h 69"/>
                  <a:gd name="T18" fmla="*/ 44 w 63"/>
                  <a:gd name="T19" fmla="*/ 11 h 69"/>
                  <a:gd name="T20" fmla="*/ 40 w 63"/>
                  <a:gd name="T21" fmla="*/ 22 h 69"/>
                  <a:gd name="T22" fmla="*/ 50 w 63"/>
                  <a:gd name="T23" fmla="*/ 21 h 69"/>
                  <a:gd name="T24" fmla="*/ 61 w 63"/>
                  <a:gd name="T2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69">
                    <a:moveTo>
                      <a:pt x="61" y="25"/>
                    </a:moveTo>
                    <a:lnTo>
                      <a:pt x="63" y="40"/>
                    </a:lnTo>
                    <a:lnTo>
                      <a:pt x="51" y="57"/>
                    </a:lnTo>
                    <a:lnTo>
                      <a:pt x="22" y="69"/>
                    </a:lnTo>
                    <a:lnTo>
                      <a:pt x="0" y="66"/>
                    </a:lnTo>
                    <a:lnTo>
                      <a:pt x="14" y="45"/>
                    </a:lnTo>
                    <a:lnTo>
                      <a:pt x="7" y="25"/>
                    </a:lnTo>
                    <a:lnTo>
                      <a:pt x="29" y="10"/>
                    </a:lnTo>
                    <a:lnTo>
                      <a:pt x="41" y="0"/>
                    </a:lnTo>
                    <a:lnTo>
                      <a:pt x="44" y="11"/>
                    </a:lnTo>
                    <a:lnTo>
                      <a:pt x="40" y="22"/>
                    </a:lnTo>
                    <a:lnTo>
                      <a:pt x="50" y="21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2" name="Freeform 89">
                <a:extLst>
                  <a:ext uri="{FF2B5EF4-FFF2-40B4-BE49-F238E27FC236}">
                    <a16:creationId xmlns:a16="http://schemas.microsoft.com/office/drawing/2014/main" id="{3F028215-54C6-4E8C-9B57-F3CBB555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2151" y="3356070"/>
                <a:ext cx="593882" cy="477764"/>
              </a:xfrm>
              <a:custGeom>
                <a:avLst/>
                <a:gdLst>
                  <a:gd name="T0" fmla="*/ 190 w 377"/>
                  <a:gd name="T1" fmla="*/ 48 h 303"/>
                  <a:gd name="T2" fmla="*/ 211 w 377"/>
                  <a:gd name="T3" fmla="*/ 37 h 303"/>
                  <a:gd name="T4" fmla="*/ 231 w 377"/>
                  <a:gd name="T5" fmla="*/ 35 h 303"/>
                  <a:gd name="T6" fmla="*/ 266 w 377"/>
                  <a:gd name="T7" fmla="*/ 48 h 303"/>
                  <a:gd name="T8" fmla="*/ 302 w 377"/>
                  <a:gd name="T9" fmla="*/ 67 h 303"/>
                  <a:gd name="T10" fmla="*/ 306 w 377"/>
                  <a:gd name="T11" fmla="*/ 110 h 303"/>
                  <a:gd name="T12" fmla="*/ 312 w 377"/>
                  <a:gd name="T13" fmla="*/ 128 h 303"/>
                  <a:gd name="T14" fmla="*/ 315 w 377"/>
                  <a:gd name="T15" fmla="*/ 156 h 303"/>
                  <a:gd name="T16" fmla="*/ 333 w 377"/>
                  <a:gd name="T17" fmla="*/ 173 h 303"/>
                  <a:gd name="T18" fmla="*/ 324 w 377"/>
                  <a:gd name="T19" fmla="*/ 205 h 303"/>
                  <a:gd name="T20" fmla="*/ 343 w 377"/>
                  <a:gd name="T21" fmla="*/ 228 h 303"/>
                  <a:gd name="T22" fmla="*/ 365 w 377"/>
                  <a:gd name="T23" fmla="*/ 256 h 303"/>
                  <a:gd name="T24" fmla="*/ 377 w 377"/>
                  <a:gd name="T25" fmla="*/ 268 h 303"/>
                  <a:gd name="T26" fmla="*/ 349 w 377"/>
                  <a:gd name="T27" fmla="*/ 303 h 303"/>
                  <a:gd name="T28" fmla="*/ 295 w 377"/>
                  <a:gd name="T29" fmla="*/ 292 h 303"/>
                  <a:gd name="T30" fmla="*/ 264 w 377"/>
                  <a:gd name="T31" fmla="*/ 264 h 303"/>
                  <a:gd name="T32" fmla="*/ 241 w 377"/>
                  <a:gd name="T33" fmla="*/ 264 h 303"/>
                  <a:gd name="T34" fmla="*/ 202 w 377"/>
                  <a:gd name="T35" fmla="*/ 268 h 303"/>
                  <a:gd name="T36" fmla="*/ 164 w 377"/>
                  <a:gd name="T37" fmla="*/ 246 h 303"/>
                  <a:gd name="T38" fmla="*/ 133 w 377"/>
                  <a:gd name="T39" fmla="*/ 198 h 303"/>
                  <a:gd name="T40" fmla="*/ 112 w 377"/>
                  <a:gd name="T41" fmla="*/ 195 h 303"/>
                  <a:gd name="T42" fmla="*/ 96 w 377"/>
                  <a:gd name="T43" fmla="*/ 192 h 303"/>
                  <a:gd name="T44" fmla="*/ 88 w 377"/>
                  <a:gd name="T45" fmla="*/ 181 h 303"/>
                  <a:gd name="T46" fmla="*/ 78 w 377"/>
                  <a:gd name="T47" fmla="*/ 150 h 303"/>
                  <a:gd name="T48" fmla="*/ 40 w 377"/>
                  <a:gd name="T49" fmla="*/ 119 h 303"/>
                  <a:gd name="T50" fmla="*/ 49 w 377"/>
                  <a:gd name="T51" fmla="*/ 96 h 303"/>
                  <a:gd name="T52" fmla="*/ 34 w 377"/>
                  <a:gd name="T53" fmla="*/ 77 h 303"/>
                  <a:gd name="T54" fmla="*/ 7 w 377"/>
                  <a:gd name="T55" fmla="*/ 36 h 303"/>
                  <a:gd name="T56" fmla="*/ 0 w 377"/>
                  <a:gd name="T57" fmla="*/ 6 h 303"/>
                  <a:gd name="T58" fmla="*/ 15 w 377"/>
                  <a:gd name="T59" fmla="*/ 8 h 303"/>
                  <a:gd name="T60" fmla="*/ 37 w 377"/>
                  <a:gd name="T61" fmla="*/ 20 h 303"/>
                  <a:gd name="T62" fmla="*/ 60 w 377"/>
                  <a:gd name="T63" fmla="*/ 5 h 303"/>
                  <a:gd name="T64" fmla="*/ 73 w 377"/>
                  <a:gd name="T65" fmla="*/ 9 h 303"/>
                  <a:gd name="T66" fmla="*/ 81 w 377"/>
                  <a:gd name="T67" fmla="*/ 30 h 303"/>
                  <a:gd name="T68" fmla="*/ 93 w 377"/>
                  <a:gd name="T69" fmla="*/ 44 h 303"/>
                  <a:gd name="T70" fmla="*/ 124 w 377"/>
                  <a:gd name="T71" fmla="*/ 59 h 303"/>
                  <a:gd name="T72" fmla="*/ 175 w 377"/>
                  <a:gd name="T73" fmla="*/ 5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03">
                    <a:moveTo>
                      <a:pt x="176" y="52"/>
                    </a:moveTo>
                    <a:lnTo>
                      <a:pt x="190" y="48"/>
                    </a:lnTo>
                    <a:lnTo>
                      <a:pt x="200" y="36"/>
                    </a:lnTo>
                    <a:lnTo>
                      <a:pt x="211" y="37"/>
                    </a:lnTo>
                    <a:lnTo>
                      <a:pt x="218" y="33"/>
                    </a:lnTo>
                    <a:lnTo>
                      <a:pt x="231" y="35"/>
                    </a:lnTo>
                    <a:lnTo>
                      <a:pt x="252" y="45"/>
                    </a:lnTo>
                    <a:lnTo>
                      <a:pt x="266" y="48"/>
                    </a:lnTo>
                    <a:lnTo>
                      <a:pt x="289" y="66"/>
                    </a:lnTo>
                    <a:lnTo>
                      <a:pt x="302" y="67"/>
                    </a:lnTo>
                    <a:lnTo>
                      <a:pt x="308" y="84"/>
                    </a:lnTo>
                    <a:lnTo>
                      <a:pt x="306" y="110"/>
                    </a:lnTo>
                    <a:lnTo>
                      <a:pt x="304" y="125"/>
                    </a:lnTo>
                    <a:lnTo>
                      <a:pt x="312" y="128"/>
                    </a:lnTo>
                    <a:lnTo>
                      <a:pt x="307" y="139"/>
                    </a:lnTo>
                    <a:lnTo>
                      <a:pt x="315" y="156"/>
                    </a:lnTo>
                    <a:lnTo>
                      <a:pt x="319" y="169"/>
                    </a:lnTo>
                    <a:lnTo>
                      <a:pt x="333" y="173"/>
                    </a:lnTo>
                    <a:lnTo>
                      <a:pt x="337" y="186"/>
                    </a:lnTo>
                    <a:lnTo>
                      <a:pt x="324" y="205"/>
                    </a:lnTo>
                    <a:lnTo>
                      <a:pt x="334" y="216"/>
                    </a:lnTo>
                    <a:lnTo>
                      <a:pt x="343" y="228"/>
                    </a:lnTo>
                    <a:lnTo>
                      <a:pt x="362" y="237"/>
                    </a:lnTo>
                    <a:lnTo>
                      <a:pt x="365" y="256"/>
                    </a:lnTo>
                    <a:lnTo>
                      <a:pt x="374" y="259"/>
                    </a:lnTo>
                    <a:lnTo>
                      <a:pt x="377" y="268"/>
                    </a:lnTo>
                    <a:lnTo>
                      <a:pt x="353" y="279"/>
                    </a:lnTo>
                    <a:lnTo>
                      <a:pt x="349" y="303"/>
                    </a:lnTo>
                    <a:lnTo>
                      <a:pt x="315" y="297"/>
                    </a:lnTo>
                    <a:lnTo>
                      <a:pt x="295" y="292"/>
                    </a:lnTo>
                    <a:lnTo>
                      <a:pt x="274" y="290"/>
                    </a:lnTo>
                    <a:lnTo>
                      <a:pt x="264" y="264"/>
                    </a:lnTo>
                    <a:lnTo>
                      <a:pt x="255" y="260"/>
                    </a:lnTo>
                    <a:lnTo>
                      <a:pt x="241" y="264"/>
                    </a:lnTo>
                    <a:lnTo>
                      <a:pt x="225" y="274"/>
                    </a:lnTo>
                    <a:lnTo>
                      <a:pt x="202" y="268"/>
                    </a:lnTo>
                    <a:lnTo>
                      <a:pt x="182" y="251"/>
                    </a:lnTo>
                    <a:lnTo>
                      <a:pt x="164" y="246"/>
                    </a:lnTo>
                    <a:lnTo>
                      <a:pt x="150" y="226"/>
                    </a:lnTo>
                    <a:lnTo>
                      <a:pt x="133" y="198"/>
                    </a:lnTo>
                    <a:lnTo>
                      <a:pt x="124" y="202"/>
                    </a:lnTo>
                    <a:lnTo>
                      <a:pt x="112" y="195"/>
                    </a:lnTo>
                    <a:lnTo>
                      <a:pt x="107" y="203"/>
                    </a:lnTo>
                    <a:lnTo>
                      <a:pt x="96" y="192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9" y="166"/>
                    </a:lnTo>
                    <a:lnTo>
                      <a:pt x="78" y="150"/>
                    </a:lnTo>
                    <a:lnTo>
                      <a:pt x="55" y="139"/>
                    </a:lnTo>
                    <a:lnTo>
                      <a:pt x="40" y="119"/>
                    </a:lnTo>
                    <a:lnTo>
                      <a:pt x="42" y="103"/>
                    </a:lnTo>
                    <a:lnTo>
                      <a:pt x="49" y="96"/>
                    </a:lnTo>
                    <a:lnTo>
                      <a:pt x="46" y="84"/>
                    </a:lnTo>
                    <a:lnTo>
                      <a:pt x="34" y="77"/>
                    </a:lnTo>
                    <a:lnTo>
                      <a:pt x="19" y="53"/>
                    </a:lnTo>
                    <a:lnTo>
                      <a:pt x="7" y="3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25" y="18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60" y="5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69" y="19"/>
                    </a:lnTo>
                    <a:lnTo>
                      <a:pt x="81" y="30"/>
                    </a:lnTo>
                    <a:lnTo>
                      <a:pt x="85" y="29"/>
                    </a:lnTo>
                    <a:lnTo>
                      <a:pt x="93" y="44"/>
                    </a:lnTo>
                    <a:lnTo>
                      <a:pt x="110" y="49"/>
                    </a:lnTo>
                    <a:lnTo>
                      <a:pt x="124" y="59"/>
                    </a:lnTo>
                    <a:lnTo>
                      <a:pt x="149" y="63"/>
                    </a:lnTo>
                    <a:lnTo>
                      <a:pt x="175" y="57"/>
                    </a:lnTo>
                    <a:lnTo>
                      <a:pt x="17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3" name="Freeform 90">
                <a:extLst>
                  <a:ext uri="{FF2B5EF4-FFF2-40B4-BE49-F238E27FC236}">
                    <a16:creationId xmlns:a16="http://schemas.microsoft.com/office/drawing/2014/main" id="{37450C6C-ED5F-4BA3-B423-DFFFADE8E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156" y="3431755"/>
                <a:ext cx="283551" cy="271205"/>
              </a:xfrm>
              <a:custGeom>
                <a:avLst/>
                <a:gdLst>
                  <a:gd name="T0" fmla="*/ 107 w 180"/>
                  <a:gd name="T1" fmla="*/ 29 h 172"/>
                  <a:gd name="T2" fmla="*/ 119 w 180"/>
                  <a:gd name="T3" fmla="*/ 36 h 172"/>
                  <a:gd name="T4" fmla="*/ 122 w 180"/>
                  <a:gd name="T5" fmla="*/ 48 h 172"/>
                  <a:gd name="T6" fmla="*/ 115 w 180"/>
                  <a:gd name="T7" fmla="*/ 55 h 172"/>
                  <a:gd name="T8" fmla="*/ 113 w 180"/>
                  <a:gd name="T9" fmla="*/ 71 h 172"/>
                  <a:gd name="T10" fmla="*/ 128 w 180"/>
                  <a:gd name="T11" fmla="*/ 91 h 172"/>
                  <a:gd name="T12" fmla="*/ 151 w 180"/>
                  <a:gd name="T13" fmla="*/ 102 h 172"/>
                  <a:gd name="T14" fmla="*/ 162 w 180"/>
                  <a:gd name="T15" fmla="*/ 118 h 172"/>
                  <a:gd name="T16" fmla="*/ 161 w 180"/>
                  <a:gd name="T17" fmla="*/ 133 h 172"/>
                  <a:gd name="T18" fmla="*/ 167 w 180"/>
                  <a:gd name="T19" fmla="*/ 133 h 172"/>
                  <a:gd name="T20" fmla="*/ 169 w 180"/>
                  <a:gd name="T21" fmla="*/ 144 h 172"/>
                  <a:gd name="T22" fmla="*/ 180 w 180"/>
                  <a:gd name="T23" fmla="*/ 155 h 172"/>
                  <a:gd name="T24" fmla="*/ 169 w 180"/>
                  <a:gd name="T25" fmla="*/ 154 h 172"/>
                  <a:gd name="T26" fmla="*/ 157 w 180"/>
                  <a:gd name="T27" fmla="*/ 152 h 172"/>
                  <a:gd name="T28" fmla="*/ 147 w 180"/>
                  <a:gd name="T29" fmla="*/ 172 h 172"/>
                  <a:gd name="T30" fmla="*/ 114 w 180"/>
                  <a:gd name="T31" fmla="*/ 170 h 172"/>
                  <a:gd name="T32" fmla="*/ 59 w 180"/>
                  <a:gd name="T33" fmla="*/ 129 h 172"/>
                  <a:gd name="T34" fmla="*/ 31 w 180"/>
                  <a:gd name="T35" fmla="*/ 114 h 172"/>
                  <a:gd name="T36" fmla="*/ 10 w 180"/>
                  <a:gd name="T37" fmla="*/ 109 h 172"/>
                  <a:gd name="T38" fmla="*/ 0 w 180"/>
                  <a:gd name="T39" fmla="*/ 83 h 172"/>
                  <a:gd name="T40" fmla="*/ 35 w 180"/>
                  <a:gd name="T41" fmla="*/ 62 h 172"/>
                  <a:gd name="T42" fmla="*/ 38 w 180"/>
                  <a:gd name="T43" fmla="*/ 37 h 172"/>
                  <a:gd name="T44" fmla="*/ 35 w 180"/>
                  <a:gd name="T45" fmla="*/ 22 h 172"/>
                  <a:gd name="T46" fmla="*/ 43 w 180"/>
                  <a:gd name="T47" fmla="*/ 17 h 172"/>
                  <a:gd name="T48" fmla="*/ 50 w 180"/>
                  <a:gd name="T49" fmla="*/ 4 h 172"/>
                  <a:gd name="T50" fmla="*/ 57 w 180"/>
                  <a:gd name="T51" fmla="*/ 0 h 172"/>
                  <a:gd name="T52" fmla="*/ 78 w 180"/>
                  <a:gd name="T53" fmla="*/ 3 h 172"/>
                  <a:gd name="T54" fmla="*/ 84 w 180"/>
                  <a:gd name="T55" fmla="*/ 8 h 172"/>
                  <a:gd name="T56" fmla="*/ 92 w 180"/>
                  <a:gd name="T57" fmla="*/ 5 h 172"/>
                  <a:gd name="T58" fmla="*/ 107 w 180"/>
                  <a:gd name="T59" fmla="*/ 2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72">
                    <a:moveTo>
                      <a:pt x="107" y="29"/>
                    </a:moveTo>
                    <a:lnTo>
                      <a:pt x="119" y="36"/>
                    </a:lnTo>
                    <a:lnTo>
                      <a:pt x="122" y="48"/>
                    </a:lnTo>
                    <a:lnTo>
                      <a:pt x="115" y="55"/>
                    </a:lnTo>
                    <a:lnTo>
                      <a:pt x="113" y="71"/>
                    </a:lnTo>
                    <a:lnTo>
                      <a:pt x="128" y="91"/>
                    </a:lnTo>
                    <a:lnTo>
                      <a:pt x="151" y="102"/>
                    </a:lnTo>
                    <a:lnTo>
                      <a:pt x="162" y="118"/>
                    </a:lnTo>
                    <a:lnTo>
                      <a:pt x="161" y="133"/>
                    </a:lnTo>
                    <a:lnTo>
                      <a:pt x="167" y="133"/>
                    </a:lnTo>
                    <a:lnTo>
                      <a:pt x="169" y="144"/>
                    </a:lnTo>
                    <a:lnTo>
                      <a:pt x="180" y="155"/>
                    </a:lnTo>
                    <a:lnTo>
                      <a:pt x="169" y="154"/>
                    </a:lnTo>
                    <a:lnTo>
                      <a:pt x="157" y="152"/>
                    </a:lnTo>
                    <a:lnTo>
                      <a:pt x="147" y="172"/>
                    </a:lnTo>
                    <a:lnTo>
                      <a:pt x="114" y="170"/>
                    </a:lnTo>
                    <a:lnTo>
                      <a:pt x="59" y="129"/>
                    </a:lnTo>
                    <a:lnTo>
                      <a:pt x="31" y="114"/>
                    </a:lnTo>
                    <a:lnTo>
                      <a:pt x="10" y="109"/>
                    </a:lnTo>
                    <a:lnTo>
                      <a:pt x="0" y="83"/>
                    </a:lnTo>
                    <a:lnTo>
                      <a:pt x="35" y="62"/>
                    </a:lnTo>
                    <a:lnTo>
                      <a:pt x="38" y="37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0" y="4"/>
                    </a:lnTo>
                    <a:lnTo>
                      <a:pt x="57" y="0"/>
                    </a:lnTo>
                    <a:lnTo>
                      <a:pt x="78" y="3"/>
                    </a:lnTo>
                    <a:lnTo>
                      <a:pt x="84" y="8"/>
                    </a:lnTo>
                    <a:lnTo>
                      <a:pt x="92" y="5"/>
                    </a:lnTo>
                    <a:lnTo>
                      <a:pt x="107" y="2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4" name="Freeform 91">
                <a:extLst>
                  <a:ext uri="{FF2B5EF4-FFF2-40B4-BE49-F238E27FC236}">
                    <a16:creationId xmlns:a16="http://schemas.microsoft.com/office/drawing/2014/main" id="{721F2817-9E0F-492B-A762-AB86A9806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396" y="2520379"/>
                <a:ext cx="233142" cy="88299"/>
              </a:xfrm>
              <a:custGeom>
                <a:avLst/>
                <a:gdLst>
                  <a:gd name="T0" fmla="*/ 138 w 148"/>
                  <a:gd name="T1" fmla="*/ 1 h 56"/>
                  <a:gd name="T2" fmla="*/ 133 w 148"/>
                  <a:gd name="T3" fmla="*/ 13 h 56"/>
                  <a:gd name="T4" fmla="*/ 148 w 148"/>
                  <a:gd name="T5" fmla="*/ 25 h 56"/>
                  <a:gd name="T6" fmla="*/ 128 w 148"/>
                  <a:gd name="T7" fmla="*/ 39 h 56"/>
                  <a:gd name="T8" fmla="*/ 85 w 148"/>
                  <a:gd name="T9" fmla="*/ 52 h 56"/>
                  <a:gd name="T10" fmla="*/ 73 w 148"/>
                  <a:gd name="T11" fmla="*/ 56 h 56"/>
                  <a:gd name="T12" fmla="*/ 54 w 148"/>
                  <a:gd name="T13" fmla="*/ 53 h 56"/>
                  <a:gd name="T14" fmla="*/ 16 w 148"/>
                  <a:gd name="T15" fmla="*/ 47 h 56"/>
                  <a:gd name="T16" fmla="*/ 31 w 148"/>
                  <a:gd name="T17" fmla="*/ 39 h 56"/>
                  <a:gd name="T18" fmla="*/ 2 w 148"/>
                  <a:gd name="T19" fmla="*/ 30 h 56"/>
                  <a:gd name="T20" fmla="*/ 28 w 148"/>
                  <a:gd name="T21" fmla="*/ 26 h 56"/>
                  <a:gd name="T22" fmla="*/ 28 w 148"/>
                  <a:gd name="T23" fmla="*/ 21 h 56"/>
                  <a:gd name="T24" fmla="*/ 0 w 148"/>
                  <a:gd name="T25" fmla="*/ 17 h 56"/>
                  <a:gd name="T26" fmla="*/ 12 w 148"/>
                  <a:gd name="T27" fmla="*/ 5 h 56"/>
                  <a:gd name="T28" fmla="*/ 33 w 148"/>
                  <a:gd name="T29" fmla="*/ 2 h 56"/>
                  <a:gd name="T30" fmla="*/ 52 w 148"/>
                  <a:gd name="T31" fmla="*/ 14 h 56"/>
                  <a:gd name="T32" fmla="*/ 75 w 148"/>
                  <a:gd name="T33" fmla="*/ 4 h 56"/>
                  <a:gd name="T34" fmla="*/ 91 w 148"/>
                  <a:gd name="T35" fmla="*/ 9 h 56"/>
                  <a:gd name="T36" fmla="*/ 115 w 148"/>
                  <a:gd name="T37" fmla="*/ 0 h 56"/>
                  <a:gd name="T38" fmla="*/ 138 w 148"/>
                  <a:gd name="T3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56">
                    <a:moveTo>
                      <a:pt x="138" y="1"/>
                    </a:moveTo>
                    <a:lnTo>
                      <a:pt x="133" y="13"/>
                    </a:lnTo>
                    <a:lnTo>
                      <a:pt x="148" y="25"/>
                    </a:lnTo>
                    <a:lnTo>
                      <a:pt x="128" y="39"/>
                    </a:lnTo>
                    <a:lnTo>
                      <a:pt x="85" y="52"/>
                    </a:lnTo>
                    <a:lnTo>
                      <a:pt x="73" y="56"/>
                    </a:lnTo>
                    <a:lnTo>
                      <a:pt x="54" y="53"/>
                    </a:lnTo>
                    <a:lnTo>
                      <a:pt x="16" y="47"/>
                    </a:lnTo>
                    <a:lnTo>
                      <a:pt x="31" y="39"/>
                    </a:lnTo>
                    <a:lnTo>
                      <a:pt x="2" y="30"/>
                    </a:lnTo>
                    <a:lnTo>
                      <a:pt x="28" y="26"/>
                    </a:lnTo>
                    <a:lnTo>
                      <a:pt x="28" y="21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33" y="2"/>
                    </a:lnTo>
                    <a:lnTo>
                      <a:pt x="52" y="14"/>
                    </a:lnTo>
                    <a:lnTo>
                      <a:pt x="75" y="4"/>
                    </a:lnTo>
                    <a:lnTo>
                      <a:pt x="91" y="9"/>
                    </a:lnTo>
                    <a:lnTo>
                      <a:pt x="115" y="0"/>
                    </a:lnTo>
                    <a:lnTo>
                      <a:pt x="13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5" name="Freeform 92">
                <a:extLst>
                  <a:ext uri="{FF2B5EF4-FFF2-40B4-BE49-F238E27FC236}">
                    <a16:creationId xmlns:a16="http://schemas.microsoft.com/office/drawing/2014/main" id="{9DDFB5C6-2F64-4F22-9485-FC667FC2B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010" y="3565781"/>
                <a:ext cx="37807" cy="124566"/>
              </a:xfrm>
              <a:custGeom>
                <a:avLst/>
                <a:gdLst>
                  <a:gd name="T0" fmla="*/ 23 w 24"/>
                  <a:gd name="T1" fmla="*/ 12 h 79"/>
                  <a:gd name="T2" fmla="*/ 20 w 24"/>
                  <a:gd name="T3" fmla="*/ 19 h 79"/>
                  <a:gd name="T4" fmla="*/ 14 w 24"/>
                  <a:gd name="T5" fmla="*/ 16 h 79"/>
                  <a:gd name="T6" fmla="*/ 11 w 24"/>
                  <a:gd name="T7" fmla="*/ 30 h 79"/>
                  <a:gd name="T8" fmla="*/ 16 w 24"/>
                  <a:gd name="T9" fmla="*/ 32 h 79"/>
                  <a:gd name="T10" fmla="*/ 12 w 24"/>
                  <a:gd name="T11" fmla="*/ 35 h 79"/>
                  <a:gd name="T12" fmla="*/ 12 w 24"/>
                  <a:gd name="T13" fmla="*/ 40 h 79"/>
                  <a:gd name="T14" fmla="*/ 20 w 24"/>
                  <a:gd name="T15" fmla="*/ 37 h 79"/>
                  <a:gd name="T16" fmla="*/ 21 w 24"/>
                  <a:gd name="T17" fmla="*/ 45 h 79"/>
                  <a:gd name="T18" fmla="*/ 15 w 24"/>
                  <a:gd name="T19" fmla="*/ 79 h 79"/>
                  <a:gd name="T20" fmla="*/ 0 w 24"/>
                  <a:gd name="T21" fmla="*/ 43 h 79"/>
                  <a:gd name="T22" fmla="*/ 5 w 24"/>
                  <a:gd name="T23" fmla="*/ 36 h 79"/>
                  <a:gd name="T24" fmla="*/ 3 w 24"/>
                  <a:gd name="T25" fmla="*/ 35 h 79"/>
                  <a:gd name="T26" fmla="*/ 7 w 24"/>
                  <a:gd name="T27" fmla="*/ 25 h 79"/>
                  <a:gd name="T28" fmla="*/ 9 w 24"/>
                  <a:gd name="T29" fmla="*/ 10 h 79"/>
                  <a:gd name="T30" fmla="*/ 11 w 24"/>
                  <a:gd name="T31" fmla="*/ 4 h 79"/>
                  <a:gd name="T32" fmla="*/ 11 w 24"/>
                  <a:gd name="T33" fmla="*/ 4 h 79"/>
                  <a:gd name="T34" fmla="*/ 17 w 24"/>
                  <a:gd name="T35" fmla="*/ 4 h 79"/>
                  <a:gd name="T36" fmla="*/ 18 w 24"/>
                  <a:gd name="T37" fmla="*/ 1 h 79"/>
                  <a:gd name="T38" fmla="*/ 23 w 24"/>
                  <a:gd name="T39" fmla="*/ 0 h 79"/>
                  <a:gd name="T40" fmla="*/ 24 w 24"/>
                  <a:gd name="T41" fmla="*/ 9 h 79"/>
                  <a:gd name="T42" fmla="*/ 22 w 24"/>
                  <a:gd name="T43" fmla="*/ 12 h 79"/>
                  <a:gd name="T44" fmla="*/ 23 w 24"/>
                  <a:gd name="T4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9">
                    <a:moveTo>
                      <a:pt x="23" y="12"/>
                    </a:moveTo>
                    <a:lnTo>
                      <a:pt x="20" y="19"/>
                    </a:lnTo>
                    <a:lnTo>
                      <a:pt x="14" y="16"/>
                    </a:lnTo>
                    <a:lnTo>
                      <a:pt x="11" y="30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12" y="40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15" y="79"/>
                    </a:lnTo>
                    <a:lnTo>
                      <a:pt x="0" y="43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7" y="25"/>
                    </a:lnTo>
                    <a:lnTo>
                      <a:pt x="9" y="1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86" name="Group 2334">
                <a:extLst>
                  <a:ext uri="{FF2B5EF4-FFF2-40B4-BE49-F238E27FC236}">
                    <a16:creationId xmlns:a16="http://schemas.microsoft.com/office/drawing/2014/main" id="{991CA49D-DCA4-4DF7-8C3F-AB54B74D04C9}"/>
                  </a:ext>
                </a:extLst>
              </p:cNvPr>
              <p:cNvGrpSpPr/>
              <p:nvPr/>
            </p:nvGrpSpPr>
            <p:grpSpPr>
              <a:xfrm>
                <a:off x="4408698" y="3117976"/>
                <a:ext cx="316632" cy="339007"/>
                <a:chOff x="4359275" y="2360612"/>
                <a:chExt cx="319088" cy="341313"/>
              </a:xfrm>
              <a:grpFill/>
            </p:grpSpPr>
            <p:sp>
              <p:nvSpPr>
                <p:cNvPr id="225" name="Freeform 93">
                  <a:extLst>
                    <a:ext uri="{FF2B5EF4-FFF2-40B4-BE49-F238E27FC236}">
                      <a16:creationId xmlns:a16="http://schemas.microsoft.com/office/drawing/2014/main" id="{6DB39296-D06A-4AEB-9D37-14F4888B8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612" y="2649537"/>
                  <a:ext cx="82550" cy="52388"/>
                </a:xfrm>
                <a:custGeom>
                  <a:avLst/>
                  <a:gdLst>
                    <a:gd name="T0" fmla="*/ 52 w 52"/>
                    <a:gd name="T1" fmla="*/ 0 h 33"/>
                    <a:gd name="T2" fmla="*/ 47 w 52"/>
                    <a:gd name="T3" fmla="*/ 16 h 33"/>
                    <a:gd name="T4" fmla="*/ 50 w 52"/>
                    <a:gd name="T5" fmla="*/ 23 h 33"/>
                    <a:gd name="T6" fmla="*/ 47 w 52"/>
                    <a:gd name="T7" fmla="*/ 33 h 33"/>
                    <a:gd name="T8" fmla="*/ 33 w 52"/>
                    <a:gd name="T9" fmla="*/ 25 h 33"/>
                    <a:gd name="T10" fmla="*/ 24 w 52"/>
                    <a:gd name="T11" fmla="*/ 23 h 33"/>
                    <a:gd name="T12" fmla="*/ 0 w 52"/>
                    <a:gd name="T13" fmla="*/ 13 h 33"/>
                    <a:gd name="T14" fmla="*/ 2 w 52"/>
                    <a:gd name="T15" fmla="*/ 2 h 33"/>
                    <a:gd name="T16" fmla="*/ 22 w 52"/>
                    <a:gd name="T17" fmla="*/ 4 h 33"/>
                    <a:gd name="T18" fmla="*/ 39 w 52"/>
                    <a:gd name="T19" fmla="*/ 2 h 33"/>
                    <a:gd name="T20" fmla="*/ 52 w 52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" h="33">
                      <a:moveTo>
                        <a:pt x="52" y="0"/>
                      </a:moveTo>
                      <a:lnTo>
                        <a:pt x="47" y="16"/>
                      </a:lnTo>
                      <a:lnTo>
                        <a:pt x="50" y="23"/>
                      </a:lnTo>
                      <a:lnTo>
                        <a:pt x="47" y="33"/>
                      </a:lnTo>
                      <a:lnTo>
                        <a:pt x="33" y="25"/>
                      </a:lnTo>
                      <a:lnTo>
                        <a:pt x="24" y="23"/>
                      </a:lnTo>
                      <a:lnTo>
                        <a:pt x="0" y="13"/>
                      </a:lnTo>
                      <a:lnTo>
                        <a:pt x="2" y="2"/>
                      </a:lnTo>
                      <a:lnTo>
                        <a:pt x="22" y="4"/>
                      </a:lnTo>
                      <a:lnTo>
                        <a:pt x="39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6" name="Freeform 94">
                  <a:extLst>
                    <a:ext uri="{FF2B5EF4-FFF2-40B4-BE49-F238E27FC236}">
                      <a16:creationId xmlns:a16="http://schemas.microsoft.com/office/drawing/2014/main" id="{5260CB44-5707-41BF-877D-2E86B88F5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0550" y="2551112"/>
                  <a:ext cx="44450" cy="76200"/>
                </a:xfrm>
                <a:custGeom>
                  <a:avLst/>
                  <a:gdLst>
                    <a:gd name="T0" fmla="*/ 17 w 28"/>
                    <a:gd name="T1" fmla="*/ 0 h 48"/>
                    <a:gd name="T2" fmla="*/ 28 w 28"/>
                    <a:gd name="T3" fmla="*/ 15 h 48"/>
                    <a:gd name="T4" fmla="*/ 27 w 28"/>
                    <a:gd name="T5" fmla="*/ 42 h 48"/>
                    <a:gd name="T6" fmla="*/ 19 w 28"/>
                    <a:gd name="T7" fmla="*/ 41 h 48"/>
                    <a:gd name="T8" fmla="*/ 12 w 28"/>
                    <a:gd name="T9" fmla="*/ 48 h 48"/>
                    <a:gd name="T10" fmla="*/ 6 w 28"/>
                    <a:gd name="T11" fmla="*/ 43 h 48"/>
                    <a:gd name="T12" fmla="*/ 4 w 28"/>
                    <a:gd name="T13" fmla="*/ 18 h 48"/>
                    <a:gd name="T14" fmla="*/ 0 w 28"/>
                    <a:gd name="T15" fmla="*/ 6 h 48"/>
                    <a:gd name="T16" fmla="*/ 9 w 28"/>
                    <a:gd name="T17" fmla="*/ 7 h 48"/>
                    <a:gd name="T18" fmla="*/ 17 w 28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48">
                      <a:moveTo>
                        <a:pt x="17" y="0"/>
                      </a:moveTo>
                      <a:lnTo>
                        <a:pt x="28" y="15"/>
                      </a:lnTo>
                      <a:lnTo>
                        <a:pt x="27" y="42"/>
                      </a:lnTo>
                      <a:lnTo>
                        <a:pt x="19" y="41"/>
                      </a:lnTo>
                      <a:lnTo>
                        <a:pt x="12" y="48"/>
                      </a:lnTo>
                      <a:lnTo>
                        <a:pt x="6" y="43"/>
                      </a:lnTo>
                      <a:lnTo>
                        <a:pt x="4" y="18"/>
                      </a:lnTo>
                      <a:lnTo>
                        <a:pt x="0" y="6"/>
                      </a:lnTo>
                      <a:lnTo>
                        <a:pt x="9" y="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7" name="Freeform 95">
                  <a:extLst>
                    <a:ext uri="{FF2B5EF4-FFF2-40B4-BE49-F238E27FC236}">
                      <a16:creationId xmlns:a16="http://schemas.microsoft.com/office/drawing/2014/main" id="{FA2EEEBC-0671-4C18-A46A-99A00E195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275" y="2360612"/>
                  <a:ext cx="319088" cy="298450"/>
                </a:xfrm>
                <a:custGeom>
                  <a:avLst/>
                  <a:gdLst>
                    <a:gd name="T0" fmla="*/ 114 w 201"/>
                    <a:gd name="T1" fmla="*/ 12 h 188"/>
                    <a:gd name="T2" fmla="*/ 117 w 201"/>
                    <a:gd name="T3" fmla="*/ 31 h 188"/>
                    <a:gd name="T4" fmla="*/ 91 w 201"/>
                    <a:gd name="T5" fmla="*/ 35 h 188"/>
                    <a:gd name="T6" fmla="*/ 91 w 201"/>
                    <a:gd name="T7" fmla="*/ 51 h 188"/>
                    <a:gd name="T8" fmla="*/ 113 w 201"/>
                    <a:gd name="T9" fmla="*/ 72 h 188"/>
                    <a:gd name="T10" fmla="*/ 142 w 201"/>
                    <a:gd name="T11" fmla="*/ 105 h 188"/>
                    <a:gd name="T12" fmla="*/ 160 w 201"/>
                    <a:gd name="T13" fmla="*/ 110 h 188"/>
                    <a:gd name="T14" fmla="*/ 171 w 201"/>
                    <a:gd name="T15" fmla="*/ 121 h 188"/>
                    <a:gd name="T16" fmla="*/ 199 w 201"/>
                    <a:gd name="T17" fmla="*/ 138 h 188"/>
                    <a:gd name="T18" fmla="*/ 198 w 201"/>
                    <a:gd name="T19" fmla="*/ 149 h 188"/>
                    <a:gd name="T20" fmla="*/ 173 w 201"/>
                    <a:gd name="T21" fmla="*/ 136 h 188"/>
                    <a:gd name="T22" fmla="*/ 180 w 201"/>
                    <a:gd name="T23" fmla="*/ 157 h 188"/>
                    <a:gd name="T24" fmla="*/ 172 w 201"/>
                    <a:gd name="T25" fmla="*/ 169 h 188"/>
                    <a:gd name="T26" fmla="*/ 156 w 201"/>
                    <a:gd name="T27" fmla="*/ 188 h 188"/>
                    <a:gd name="T28" fmla="*/ 159 w 201"/>
                    <a:gd name="T29" fmla="*/ 171 h 188"/>
                    <a:gd name="T30" fmla="*/ 155 w 201"/>
                    <a:gd name="T31" fmla="*/ 155 h 188"/>
                    <a:gd name="T32" fmla="*/ 142 w 201"/>
                    <a:gd name="T33" fmla="*/ 142 h 188"/>
                    <a:gd name="T34" fmla="*/ 125 w 201"/>
                    <a:gd name="T35" fmla="*/ 129 h 188"/>
                    <a:gd name="T36" fmla="*/ 105 w 201"/>
                    <a:gd name="T37" fmla="*/ 120 h 188"/>
                    <a:gd name="T38" fmla="*/ 76 w 201"/>
                    <a:gd name="T39" fmla="*/ 97 h 188"/>
                    <a:gd name="T40" fmla="*/ 58 w 201"/>
                    <a:gd name="T41" fmla="*/ 65 h 188"/>
                    <a:gd name="T42" fmla="*/ 35 w 201"/>
                    <a:gd name="T43" fmla="*/ 56 h 188"/>
                    <a:gd name="T44" fmla="*/ 19 w 201"/>
                    <a:gd name="T45" fmla="*/ 68 h 188"/>
                    <a:gd name="T46" fmla="*/ 13 w 201"/>
                    <a:gd name="T47" fmla="*/ 61 h 188"/>
                    <a:gd name="T48" fmla="*/ 0 w 201"/>
                    <a:gd name="T49" fmla="*/ 42 h 188"/>
                    <a:gd name="T50" fmla="*/ 0 w 201"/>
                    <a:gd name="T51" fmla="*/ 28 h 188"/>
                    <a:gd name="T52" fmla="*/ 8 w 201"/>
                    <a:gd name="T53" fmla="*/ 27 h 188"/>
                    <a:gd name="T54" fmla="*/ 25 w 201"/>
                    <a:gd name="T55" fmla="*/ 19 h 188"/>
                    <a:gd name="T56" fmla="*/ 35 w 201"/>
                    <a:gd name="T57" fmla="*/ 22 h 188"/>
                    <a:gd name="T58" fmla="*/ 51 w 201"/>
                    <a:gd name="T59" fmla="*/ 16 h 188"/>
                    <a:gd name="T60" fmla="*/ 58 w 201"/>
                    <a:gd name="T61" fmla="*/ 4 h 188"/>
                    <a:gd name="T62" fmla="*/ 70 w 201"/>
                    <a:gd name="T63" fmla="*/ 3 h 188"/>
                    <a:gd name="T64" fmla="*/ 90 w 201"/>
                    <a:gd name="T65" fmla="*/ 7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1" h="188">
                      <a:moveTo>
                        <a:pt x="90" y="7"/>
                      </a:moveTo>
                      <a:lnTo>
                        <a:pt x="114" y="12"/>
                      </a:lnTo>
                      <a:lnTo>
                        <a:pt x="113" y="22"/>
                      </a:lnTo>
                      <a:lnTo>
                        <a:pt x="117" y="31"/>
                      </a:lnTo>
                      <a:lnTo>
                        <a:pt x="104" y="28"/>
                      </a:lnTo>
                      <a:lnTo>
                        <a:pt x="91" y="35"/>
                      </a:lnTo>
                      <a:lnTo>
                        <a:pt x="93" y="45"/>
                      </a:lnTo>
                      <a:lnTo>
                        <a:pt x="91" y="51"/>
                      </a:lnTo>
                      <a:lnTo>
                        <a:pt x="97" y="61"/>
                      </a:lnTo>
                      <a:lnTo>
                        <a:pt x="113" y="72"/>
                      </a:lnTo>
                      <a:lnTo>
                        <a:pt x="122" y="89"/>
                      </a:lnTo>
                      <a:lnTo>
                        <a:pt x="142" y="105"/>
                      </a:lnTo>
                      <a:lnTo>
                        <a:pt x="155" y="105"/>
                      </a:lnTo>
                      <a:lnTo>
                        <a:pt x="160" y="110"/>
                      </a:lnTo>
                      <a:lnTo>
                        <a:pt x="155" y="114"/>
                      </a:lnTo>
                      <a:lnTo>
                        <a:pt x="171" y="121"/>
                      </a:lnTo>
                      <a:lnTo>
                        <a:pt x="183" y="127"/>
                      </a:lnTo>
                      <a:lnTo>
                        <a:pt x="199" y="138"/>
                      </a:lnTo>
                      <a:lnTo>
                        <a:pt x="201" y="142"/>
                      </a:lnTo>
                      <a:lnTo>
                        <a:pt x="198" y="149"/>
                      </a:lnTo>
                      <a:lnTo>
                        <a:pt x="188" y="140"/>
                      </a:lnTo>
                      <a:lnTo>
                        <a:pt x="173" y="136"/>
                      </a:lnTo>
                      <a:lnTo>
                        <a:pt x="167" y="150"/>
                      </a:lnTo>
                      <a:lnTo>
                        <a:pt x="180" y="157"/>
                      </a:lnTo>
                      <a:lnTo>
                        <a:pt x="179" y="168"/>
                      </a:lnTo>
                      <a:lnTo>
                        <a:pt x="172" y="169"/>
                      </a:lnTo>
                      <a:lnTo>
                        <a:pt x="163" y="187"/>
                      </a:lnTo>
                      <a:lnTo>
                        <a:pt x="156" y="188"/>
                      </a:lnTo>
                      <a:lnTo>
                        <a:pt x="156" y="182"/>
                      </a:lnTo>
                      <a:lnTo>
                        <a:pt x="159" y="171"/>
                      </a:lnTo>
                      <a:lnTo>
                        <a:pt x="162" y="167"/>
                      </a:lnTo>
                      <a:lnTo>
                        <a:pt x="155" y="155"/>
                      </a:lnTo>
                      <a:lnTo>
                        <a:pt x="149" y="144"/>
                      </a:lnTo>
                      <a:lnTo>
                        <a:pt x="142" y="142"/>
                      </a:lnTo>
                      <a:lnTo>
                        <a:pt x="136" y="133"/>
                      </a:lnTo>
                      <a:lnTo>
                        <a:pt x="125" y="129"/>
                      </a:lnTo>
                      <a:lnTo>
                        <a:pt x="118" y="121"/>
                      </a:lnTo>
                      <a:lnTo>
                        <a:pt x="105" y="120"/>
                      </a:lnTo>
                      <a:lnTo>
                        <a:pt x="91" y="110"/>
                      </a:lnTo>
                      <a:lnTo>
                        <a:pt x="76" y="97"/>
                      </a:lnTo>
                      <a:lnTo>
                        <a:pt x="64" y="85"/>
                      </a:lnTo>
                      <a:lnTo>
                        <a:pt x="58" y="65"/>
                      </a:lnTo>
                      <a:lnTo>
                        <a:pt x="49" y="63"/>
                      </a:lnTo>
                      <a:lnTo>
                        <a:pt x="35" y="56"/>
                      </a:lnTo>
                      <a:lnTo>
                        <a:pt x="28" y="58"/>
                      </a:lnTo>
                      <a:lnTo>
                        <a:pt x="19" y="68"/>
                      </a:lnTo>
                      <a:lnTo>
                        <a:pt x="12" y="69"/>
                      </a:lnTo>
                      <a:lnTo>
                        <a:pt x="13" y="61"/>
                      </a:lnTo>
                      <a:lnTo>
                        <a:pt x="4" y="58"/>
                      </a:lnTo>
                      <a:lnTo>
                        <a:pt x="0" y="42"/>
                      </a:lnTo>
                      <a:lnTo>
                        <a:pt x="5" y="36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8" y="27"/>
                      </a:lnTo>
                      <a:lnTo>
                        <a:pt x="16" y="26"/>
                      </a:lnTo>
                      <a:lnTo>
                        <a:pt x="25" y="19"/>
                      </a:lnTo>
                      <a:lnTo>
                        <a:pt x="27" y="22"/>
                      </a:lnTo>
                      <a:lnTo>
                        <a:pt x="35" y="22"/>
                      </a:lnTo>
                      <a:lnTo>
                        <a:pt x="38" y="13"/>
                      </a:lnTo>
                      <a:lnTo>
                        <a:pt x="51" y="16"/>
                      </a:lnTo>
                      <a:lnTo>
                        <a:pt x="58" y="12"/>
                      </a:lnTo>
                      <a:lnTo>
                        <a:pt x="58" y="4"/>
                      </a:lnTo>
                      <a:lnTo>
                        <a:pt x="68" y="7"/>
                      </a:lnTo>
                      <a:lnTo>
                        <a:pt x="70" y="3"/>
                      </a:lnTo>
                      <a:lnTo>
                        <a:pt x="86" y="0"/>
                      </a:lnTo>
                      <a:lnTo>
                        <a:pt x="90" y="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87" name="Freeform 96">
                <a:extLst>
                  <a:ext uri="{FF2B5EF4-FFF2-40B4-BE49-F238E27FC236}">
                    <a16:creationId xmlns:a16="http://schemas.microsoft.com/office/drawing/2014/main" id="{F7B80E9B-6DC8-471E-A36F-5681EE5B1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517" y="4049851"/>
                <a:ext cx="59861" cy="26806"/>
              </a:xfrm>
              <a:custGeom>
                <a:avLst/>
                <a:gdLst>
                  <a:gd name="T0" fmla="*/ 14 w 38"/>
                  <a:gd name="T1" fmla="*/ 0 h 17"/>
                  <a:gd name="T2" fmla="*/ 26 w 38"/>
                  <a:gd name="T3" fmla="*/ 2 h 17"/>
                  <a:gd name="T4" fmla="*/ 35 w 38"/>
                  <a:gd name="T5" fmla="*/ 7 h 17"/>
                  <a:gd name="T6" fmla="*/ 38 w 38"/>
                  <a:gd name="T7" fmla="*/ 13 h 17"/>
                  <a:gd name="T8" fmla="*/ 25 w 38"/>
                  <a:gd name="T9" fmla="*/ 13 h 17"/>
                  <a:gd name="T10" fmla="*/ 19 w 38"/>
                  <a:gd name="T11" fmla="*/ 17 h 17"/>
                  <a:gd name="T12" fmla="*/ 9 w 38"/>
                  <a:gd name="T13" fmla="*/ 13 h 17"/>
                  <a:gd name="T14" fmla="*/ 0 w 38"/>
                  <a:gd name="T15" fmla="*/ 6 h 17"/>
                  <a:gd name="T16" fmla="*/ 2 w 38"/>
                  <a:gd name="T17" fmla="*/ 1 h 17"/>
                  <a:gd name="T18" fmla="*/ 10 w 38"/>
                  <a:gd name="T19" fmla="*/ 0 h 17"/>
                  <a:gd name="T20" fmla="*/ 14 w 38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7">
                    <a:moveTo>
                      <a:pt x="14" y="0"/>
                    </a:moveTo>
                    <a:lnTo>
                      <a:pt x="26" y="2"/>
                    </a:lnTo>
                    <a:lnTo>
                      <a:pt x="35" y="7"/>
                    </a:lnTo>
                    <a:lnTo>
                      <a:pt x="38" y="13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8" name="Freeform 97">
                <a:extLst>
                  <a:ext uri="{FF2B5EF4-FFF2-40B4-BE49-F238E27FC236}">
                    <a16:creationId xmlns:a16="http://schemas.microsoft.com/office/drawing/2014/main" id="{97262D62-1BA1-46DA-811E-56AD48463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639" y="3562627"/>
                <a:ext cx="110270" cy="137180"/>
              </a:xfrm>
              <a:custGeom>
                <a:avLst/>
                <a:gdLst>
                  <a:gd name="T0" fmla="*/ 5 w 70"/>
                  <a:gd name="T1" fmla="*/ 21 h 87"/>
                  <a:gd name="T2" fmla="*/ 8 w 70"/>
                  <a:gd name="T3" fmla="*/ 14 h 87"/>
                  <a:gd name="T4" fmla="*/ 28 w 70"/>
                  <a:gd name="T5" fmla="*/ 22 h 87"/>
                  <a:gd name="T6" fmla="*/ 60 w 70"/>
                  <a:gd name="T7" fmla="*/ 0 h 87"/>
                  <a:gd name="T8" fmla="*/ 70 w 70"/>
                  <a:gd name="T9" fmla="*/ 26 h 87"/>
                  <a:gd name="T10" fmla="*/ 67 w 70"/>
                  <a:gd name="T11" fmla="*/ 29 h 87"/>
                  <a:gd name="T12" fmla="*/ 33 w 70"/>
                  <a:gd name="T13" fmla="*/ 39 h 87"/>
                  <a:gd name="T14" fmla="*/ 52 w 70"/>
                  <a:gd name="T15" fmla="*/ 60 h 87"/>
                  <a:gd name="T16" fmla="*/ 47 w 70"/>
                  <a:gd name="T17" fmla="*/ 63 h 87"/>
                  <a:gd name="T18" fmla="*/ 45 w 70"/>
                  <a:gd name="T19" fmla="*/ 70 h 87"/>
                  <a:gd name="T20" fmla="*/ 32 w 70"/>
                  <a:gd name="T21" fmla="*/ 73 h 87"/>
                  <a:gd name="T22" fmla="*/ 28 w 70"/>
                  <a:gd name="T23" fmla="*/ 81 h 87"/>
                  <a:gd name="T24" fmla="*/ 21 w 70"/>
                  <a:gd name="T25" fmla="*/ 87 h 87"/>
                  <a:gd name="T26" fmla="*/ 1 w 70"/>
                  <a:gd name="T27" fmla="*/ 84 h 87"/>
                  <a:gd name="T28" fmla="*/ 0 w 70"/>
                  <a:gd name="T29" fmla="*/ 81 h 87"/>
                  <a:gd name="T30" fmla="*/ 6 w 70"/>
                  <a:gd name="T31" fmla="*/ 47 h 87"/>
                  <a:gd name="T32" fmla="*/ 5 w 70"/>
                  <a:gd name="T33" fmla="*/ 39 h 87"/>
                  <a:gd name="T34" fmla="*/ 7 w 70"/>
                  <a:gd name="T35" fmla="*/ 33 h 87"/>
                  <a:gd name="T36" fmla="*/ 5 w 70"/>
                  <a:gd name="T37" fmla="*/ 2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87">
                    <a:moveTo>
                      <a:pt x="5" y="21"/>
                    </a:moveTo>
                    <a:lnTo>
                      <a:pt x="8" y="14"/>
                    </a:lnTo>
                    <a:lnTo>
                      <a:pt x="28" y="22"/>
                    </a:lnTo>
                    <a:lnTo>
                      <a:pt x="60" y="0"/>
                    </a:lnTo>
                    <a:lnTo>
                      <a:pt x="70" y="26"/>
                    </a:lnTo>
                    <a:lnTo>
                      <a:pt x="67" y="29"/>
                    </a:lnTo>
                    <a:lnTo>
                      <a:pt x="33" y="39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5" y="70"/>
                    </a:lnTo>
                    <a:lnTo>
                      <a:pt x="32" y="73"/>
                    </a:lnTo>
                    <a:lnTo>
                      <a:pt x="28" y="81"/>
                    </a:lnTo>
                    <a:lnTo>
                      <a:pt x="21" y="87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6" y="47"/>
                    </a:lnTo>
                    <a:lnTo>
                      <a:pt x="5" y="39"/>
                    </a:lnTo>
                    <a:lnTo>
                      <a:pt x="7" y="33"/>
                    </a:lnTo>
                    <a:lnTo>
                      <a:pt x="5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89" name="Japan">
                <a:extLst>
                  <a:ext uri="{FF2B5EF4-FFF2-40B4-BE49-F238E27FC236}">
                    <a16:creationId xmlns:a16="http://schemas.microsoft.com/office/drawing/2014/main" id="{493ACFD4-0677-4DCE-A82D-9D5DCF342953}"/>
                  </a:ext>
                </a:extLst>
              </p:cNvPr>
              <p:cNvGrpSpPr/>
              <p:nvPr/>
            </p:nvGrpSpPr>
            <p:grpSpPr>
              <a:xfrm>
                <a:off x="7782950" y="3166857"/>
                <a:ext cx="274099" cy="473033"/>
                <a:chOff x="7759700" y="2409825"/>
                <a:chExt cx="276225" cy="476250"/>
              </a:xfrm>
              <a:grpFill/>
            </p:grpSpPr>
            <p:sp>
              <p:nvSpPr>
                <p:cNvPr id="221" name="Freeform 98">
                  <a:extLst>
                    <a:ext uri="{FF2B5EF4-FFF2-40B4-BE49-F238E27FC236}">
                      <a16:creationId xmlns:a16="http://schemas.microsoft.com/office/drawing/2014/main" id="{5034FFD2-633F-4721-A6FC-AA9296B4E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2776537"/>
                  <a:ext cx="60325" cy="53975"/>
                </a:xfrm>
                <a:custGeom>
                  <a:avLst/>
                  <a:gdLst>
                    <a:gd name="T0" fmla="*/ 33 w 38"/>
                    <a:gd name="T1" fmla="*/ 4 h 34"/>
                    <a:gd name="T2" fmla="*/ 38 w 38"/>
                    <a:gd name="T3" fmla="*/ 11 h 34"/>
                    <a:gd name="T4" fmla="*/ 34 w 38"/>
                    <a:gd name="T5" fmla="*/ 24 h 34"/>
                    <a:gd name="T6" fmla="*/ 24 w 38"/>
                    <a:gd name="T7" fmla="*/ 17 h 34"/>
                    <a:gd name="T8" fmla="*/ 17 w 38"/>
                    <a:gd name="T9" fmla="*/ 22 h 34"/>
                    <a:gd name="T10" fmla="*/ 17 w 38"/>
                    <a:gd name="T11" fmla="*/ 34 h 34"/>
                    <a:gd name="T12" fmla="*/ 4 w 38"/>
                    <a:gd name="T13" fmla="*/ 28 h 34"/>
                    <a:gd name="T14" fmla="*/ 0 w 38"/>
                    <a:gd name="T15" fmla="*/ 18 h 34"/>
                    <a:gd name="T16" fmla="*/ 4 w 38"/>
                    <a:gd name="T17" fmla="*/ 6 h 34"/>
                    <a:gd name="T18" fmla="*/ 15 w 38"/>
                    <a:gd name="T19" fmla="*/ 8 h 34"/>
                    <a:gd name="T20" fmla="*/ 19 w 38"/>
                    <a:gd name="T21" fmla="*/ 0 h 34"/>
                    <a:gd name="T22" fmla="*/ 33 w 38"/>
                    <a:gd name="T23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4">
                      <a:moveTo>
                        <a:pt x="33" y="4"/>
                      </a:moveTo>
                      <a:lnTo>
                        <a:pt x="38" y="11"/>
                      </a:lnTo>
                      <a:lnTo>
                        <a:pt x="34" y="24"/>
                      </a:lnTo>
                      <a:lnTo>
                        <a:pt x="24" y="17"/>
                      </a:lnTo>
                      <a:lnTo>
                        <a:pt x="17" y="22"/>
                      </a:lnTo>
                      <a:lnTo>
                        <a:pt x="17" y="34"/>
                      </a:lnTo>
                      <a:lnTo>
                        <a:pt x="4" y="28"/>
                      </a:lnTo>
                      <a:lnTo>
                        <a:pt x="0" y="18"/>
                      </a:lnTo>
                      <a:lnTo>
                        <a:pt x="4" y="6"/>
                      </a:lnTo>
                      <a:lnTo>
                        <a:pt x="15" y="8"/>
                      </a:lnTo>
                      <a:lnTo>
                        <a:pt x="19" y="0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grpSp>
              <p:nvGrpSpPr>
                <p:cNvPr id="222" name="Group 2528">
                  <a:extLst>
                    <a:ext uri="{FF2B5EF4-FFF2-40B4-BE49-F238E27FC236}">
                      <a16:creationId xmlns:a16="http://schemas.microsoft.com/office/drawing/2014/main" id="{33CDE0FC-1754-4882-A016-5E4234DF8607}"/>
                    </a:ext>
                  </a:extLst>
                </p:cNvPr>
                <p:cNvGrpSpPr/>
                <p:nvPr/>
              </p:nvGrpSpPr>
              <p:grpSpPr>
                <a:xfrm>
                  <a:off x="7759700" y="2409825"/>
                  <a:ext cx="276225" cy="476250"/>
                  <a:chOff x="7759700" y="2409825"/>
                  <a:chExt cx="276225" cy="476250"/>
                </a:xfrm>
                <a:grpFill/>
              </p:grpSpPr>
              <p:sp>
                <p:nvSpPr>
                  <p:cNvPr id="223" name="Freeform 99">
                    <a:extLst>
                      <a:ext uri="{FF2B5EF4-FFF2-40B4-BE49-F238E27FC236}">
                        <a16:creationId xmlns:a16="http://schemas.microsoft.com/office/drawing/2014/main" id="{BC3CB379-36F4-49DA-8674-3223EC96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59700" y="2546350"/>
                    <a:ext cx="276225" cy="339725"/>
                  </a:xfrm>
                  <a:custGeom>
                    <a:avLst/>
                    <a:gdLst>
                      <a:gd name="T0" fmla="*/ 164 w 174"/>
                      <a:gd name="T1" fmla="*/ 87 h 214"/>
                      <a:gd name="T2" fmla="*/ 166 w 174"/>
                      <a:gd name="T3" fmla="*/ 104 h 214"/>
                      <a:gd name="T4" fmla="*/ 174 w 174"/>
                      <a:gd name="T5" fmla="*/ 114 h 214"/>
                      <a:gd name="T6" fmla="*/ 171 w 174"/>
                      <a:gd name="T7" fmla="*/ 129 h 214"/>
                      <a:gd name="T8" fmla="*/ 154 w 174"/>
                      <a:gd name="T9" fmla="*/ 139 h 214"/>
                      <a:gd name="T10" fmla="*/ 124 w 174"/>
                      <a:gd name="T11" fmla="*/ 140 h 214"/>
                      <a:gd name="T12" fmla="*/ 109 w 174"/>
                      <a:gd name="T13" fmla="*/ 163 h 214"/>
                      <a:gd name="T14" fmla="*/ 94 w 174"/>
                      <a:gd name="T15" fmla="*/ 155 h 214"/>
                      <a:gd name="T16" fmla="*/ 87 w 174"/>
                      <a:gd name="T17" fmla="*/ 140 h 214"/>
                      <a:gd name="T18" fmla="*/ 59 w 174"/>
                      <a:gd name="T19" fmla="*/ 145 h 214"/>
                      <a:gd name="T20" fmla="*/ 42 w 174"/>
                      <a:gd name="T21" fmla="*/ 154 h 214"/>
                      <a:gd name="T22" fmla="*/ 22 w 174"/>
                      <a:gd name="T23" fmla="*/ 155 h 214"/>
                      <a:gd name="T24" fmla="*/ 46 w 174"/>
                      <a:gd name="T25" fmla="*/ 170 h 214"/>
                      <a:gd name="T26" fmla="*/ 48 w 174"/>
                      <a:gd name="T27" fmla="*/ 205 h 214"/>
                      <a:gd name="T28" fmla="*/ 40 w 174"/>
                      <a:gd name="T29" fmla="*/ 214 h 214"/>
                      <a:gd name="T30" fmla="*/ 28 w 174"/>
                      <a:gd name="T31" fmla="*/ 206 h 214"/>
                      <a:gd name="T32" fmla="*/ 26 w 174"/>
                      <a:gd name="T33" fmla="*/ 187 h 214"/>
                      <a:gd name="T34" fmla="*/ 12 w 174"/>
                      <a:gd name="T35" fmla="*/ 181 h 214"/>
                      <a:gd name="T36" fmla="*/ 0 w 174"/>
                      <a:gd name="T37" fmla="*/ 167 h 214"/>
                      <a:gd name="T38" fmla="*/ 14 w 174"/>
                      <a:gd name="T39" fmla="*/ 160 h 214"/>
                      <a:gd name="T40" fmla="*/ 17 w 174"/>
                      <a:gd name="T41" fmla="*/ 148 h 214"/>
                      <a:gd name="T42" fmla="*/ 30 w 174"/>
                      <a:gd name="T43" fmla="*/ 137 h 214"/>
                      <a:gd name="T44" fmla="*/ 37 w 174"/>
                      <a:gd name="T45" fmla="*/ 123 h 214"/>
                      <a:gd name="T46" fmla="*/ 68 w 174"/>
                      <a:gd name="T47" fmla="*/ 117 h 214"/>
                      <a:gd name="T48" fmla="*/ 89 w 174"/>
                      <a:gd name="T49" fmla="*/ 121 h 214"/>
                      <a:gd name="T50" fmla="*/ 89 w 174"/>
                      <a:gd name="T51" fmla="*/ 84 h 214"/>
                      <a:gd name="T52" fmla="*/ 106 w 174"/>
                      <a:gd name="T53" fmla="*/ 94 h 214"/>
                      <a:gd name="T54" fmla="*/ 120 w 174"/>
                      <a:gd name="T55" fmla="*/ 73 h 214"/>
                      <a:gd name="T56" fmla="*/ 126 w 174"/>
                      <a:gd name="T57" fmla="*/ 65 h 214"/>
                      <a:gd name="T58" fmla="*/ 123 w 174"/>
                      <a:gd name="T59" fmla="*/ 40 h 214"/>
                      <a:gd name="T60" fmla="*/ 108 w 174"/>
                      <a:gd name="T61" fmla="*/ 17 h 214"/>
                      <a:gd name="T62" fmla="*/ 107 w 174"/>
                      <a:gd name="T63" fmla="*/ 4 h 214"/>
                      <a:gd name="T64" fmla="*/ 123 w 174"/>
                      <a:gd name="T65" fmla="*/ 0 h 214"/>
                      <a:gd name="T66" fmla="*/ 149 w 174"/>
                      <a:gd name="T67" fmla="*/ 29 h 214"/>
                      <a:gd name="T68" fmla="*/ 157 w 174"/>
                      <a:gd name="T69" fmla="*/ 45 h 214"/>
                      <a:gd name="T70" fmla="*/ 153 w 174"/>
                      <a:gd name="T71" fmla="*/ 66 h 214"/>
                      <a:gd name="T72" fmla="*/ 164 w 174"/>
                      <a:gd name="T73" fmla="*/ 87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74" h="214">
                        <a:moveTo>
                          <a:pt x="164" y="87"/>
                        </a:moveTo>
                        <a:lnTo>
                          <a:pt x="166" y="104"/>
                        </a:lnTo>
                        <a:lnTo>
                          <a:pt x="174" y="114"/>
                        </a:lnTo>
                        <a:lnTo>
                          <a:pt x="171" y="129"/>
                        </a:lnTo>
                        <a:lnTo>
                          <a:pt x="154" y="139"/>
                        </a:lnTo>
                        <a:lnTo>
                          <a:pt x="124" y="140"/>
                        </a:lnTo>
                        <a:lnTo>
                          <a:pt x="109" y="163"/>
                        </a:lnTo>
                        <a:lnTo>
                          <a:pt x="94" y="155"/>
                        </a:lnTo>
                        <a:lnTo>
                          <a:pt x="87" y="140"/>
                        </a:lnTo>
                        <a:lnTo>
                          <a:pt x="59" y="145"/>
                        </a:lnTo>
                        <a:lnTo>
                          <a:pt x="42" y="154"/>
                        </a:lnTo>
                        <a:lnTo>
                          <a:pt x="22" y="155"/>
                        </a:lnTo>
                        <a:lnTo>
                          <a:pt x="46" y="170"/>
                        </a:lnTo>
                        <a:lnTo>
                          <a:pt x="48" y="205"/>
                        </a:lnTo>
                        <a:lnTo>
                          <a:pt x="40" y="214"/>
                        </a:lnTo>
                        <a:lnTo>
                          <a:pt x="28" y="206"/>
                        </a:lnTo>
                        <a:lnTo>
                          <a:pt x="26" y="187"/>
                        </a:lnTo>
                        <a:lnTo>
                          <a:pt x="12" y="181"/>
                        </a:lnTo>
                        <a:lnTo>
                          <a:pt x="0" y="167"/>
                        </a:lnTo>
                        <a:lnTo>
                          <a:pt x="14" y="160"/>
                        </a:lnTo>
                        <a:lnTo>
                          <a:pt x="17" y="148"/>
                        </a:lnTo>
                        <a:lnTo>
                          <a:pt x="30" y="137"/>
                        </a:lnTo>
                        <a:lnTo>
                          <a:pt x="37" y="123"/>
                        </a:lnTo>
                        <a:lnTo>
                          <a:pt x="68" y="117"/>
                        </a:lnTo>
                        <a:lnTo>
                          <a:pt x="89" y="121"/>
                        </a:lnTo>
                        <a:lnTo>
                          <a:pt x="89" y="84"/>
                        </a:lnTo>
                        <a:lnTo>
                          <a:pt x="106" y="94"/>
                        </a:lnTo>
                        <a:lnTo>
                          <a:pt x="120" y="73"/>
                        </a:lnTo>
                        <a:lnTo>
                          <a:pt x="126" y="65"/>
                        </a:lnTo>
                        <a:lnTo>
                          <a:pt x="123" y="40"/>
                        </a:lnTo>
                        <a:lnTo>
                          <a:pt x="108" y="17"/>
                        </a:lnTo>
                        <a:lnTo>
                          <a:pt x="107" y="4"/>
                        </a:lnTo>
                        <a:lnTo>
                          <a:pt x="123" y="0"/>
                        </a:lnTo>
                        <a:lnTo>
                          <a:pt x="149" y="29"/>
                        </a:lnTo>
                        <a:lnTo>
                          <a:pt x="157" y="45"/>
                        </a:lnTo>
                        <a:lnTo>
                          <a:pt x="153" y="66"/>
                        </a:lnTo>
                        <a:lnTo>
                          <a:pt x="164" y="8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24" name="Freeform 100">
                    <a:extLst>
                      <a:ext uri="{FF2B5EF4-FFF2-40B4-BE49-F238E27FC236}">
                        <a16:creationId xmlns:a16="http://schemas.microsoft.com/office/drawing/2014/main" id="{EAAAC0AE-565E-4340-BFB7-28ABD7EBD5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5112" y="2409825"/>
                    <a:ext cx="142875" cy="130175"/>
                  </a:xfrm>
                  <a:custGeom>
                    <a:avLst/>
                    <a:gdLst>
                      <a:gd name="T0" fmla="*/ 51 w 90"/>
                      <a:gd name="T1" fmla="*/ 29 h 82"/>
                      <a:gd name="T2" fmla="*/ 65 w 90"/>
                      <a:gd name="T3" fmla="*/ 33 h 82"/>
                      <a:gd name="T4" fmla="*/ 71 w 90"/>
                      <a:gd name="T5" fmla="*/ 24 h 82"/>
                      <a:gd name="T6" fmla="*/ 90 w 90"/>
                      <a:gd name="T7" fmla="*/ 47 h 82"/>
                      <a:gd name="T8" fmla="*/ 69 w 90"/>
                      <a:gd name="T9" fmla="*/ 53 h 82"/>
                      <a:gd name="T10" fmla="*/ 67 w 90"/>
                      <a:gd name="T11" fmla="*/ 73 h 82"/>
                      <a:gd name="T12" fmla="*/ 32 w 90"/>
                      <a:gd name="T13" fmla="*/ 59 h 82"/>
                      <a:gd name="T14" fmla="*/ 36 w 90"/>
                      <a:gd name="T15" fmla="*/ 82 h 82"/>
                      <a:gd name="T16" fmla="*/ 18 w 90"/>
                      <a:gd name="T17" fmla="*/ 82 h 82"/>
                      <a:gd name="T18" fmla="*/ 3 w 90"/>
                      <a:gd name="T19" fmla="*/ 62 h 82"/>
                      <a:gd name="T20" fmla="*/ 2 w 90"/>
                      <a:gd name="T21" fmla="*/ 46 h 82"/>
                      <a:gd name="T22" fmla="*/ 19 w 90"/>
                      <a:gd name="T23" fmla="*/ 45 h 82"/>
                      <a:gd name="T24" fmla="*/ 6 w 90"/>
                      <a:gd name="T25" fmla="*/ 16 h 82"/>
                      <a:gd name="T26" fmla="*/ 0 w 90"/>
                      <a:gd name="T27" fmla="*/ 0 h 82"/>
                      <a:gd name="T28" fmla="*/ 33 w 90"/>
                      <a:gd name="T29" fmla="*/ 22 h 82"/>
                      <a:gd name="T30" fmla="*/ 51 w 90"/>
                      <a:gd name="T31" fmla="*/ 2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0" h="82">
                        <a:moveTo>
                          <a:pt x="51" y="29"/>
                        </a:moveTo>
                        <a:lnTo>
                          <a:pt x="65" y="33"/>
                        </a:lnTo>
                        <a:lnTo>
                          <a:pt x="71" y="24"/>
                        </a:lnTo>
                        <a:lnTo>
                          <a:pt x="90" y="47"/>
                        </a:lnTo>
                        <a:lnTo>
                          <a:pt x="69" y="53"/>
                        </a:lnTo>
                        <a:lnTo>
                          <a:pt x="67" y="73"/>
                        </a:lnTo>
                        <a:lnTo>
                          <a:pt x="32" y="59"/>
                        </a:lnTo>
                        <a:lnTo>
                          <a:pt x="36" y="82"/>
                        </a:lnTo>
                        <a:lnTo>
                          <a:pt x="18" y="82"/>
                        </a:lnTo>
                        <a:lnTo>
                          <a:pt x="3" y="62"/>
                        </a:lnTo>
                        <a:lnTo>
                          <a:pt x="2" y="46"/>
                        </a:lnTo>
                        <a:lnTo>
                          <a:pt x="19" y="45"/>
                        </a:lnTo>
                        <a:lnTo>
                          <a:pt x="6" y="16"/>
                        </a:lnTo>
                        <a:lnTo>
                          <a:pt x="0" y="0"/>
                        </a:lnTo>
                        <a:lnTo>
                          <a:pt x="33" y="22"/>
                        </a:lnTo>
                        <a:lnTo>
                          <a:pt x="51" y="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90" name="Freeform 101">
                <a:extLst>
                  <a:ext uri="{FF2B5EF4-FFF2-40B4-BE49-F238E27FC236}">
                    <a16:creationId xmlns:a16="http://schemas.microsoft.com/office/drawing/2014/main" id="{FAE64678-18E2-4670-8A40-8D981AFB4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727" y="2854655"/>
                <a:ext cx="1027083" cy="471457"/>
              </a:xfrm>
              <a:custGeom>
                <a:avLst/>
                <a:gdLst>
                  <a:gd name="T0" fmla="*/ 429 w 652"/>
                  <a:gd name="T1" fmla="*/ 270 h 299"/>
                  <a:gd name="T2" fmla="*/ 408 w 652"/>
                  <a:gd name="T3" fmla="*/ 299 h 299"/>
                  <a:gd name="T4" fmla="*/ 395 w 652"/>
                  <a:gd name="T5" fmla="*/ 289 h 299"/>
                  <a:gd name="T6" fmla="*/ 365 w 652"/>
                  <a:gd name="T7" fmla="*/ 272 h 299"/>
                  <a:gd name="T8" fmla="*/ 352 w 652"/>
                  <a:gd name="T9" fmla="*/ 251 h 299"/>
                  <a:gd name="T10" fmla="*/ 300 w 652"/>
                  <a:gd name="T11" fmla="*/ 237 h 299"/>
                  <a:gd name="T12" fmla="*/ 260 w 652"/>
                  <a:gd name="T13" fmla="*/ 222 h 299"/>
                  <a:gd name="T14" fmla="*/ 215 w 652"/>
                  <a:gd name="T15" fmla="*/ 200 h 299"/>
                  <a:gd name="T16" fmla="*/ 172 w 652"/>
                  <a:gd name="T17" fmla="*/ 210 h 299"/>
                  <a:gd name="T18" fmla="*/ 183 w 652"/>
                  <a:gd name="T19" fmla="*/ 286 h 299"/>
                  <a:gd name="T20" fmla="*/ 155 w 652"/>
                  <a:gd name="T21" fmla="*/ 265 h 299"/>
                  <a:gd name="T22" fmla="*/ 131 w 652"/>
                  <a:gd name="T23" fmla="*/ 276 h 299"/>
                  <a:gd name="T24" fmla="*/ 131 w 652"/>
                  <a:gd name="T25" fmla="*/ 262 h 299"/>
                  <a:gd name="T26" fmla="*/ 106 w 652"/>
                  <a:gd name="T27" fmla="*/ 248 h 299"/>
                  <a:gd name="T28" fmla="*/ 84 w 652"/>
                  <a:gd name="T29" fmla="*/ 224 h 299"/>
                  <a:gd name="T30" fmla="*/ 98 w 652"/>
                  <a:gd name="T31" fmla="*/ 220 h 299"/>
                  <a:gd name="T32" fmla="*/ 108 w 652"/>
                  <a:gd name="T33" fmla="*/ 201 h 299"/>
                  <a:gd name="T34" fmla="*/ 121 w 652"/>
                  <a:gd name="T35" fmla="*/ 184 h 299"/>
                  <a:gd name="T36" fmla="*/ 99 w 652"/>
                  <a:gd name="T37" fmla="*/ 173 h 299"/>
                  <a:gd name="T38" fmla="*/ 67 w 652"/>
                  <a:gd name="T39" fmla="*/ 177 h 299"/>
                  <a:gd name="T40" fmla="*/ 44 w 652"/>
                  <a:gd name="T41" fmla="*/ 178 h 299"/>
                  <a:gd name="T42" fmla="*/ 29 w 652"/>
                  <a:gd name="T43" fmla="*/ 154 h 299"/>
                  <a:gd name="T44" fmla="*/ 0 w 652"/>
                  <a:gd name="T45" fmla="*/ 140 h 299"/>
                  <a:gd name="T46" fmla="*/ 0 w 652"/>
                  <a:gd name="T47" fmla="*/ 121 h 299"/>
                  <a:gd name="T48" fmla="*/ 26 w 652"/>
                  <a:gd name="T49" fmla="*/ 110 h 299"/>
                  <a:gd name="T50" fmla="*/ 51 w 652"/>
                  <a:gd name="T51" fmla="*/ 74 h 299"/>
                  <a:gd name="T52" fmla="*/ 115 w 652"/>
                  <a:gd name="T53" fmla="*/ 87 h 299"/>
                  <a:gd name="T54" fmla="*/ 150 w 652"/>
                  <a:gd name="T55" fmla="*/ 87 h 299"/>
                  <a:gd name="T56" fmla="*/ 199 w 652"/>
                  <a:gd name="T57" fmla="*/ 97 h 299"/>
                  <a:gd name="T58" fmla="*/ 224 w 652"/>
                  <a:gd name="T59" fmla="*/ 92 h 299"/>
                  <a:gd name="T60" fmla="*/ 194 w 652"/>
                  <a:gd name="T61" fmla="*/ 69 h 299"/>
                  <a:gd name="T62" fmla="*/ 201 w 652"/>
                  <a:gd name="T63" fmla="*/ 53 h 299"/>
                  <a:gd name="T64" fmla="*/ 198 w 652"/>
                  <a:gd name="T65" fmla="*/ 34 h 299"/>
                  <a:gd name="T66" fmla="*/ 257 w 652"/>
                  <a:gd name="T67" fmla="*/ 21 h 299"/>
                  <a:gd name="T68" fmla="*/ 298 w 652"/>
                  <a:gd name="T69" fmla="*/ 9 h 299"/>
                  <a:gd name="T70" fmla="*/ 338 w 652"/>
                  <a:gd name="T71" fmla="*/ 5 h 299"/>
                  <a:gd name="T72" fmla="*/ 366 w 652"/>
                  <a:gd name="T73" fmla="*/ 20 h 299"/>
                  <a:gd name="T74" fmla="*/ 393 w 652"/>
                  <a:gd name="T75" fmla="*/ 38 h 299"/>
                  <a:gd name="T76" fmla="*/ 437 w 652"/>
                  <a:gd name="T77" fmla="*/ 18 h 299"/>
                  <a:gd name="T78" fmla="*/ 462 w 652"/>
                  <a:gd name="T79" fmla="*/ 39 h 299"/>
                  <a:gd name="T80" fmla="*/ 524 w 652"/>
                  <a:gd name="T81" fmla="*/ 80 h 299"/>
                  <a:gd name="T82" fmla="*/ 571 w 652"/>
                  <a:gd name="T83" fmla="*/ 86 h 299"/>
                  <a:gd name="T84" fmla="*/ 595 w 652"/>
                  <a:gd name="T85" fmla="*/ 102 h 299"/>
                  <a:gd name="T86" fmla="*/ 619 w 652"/>
                  <a:gd name="T87" fmla="*/ 114 h 299"/>
                  <a:gd name="T88" fmla="*/ 652 w 652"/>
                  <a:gd name="T89" fmla="*/ 124 h 299"/>
                  <a:gd name="T90" fmla="*/ 634 w 652"/>
                  <a:gd name="T91" fmla="*/ 139 h 299"/>
                  <a:gd name="T92" fmla="*/ 637 w 652"/>
                  <a:gd name="T93" fmla="*/ 169 h 299"/>
                  <a:gd name="T94" fmla="*/ 605 w 652"/>
                  <a:gd name="T95" fmla="*/ 199 h 299"/>
                  <a:gd name="T96" fmla="*/ 569 w 652"/>
                  <a:gd name="T97" fmla="*/ 211 h 299"/>
                  <a:gd name="T98" fmla="*/ 588 w 652"/>
                  <a:gd name="T99" fmla="*/ 252 h 299"/>
                  <a:gd name="T100" fmla="*/ 581 w 652"/>
                  <a:gd name="T101" fmla="*/ 261 h 299"/>
                  <a:gd name="T102" fmla="*/ 545 w 652"/>
                  <a:gd name="T103" fmla="*/ 252 h 299"/>
                  <a:gd name="T104" fmla="*/ 512 w 652"/>
                  <a:gd name="T105" fmla="*/ 253 h 299"/>
                  <a:gd name="T106" fmla="*/ 477 w 652"/>
                  <a:gd name="T107" fmla="*/ 249 h 299"/>
                  <a:gd name="T108" fmla="*/ 449 w 652"/>
                  <a:gd name="T109" fmla="*/ 254 h 299"/>
                  <a:gd name="T110" fmla="*/ 438 w 652"/>
                  <a:gd name="T111" fmla="*/ 2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2" h="299">
                    <a:moveTo>
                      <a:pt x="438" y="266"/>
                    </a:moveTo>
                    <a:lnTo>
                      <a:pt x="429" y="270"/>
                    </a:lnTo>
                    <a:lnTo>
                      <a:pt x="412" y="284"/>
                    </a:lnTo>
                    <a:lnTo>
                      <a:pt x="408" y="299"/>
                    </a:lnTo>
                    <a:lnTo>
                      <a:pt x="402" y="299"/>
                    </a:lnTo>
                    <a:lnTo>
                      <a:pt x="395" y="289"/>
                    </a:lnTo>
                    <a:lnTo>
                      <a:pt x="373" y="288"/>
                    </a:lnTo>
                    <a:lnTo>
                      <a:pt x="365" y="272"/>
                    </a:lnTo>
                    <a:lnTo>
                      <a:pt x="357" y="271"/>
                    </a:lnTo>
                    <a:lnTo>
                      <a:pt x="352" y="251"/>
                    </a:lnTo>
                    <a:lnTo>
                      <a:pt x="328" y="236"/>
                    </a:lnTo>
                    <a:lnTo>
                      <a:pt x="300" y="237"/>
                    </a:lnTo>
                    <a:lnTo>
                      <a:pt x="281" y="240"/>
                    </a:lnTo>
                    <a:lnTo>
                      <a:pt x="260" y="222"/>
                    </a:lnTo>
                    <a:lnTo>
                      <a:pt x="245" y="214"/>
                    </a:lnTo>
                    <a:lnTo>
                      <a:pt x="215" y="200"/>
                    </a:lnTo>
                    <a:lnTo>
                      <a:pt x="211" y="198"/>
                    </a:lnTo>
                    <a:lnTo>
                      <a:pt x="172" y="210"/>
                    </a:lnTo>
                    <a:lnTo>
                      <a:pt x="192" y="285"/>
                    </a:lnTo>
                    <a:lnTo>
                      <a:pt x="183" y="286"/>
                    </a:lnTo>
                    <a:lnTo>
                      <a:pt x="168" y="270"/>
                    </a:lnTo>
                    <a:lnTo>
                      <a:pt x="155" y="265"/>
                    </a:lnTo>
                    <a:lnTo>
                      <a:pt x="137" y="269"/>
                    </a:lnTo>
                    <a:lnTo>
                      <a:pt x="131" y="276"/>
                    </a:lnTo>
                    <a:lnTo>
                      <a:pt x="129" y="271"/>
                    </a:lnTo>
                    <a:lnTo>
                      <a:pt x="131" y="262"/>
                    </a:lnTo>
                    <a:lnTo>
                      <a:pt x="127" y="255"/>
                    </a:lnTo>
                    <a:lnTo>
                      <a:pt x="106" y="248"/>
                    </a:lnTo>
                    <a:lnTo>
                      <a:pt x="94" y="230"/>
                    </a:lnTo>
                    <a:lnTo>
                      <a:pt x="84" y="224"/>
                    </a:lnTo>
                    <a:lnTo>
                      <a:pt x="81" y="218"/>
                    </a:lnTo>
                    <a:lnTo>
                      <a:pt x="98" y="220"/>
                    </a:lnTo>
                    <a:lnTo>
                      <a:pt x="95" y="205"/>
                    </a:lnTo>
                    <a:lnTo>
                      <a:pt x="108" y="201"/>
                    </a:lnTo>
                    <a:lnTo>
                      <a:pt x="123" y="204"/>
                    </a:lnTo>
                    <a:lnTo>
                      <a:pt x="121" y="184"/>
                    </a:lnTo>
                    <a:lnTo>
                      <a:pt x="115" y="172"/>
                    </a:lnTo>
                    <a:lnTo>
                      <a:pt x="99" y="173"/>
                    </a:lnTo>
                    <a:lnTo>
                      <a:pt x="84" y="168"/>
                    </a:lnTo>
                    <a:lnTo>
                      <a:pt x="67" y="177"/>
                    </a:lnTo>
                    <a:lnTo>
                      <a:pt x="53" y="181"/>
                    </a:lnTo>
                    <a:lnTo>
                      <a:pt x="44" y="178"/>
                    </a:lnTo>
                    <a:lnTo>
                      <a:pt x="43" y="167"/>
                    </a:lnTo>
                    <a:lnTo>
                      <a:pt x="29" y="154"/>
                    </a:lnTo>
                    <a:lnTo>
                      <a:pt x="17" y="154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0" y="121"/>
                    </a:lnTo>
                    <a:lnTo>
                      <a:pt x="7" y="99"/>
                    </a:lnTo>
                    <a:lnTo>
                      <a:pt x="26" y="110"/>
                    </a:lnTo>
                    <a:lnTo>
                      <a:pt x="25" y="96"/>
                    </a:lnTo>
                    <a:lnTo>
                      <a:pt x="51" y="74"/>
                    </a:lnTo>
                    <a:lnTo>
                      <a:pt x="76" y="73"/>
                    </a:lnTo>
                    <a:lnTo>
                      <a:pt x="115" y="87"/>
                    </a:lnTo>
                    <a:lnTo>
                      <a:pt x="136" y="95"/>
                    </a:lnTo>
                    <a:lnTo>
                      <a:pt x="150" y="87"/>
                    </a:lnTo>
                    <a:lnTo>
                      <a:pt x="175" y="87"/>
                    </a:lnTo>
                    <a:lnTo>
                      <a:pt x="199" y="97"/>
                    </a:lnTo>
                    <a:lnTo>
                      <a:pt x="202" y="91"/>
                    </a:lnTo>
                    <a:lnTo>
                      <a:pt x="224" y="92"/>
                    </a:lnTo>
                    <a:lnTo>
                      <a:pt x="225" y="82"/>
                    </a:lnTo>
                    <a:lnTo>
                      <a:pt x="194" y="69"/>
                    </a:lnTo>
                    <a:lnTo>
                      <a:pt x="206" y="59"/>
                    </a:lnTo>
                    <a:lnTo>
                      <a:pt x="201" y="53"/>
                    </a:lnTo>
                    <a:lnTo>
                      <a:pt x="214" y="48"/>
                    </a:lnTo>
                    <a:lnTo>
                      <a:pt x="198" y="34"/>
                    </a:lnTo>
                    <a:lnTo>
                      <a:pt x="202" y="28"/>
                    </a:lnTo>
                    <a:lnTo>
                      <a:pt x="257" y="21"/>
                    </a:lnTo>
                    <a:lnTo>
                      <a:pt x="263" y="16"/>
                    </a:lnTo>
                    <a:lnTo>
                      <a:pt x="298" y="9"/>
                    </a:lnTo>
                    <a:lnTo>
                      <a:pt x="309" y="0"/>
                    </a:lnTo>
                    <a:lnTo>
                      <a:pt x="338" y="5"/>
                    </a:lnTo>
                    <a:lnTo>
                      <a:pt x="352" y="25"/>
                    </a:lnTo>
                    <a:lnTo>
                      <a:pt x="366" y="20"/>
                    </a:lnTo>
                    <a:lnTo>
                      <a:pt x="389" y="27"/>
                    </a:lnTo>
                    <a:lnTo>
                      <a:pt x="393" y="38"/>
                    </a:lnTo>
                    <a:lnTo>
                      <a:pt x="407" y="37"/>
                    </a:lnTo>
                    <a:lnTo>
                      <a:pt x="437" y="18"/>
                    </a:lnTo>
                    <a:lnTo>
                      <a:pt x="434" y="24"/>
                    </a:lnTo>
                    <a:lnTo>
                      <a:pt x="462" y="39"/>
                    </a:lnTo>
                    <a:lnTo>
                      <a:pt x="520" y="90"/>
                    </a:lnTo>
                    <a:lnTo>
                      <a:pt x="524" y="80"/>
                    </a:lnTo>
                    <a:lnTo>
                      <a:pt x="551" y="92"/>
                    </a:lnTo>
                    <a:lnTo>
                      <a:pt x="571" y="86"/>
                    </a:lnTo>
                    <a:lnTo>
                      <a:pt x="582" y="90"/>
                    </a:lnTo>
                    <a:lnTo>
                      <a:pt x="595" y="102"/>
                    </a:lnTo>
                    <a:lnTo>
                      <a:pt x="608" y="106"/>
                    </a:lnTo>
                    <a:lnTo>
                      <a:pt x="619" y="114"/>
                    </a:lnTo>
                    <a:lnTo>
                      <a:pt x="638" y="111"/>
                    </a:lnTo>
                    <a:lnTo>
                      <a:pt x="652" y="124"/>
                    </a:lnTo>
                    <a:lnTo>
                      <a:pt x="647" y="137"/>
                    </a:lnTo>
                    <a:lnTo>
                      <a:pt x="634" y="139"/>
                    </a:lnTo>
                    <a:lnTo>
                      <a:pt x="642" y="160"/>
                    </a:lnTo>
                    <a:lnTo>
                      <a:pt x="637" y="169"/>
                    </a:lnTo>
                    <a:lnTo>
                      <a:pt x="602" y="162"/>
                    </a:lnTo>
                    <a:lnTo>
                      <a:pt x="605" y="199"/>
                    </a:lnTo>
                    <a:lnTo>
                      <a:pt x="599" y="203"/>
                    </a:lnTo>
                    <a:lnTo>
                      <a:pt x="569" y="211"/>
                    </a:lnTo>
                    <a:lnTo>
                      <a:pt x="597" y="247"/>
                    </a:lnTo>
                    <a:lnTo>
                      <a:pt x="588" y="252"/>
                    </a:lnTo>
                    <a:lnTo>
                      <a:pt x="593" y="264"/>
                    </a:lnTo>
                    <a:lnTo>
                      <a:pt x="581" y="261"/>
                    </a:lnTo>
                    <a:lnTo>
                      <a:pt x="571" y="254"/>
                    </a:lnTo>
                    <a:lnTo>
                      <a:pt x="545" y="252"/>
                    </a:lnTo>
                    <a:lnTo>
                      <a:pt x="517" y="251"/>
                    </a:lnTo>
                    <a:lnTo>
                      <a:pt x="512" y="253"/>
                    </a:lnTo>
                    <a:lnTo>
                      <a:pt x="485" y="245"/>
                    </a:lnTo>
                    <a:lnTo>
                      <a:pt x="477" y="249"/>
                    </a:lnTo>
                    <a:lnTo>
                      <a:pt x="479" y="261"/>
                    </a:lnTo>
                    <a:lnTo>
                      <a:pt x="449" y="254"/>
                    </a:lnTo>
                    <a:lnTo>
                      <a:pt x="439" y="257"/>
                    </a:lnTo>
                    <a:lnTo>
                      <a:pt x="438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1" name="Freeform 102">
                <a:extLst>
                  <a:ext uri="{FF2B5EF4-FFF2-40B4-BE49-F238E27FC236}">
                    <a16:creationId xmlns:a16="http://schemas.microsoft.com/office/drawing/2014/main" id="{E524A621-0EF0-4372-BCB8-DC5FB577C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666" y="4475581"/>
                <a:ext cx="229991" cy="334277"/>
              </a:xfrm>
              <a:custGeom>
                <a:avLst/>
                <a:gdLst>
                  <a:gd name="T0" fmla="*/ 131 w 146"/>
                  <a:gd name="T1" fmla="*/ 132 h 212"/>
                  <a:gd name="T2" fmla="*/ 141 w 146"/>
                  <a:gd name="T3" fmla="*/ 149 h 212"/>
                  <a:gd name="T4" fmla="*/ 128 w 146"/>
                  <a:gd name="T5" fmla="*/ 158 h 212"/>
                  <a:gd name="T6" fmla="*/ 124 w 146"/>
                  <a:gd name="T7" fmla="*/ 166 h 212"/>
                  <a:gd name="T8" fmla="*/ 117 w 146"/>
                  <a:gd name="T9" fmla="*/ 168 h 212"/>
                  <a:gd name="T10" fmla="*/ 114 w 146"/>
                  <a:gd name="T11" fmla="*/ 183 h 212"/>
                  <a:gd name="T12" fmla="*/ 108 w 146"/>
                  <a:gd name="T13" fmla="*/ 191 h 212"/>
                  <a:gd name="T14" fmla="*/ 104 w 146"/>
                  <a:gd name="T15" fmla="*/ 205 h 212"/>
                  <a:gd name="T16" fmla="*/ 97 w 146"/>
                  <a:gd name="T17" fmla="*/ 212 h 212"/>
                  <a:gd name="T18" fmla="*/ 71 w 146"/>
                  <a:gd name="T19" fmla="*/ 191 h 212"/>
                  <a:gd name="T20" fmla="*/ 70 w 146"/>
                  <a:gd name="T21" fmla="*/ 179 h 212"/>
                  <a:gd name="T22" fmla="*/ 3 w 146"/>
                  <a:gd name="T23" fmla="*/ 136 h 212"/>
                  <a:gd name="T24" fmla="*/ 0 w 146"/>
                  <a:gd name="T25" fmla="*/ 134 h 212"/>
                  <a:gd name="T26" fmla="*/ 0 w 146"/>
                  <a:gd name="T27" fmla="*/ 112 h 212"/>
                  <a:gd name="T28" fmla="*/ 5 w 146"/>
                  <a:gd name="T29" fmla="*/ 104 h 212"/>
                  <a:gd name="T30" fmla="*/ 14 w 146"/>
                  <a:gd name="T31" fmla="*/ 90 h 212"/>
                  <a:gd name="T32" fmla="*/ 21 w 146"/>
                  <a:gd name="T33" fmla="*/ 75 h 212"/>
                  <a:gd name="T34" fmla="*/ 13 w 146"/>
                  <a:gd name="T35" fmla="*/ 51 h 212"/>
                  <a:gd name="T36" fmla="*/ 11 w 146"/>
                  <a:gd name="T37" fmla="*/ 41 h 212"/>
                  <a:gd name="T38" fmla="*/ 2 w 146"/>
                  <a:gd name="T39" fmla="*/ 26 h 212"/>
                  <a:gd name="T40" fmla="*/ 13 w 146"/>
                  <a:gd name="T41" fmla="*/ 14 h 212"/>
                  <a:gd name="T42" fmla="*/ 25 w 146"/>
                  <a:gd name="T43" fmla="*/ 0 h 212"/>
                  <a:gd name="T44" fmla="*/ 35 w 146"/>
                  <a:gd name="T45" fmla="*/ 4 h 212"/>
                  <a:gd name="T46" fmla="*/ 35 w 146"/>
                  <a:gd name="T47" fmla="*/ 15 h 212"/>
                  <a:gd name="T48" fmla="*/ 41 w 146"/>
                  <a:gd name="T49" fmla="*/ 22 h 212"/>
                  <a:gd name="T50" fmla="*/ 54 w 146"/>
                  <a:gd name="T51" fmla="*/ 22 h 212"/>
                  <a:gd name="T52" fmla="*/ 77 w 146"/>
                  <a:gd name="T53" fmla="*/ 40 h 212"/>
                  <a:gd name="T54" fmla="*/ 83 w 146"/>
                  <a:gd name="T55" fmla="*/ 40 h 212"/>
                  <a:gd name="T56" fmla="*/ 88 w 146"/>
                  <a:gd name="T57" fmla="*/ 39 h 212"/>
                  <a:gd name="T58" fmla="*/ 92 w 146"/>
                  <a:gd name="T59" fmla="*/ 42 h 212"/>
                  <a:gd name="T60" fmla="*/ 104 w 146"/>
                  <a:gd name="T61" fmla="*/ 43 h 212"/>
                  <a:gd name="T62" fmla="*/ 109 w 146"/>
                  <a:gd name="T63" fmla="*/ 35 h 212"/>
                  <a:gd name="T64" fmla="*/ 126 w 146"/>
                  <a:gd name="T65" fmla="*/ 26 h 212"/>
                  <a:gd name="T66" fmla="*/ 133 w 146"/>
                  <a:gd name="T67" fmla="*/ 33 h 212"/>
                  <a:gd name="T68" fmla="*/ 146 w 146"/>
                  <a:gd name="T69" fmla="*/ 33 h 212"/>
                  <a:gd name="T70" fmla="*/ 130 w 146"/>
                  <a:gd name="T71" fmla="*/ 56 h 212"/>
                  <a:gd name="T72" fmla="*/ 131 w 146"/>
                  <a:gd name="T73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212">
                    <a:moveTo>
                      <a:pt x="131" y="132"/>
                    </a:moveTo>
                    <a:lnTo>
                      <a:pt x="141" y="149"/>
                    </a:lnTo>
                    <a:lnTo>
                      <a:pt x="128" y="158"/>
                    </a:lnTo>
                    <a:lnTo>
                      <a:pt x="124" y="166"/>
                    </a:lnTo>
                    <a:lnTo>
                      <a:pt x="117" y="168"/>
                    </a:lnTo>
                    <a:lnTo>
                      <a:pt x="114" y="183"/>
                    </a:lnTo>
                    <a:lnTo>
                      <a:pt x="108" y="191"/>
                    </a:lnTo>
                    <a:lnTo>
                      <a:pt x="104" y="205"/>
                    </a:lnTo>
                    <a:lnTo>
                      <a:pt x="97" y="212"/>
                    </a:lnTo>
                    <a:lnTo>
                      <a:pt x="71" y="191"/>
                    </a:lnTo>
                    <a:lnTo>
                      <a:pt x="70" y="179"/>
                    </a:lnTo>
                    <a:lnTo>
                      <a:pt x="3" y="136"/>
                    </a:lnTo>
                    <a:lnTo>
                      <a:pt x="0" y="134"/>
                    </a:lnTo>
                    <a:lnTo>
                      <a:pt x="0" y="112"/>
                    </a:lnTo>
                    <a:lnTo>
                      <a:pt x="5" y="104"/>
                    </a:lnTo>
                    <a:lnTo>
                      <a:pt x="14" y="90"/>
                    </a:lnTo>
                    <a:lnTo>
                      <a:pt x="21" y="75"/>
                    </a:lnTo>
                    <a:lnTo>
                      <a:pt x="13" y="51"/>
                    </a:lnTo>
                    <a:lnTo>
                      <a:pt x="11" y="41"/>
                    </a:lnTo>
                    <a:lnTo>
                      <a:pt x="2" y="26"/>
                    </a:lnTo>
                    <a:lnTo>
                      <a:pt x="13" y="14"/>
                    </a:lnTo>
                    <a:lnTo>
                      <a:pt x="25" y="0"/>
                    </a:lnTo>
                    <a:lnTo>
                      <a:pt x="35" y="4"/>
                    </a:lnTo>
                    <a:lnTo>
                      <a:pt x="35" y="15"/>
                    </a:lnTo>
                    <a:lnTo>
                      <a:pt x="41" y="22"/>
                    </a:lnTo>
                    <a:lnTo>
                      <a:pt x="54" y="22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104" y="43"/>
                    </a:lnTo>
                    <a:lnTo>
                      <a:pt x="109" y="35"/>
                    </a:lnTo>
                    <a:lnTo>
                      <a:pt x="126" y="26"/>
                    </a:lnTo>
                    <a:lnTo>
                      <a:pt x="133" y="33"/>
                    </a:lnTo>
                    <a:lnTo>
                      <a:pt x="146" y="33"/>
                    </a:lnTo>
                    <a:lnTo>
                      <a:pt x="130" y="56"/>
                    </a:lnTo>
                    <a:lnTo>
                      <a:pt x="131" y="13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2" name="Freeform 103">
                <a:extLst>
                  <a:ext uri="{FF2B5EF4-FFF2-40B4-BE49-F238E27FC236}">
                    <a16:creationId xmlns:a16="http://schemas.microsoft.com/office/drawing/2014/main" id="{520E20DD-C7AA-4B9D-A15F-AB2A800FD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372" y="3240965"/>
                <a:ext cx="261497" cy="129296"/>
              </a:xfrm>
              <a:custGeom>
                <a:avLst/>
                <a:gdLst>
                  <a:gd name="T0" fmla="*/ 11 w 166"/>
                  <a:gd name="T1" fmla="*/ 21 h 82"/>
                  <a:gd name="T2" fmla="*/ 12 w 166"/>
                  <a:gd name="T3" fmla="*/ 12 h 82"/>
                  <a:gd name="T4" fmla="*/ 22 w 166"/>
                  <a:gd name="T5" fmla="*/ 9 h 82"/>
                  <a:gd name="T6" fmla="*/ 52 w 166"/>
                  <a:gd name="T7" fmla="*/ 16 h 82"/>
                  <a:gd name="T8" fmla="*/ 50 w 166"/>
                  <a:gd name="T9" fmla="*/ 4 h 82"/>
                  <a:gd name="T10" fmla="*/ 58 w 166"/>
                  <a:gd name="T11" fmla="*/ 0 h 82"/>
                  <a:gd name="T12" fmla="*/ 85 w 166"/>
                  <a:gd name="T13" fmla="*/ 8 h 82"/>
                  <a:gd name="T14" fmla="*/ 90 w 166"/>
                  <a:gd name="T15" fmla="*/ 6 h 82"/>
                  <a:gd name="T16" fmla="*/ 118 w 166"/>
                  <a:gd name="T17" fmla="*/ 7 h 82"/>
                  <a:gd name="T18" fmla="*/ 144 w 166"/>
                  <a:gd name="T19" fmla="*/ 9 h 82"/>
                  <a:gd name="T20" fmla="*/ 154 w 166"/>
                  <a:gd name="T21" fmla="*/ 16 h 82"/>
                  <a:gd name="T22" fmla="*/ 166 w 166"/>
                  <a:gd name="T23" fmla="*/ 19 h 82"/>
                  <a:gd name="T24" fmla="*/ 165 w 166"/>
                  <a:gd name="T25" fmla="*/ 24 h 82"/>
                  <a:gd name="T26" fmla="*/ 142 w 166"/>
                  <a:gd name="T27" fmla="*/ 35 h 82"/>
                  <a:gd name="T28" fmla="*/ 139 w 166"/>
                  <a:gd name="T29" fmla="*/ 43 h 82"/>
                  <a:gd name="T30" fmla="*/ 118 w 166"/>
                  <a:gd name="T31" fmla="*/ 46 h 82"/>
                  <a:gd name="T32" fmla="*/ 116 w 166"/>
                  <a:gd name="T33" fmla="*/ 58 h 82"/>
                  <a:gd name="T34" fmla="*/ 97 w 166"/>
                  <a:gd name="T35" fmla="*/ 56 h 82"/>
                  <a:gd name="T36" fmla="*/ 87 w 166"/>
                  <a:gd name="T37" fmla="*/ 60 h 82"/>
                  <a:gd name="T38" fmla="*/ 74 w 166"/>
                  <a:gd name="T39" fmla="*/ 70 h 82"/>
                  <a:gd name="T40" fmla="*/ 77 w 166"/>
                  <a:gd name="T41" fmla="*/ 74 h 82"/>
                  <a:gd name="T42" fmla="*/ 74 w 166"/>
                  <a:gd name="T43" fmla="*/ 79 h 82"/>
                  <a:gd name="T44" fmla="*/ 43 w 166"/>
                  <a:gd name="T45" fmla="*/ 82 h 82"/>
                  <a:gd name="T46" fmla="*/ 20 w 166"/>
                  <a:gd name="T47" fmla="*/ 76 h 82"/>
                  <a:gd name="T48" fmla="*/ 2 w 166"/>
                  <a:gd name="T49" fmla="*/ 77 h 82"/>
                  <a:gd name="T50" fmla="*/ 0 w 166"/>
                  <a:gd name="T51" fmla="*/ 65 h 82"/>
                  <a:gd name="T52" fmla="*/ 20 w 166"/>
                  <a:gd name="T53" fmla="*/ 69 h 82"/>
                  <a:gd name="T54" fmla="*/ 24 w 166"/>
                  <a:gd name="T55" fmla="*/ 62 h 82"/>
                  <a:gd name="T56" fmla="*/ 37 w 166"/>
                  <a:gd name="T57" fmla="*/ 64 h 82"/>
                  <a:gd name="T58" fmla="*/ 55 w 166"/>
                  <a:gd name="T59" fmla="*/ 49 h 82"/>
                  <a:gd name="T60" fmla="*/ 31 w 166"/>
                  <a:gd name="T61" fmla="*/ 39 h 82"/>
                  <a:gd name="T62" fmla="*/ 21 w 166"/>
                  <a:gd name="T63" fmla="*/ 44 h 82"/>
                  <a:gd name="T64" fmla="*/ 6 w 166"/>
                  <a:gd name="T65" fmla="*/ 36 h 82"/>
                  <a:gd name="T66" fmla="*/ 16 w 166"/>
                  <a:gd name="T67" fmla="*/ 23 h 82"/>
                  <a:gd name="T68" fmla="*/ 11 w 166"/>
                  <a:gd name="T69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82">
                    <a:moveTo>
                      <a:pt x="11" y="21"/>
                    </a:moveTo>
                    <a:lnTo>
                      <a:pt x="12" y="12"/>
                    </a:lnTo>
                    <a:lnTo>
                      <a:pt x="22" y="9"/>
                    </a:lnTo>
                    <a:lnTo>
                      <a:pt x="52" y="16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85" y="8"/>
                    </a:lnTo>
                    <a:lnTo>
                      <a:pt x="90" y="6"/>
                    </a:lnTo>
                    <a:lnTo>
                      <a:pt x="118" y="7"/>
                    </a:lnTo>
                    <a:lnTo>
                      <a:pt x="144" y="9"/>
                    </a:lnTo>
                    <a:lnTo>
                      <a:pt x="154" y="16"/>
                    </a:lnTo>
                    <a:lnTo>
                      <a:pt x="166" y="19"/>
                    </a:lnTo>
                    <a:lnTo>
                      <a:pt x="165" y="24"/>
                    </a:lnTo>
                    <a:lnTo>
                      <a:pt x="142" y="35"/>
                    </a:lnTo>
                    <a:lnTo>
                      <a:pt x="139" y="43"/>
                    </a:lnTo>
                    <a:lnTo>
                      <a:pt x="118" y="46"/>
                    </a:lnTo>
                    <a:lnTo>
                      <a:pt x="116" y="58"/>
                    </a:lnTo>
                    <a:lnTo>
                      <a:pt x="97" y="56"/>
                    </a:lnTo>
                    <a:lnTo>
                      <a:pt x="87" y="60"/>
                    </a:lnTo>
                    <a:lnTo>
                      <a:pt x="74" y="70"/>
                    </a:lnTo>
                    <a:lnTo>
                      <a:pt x="77" y="74"/>
                    </a:lnTo>
                    <a:lnTo>
                      <a:pt x="74" y="79"/>
                    </a:lnTo>
                    <a:lnTo>
                      <a:pt x="43" y="82"/>
                    </a:lnTo>
                    <a:lnTo>
                      <a:pt x="20" y="76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0" y="69"/>
                    </a:lnTo>
                    <a:lnTo>
                      <a:pt x="24" y="62"/>
                    </a:lnTo>
                    <a:lnTo>
                      <a:pt x="37" y="64"/>
                    </a:lnTo>
                    <a:lnTo>
                      <a:pt x="55" y="49"/>
                    </a:lnTo>
                    <a:lnTo>
                      <a:pt x="31" y="39"/>
                    </a:lnTo>
                    <a:lnTo>
                      <a:pt x="21" y="44"/>
                    </a:lnTo>
                    <a:lnTo>
                      <a:pt x="6" y="36"/>
                    </a:lnTo>
                    <a:lnTo>
                      <a:pt x="16" y="23"/>
                    </a:lnTo>
                    <a:lnTo>
                      <a:pt x="11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3" name="Freeform 104">
                <a:extLst>
                  <a:ext uri="{FF2B5EF4-FFF2-40B4-BE49-F238E27FC236}">
                    <a16:creationId xmlns:a16="http://schemas.microsoft.com/office/drawing/2014/main" id="{9B0F47A4-ED6A-4023-8720-739CC3A8B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1741" y="4179147"/>
                <a:ext cx="152803" cy="134026"/>
              </a:xfrm>
              <a:custGeom>
                <a:avLst/>
                <a:gdLst>
                  <a:gd name="T0" fmla="*/ 27 w 97"/>
                  <a:gd name="T1" fmla="*/ 81 h 85"/>
                  <a:gd name="T2" fmla="*/ 18 w 97"/>
                  <a:gd name="T3" fmla="*/ 71 h 85"/>
                  <a:gd name="T4" fmla="*/ 7 w 97"/>
                  <a:gd name="T5" fmla="*/ 49 h 85"/>
                  <a:gd name="T6" fmla="*/ 0 w 97"/>
                  <a:gd name="T7" fmla="*/ 24 h 85"/>
                  <a:gd name="T8" fmla="*/ 10 w 97"/>
                  <a:gd name="T9" fmla="*/ 7 h 85"/>
                  <a:gd name="T10" fmla="*/ 33 w 97"/>
                  <a:gd name="T11" fmla="*/ 3 h 85"/>
                  <a:gd name="T12" fmla="*/ 51 w 97"/>
                  <a:gd name="T13" fmla="*/ 6 h 85"/>
                  <a:gd name="T14" fmla="*/ 67 w 97"/>
                  <a:gd name="T15" fmla="*/ 14 h 85"/>
                  <a:gd name="T16" fmla="*/ 73 w 97"/>
                  <a:gd name="T17" fmla="*/ 0 h 85"/>
                  <a:gd name="T18" fmla="*/ 90 w 97"/>
                  <a:gd name="T19" fmla="*/ 7 h 85"/>
                  <a:gd name="T20" fmla="*/ 96 w 97"/>
                  <a:gd name="T21" fmla="*/ 21 h 85"/>
                  <a:gd name="T22" fmla="*/ 97 w 97"/>
                  <a:gd name="T23" fmla="*/ 46 h 85"/>
                  <a:gd name="T24" fmla="*/ 68 w 97"/>
                  <a:gd name="T25" fmla="*/ 62 h 85"/>
                  <a:gd name="T26" fmla="*/ 77 w 97"/>
                  <a:gd name="T27" fmla="*/ 75 h 85"/>
                  <a:gd name="T28" fmla="*/ 58 w 97"/>
                  <a:gd name="T29" fmla="*/ 76 h 85"/>
                  <a:gd name="T30" fmla="*/ 42 w 97"/>
                  <a:gd name="T31" fmla="*/ 85 h 85"/>
                  <a:gd name="T32" fmla="*/ 27 w 97"/>
                  <a:gd name="T33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5">
                    <a:moveTo>
                      <a:pt x="27" y="81"/>
                    </a:moveTo>
                    <a:lnTo>
                      <a:pt x="18" y="71"/>
                    </a:lnTo>
                    <a:lnTo>
                      <a:pt x="7" y="49"/>
                    </a:lnTo>
                    <a:lnTo>
                      <a:pt x="0" y="24"/>
                    </a:lnTo>
                    <a:lnTo>
                      <a:pt x="10" y="7"/>
                    </a:lnTo>
                    <a:lnTo>
                      <a:pt x="33" y="3"/>
                    </a:lnTo>
                    <a:lnTo>
                      <a:pt x="51" y="6"/>
                    </a:lnTo>
                    <a:lnTo>
                      <a:pt x="67" y="14"/>
                    </a:lnTo>
                    <a:lnTo>
                      <a:pt x="73" y="0"/>
                    </a:lnTo>
                    <a:lnTo>
                      <a:pt x="90" y="7"/>
                    </a:lnTo>
                    <a:lnTo>
                      <a:pt x="96" y="21"/>
                    </a:lnTo>
                    <a:lnTo>
                      <a:pt x="97" y="46"/>
                    </a:lnTo>
                    <a:lnTo>
                      <a:pt x="68" y="62"/>
                    </a:lnTo>
                    <a:lnTo>
                      <a:pt x="77" y="75"/>
                    </a:lnTo>
                    <a:lnTo>
                      <a:pt x="58" y="76"/>
                    </a:lnTo>
                    <a:lnTo>
                      <a:pt x="42" y="85"/>
                    </a:lnTo>
                    <a:lnTo>
                      <a:pt x="27" y="8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4" name="Freeform 105">
                <a:extLst>
                  <a:ext uri="{FF2B5EF4-FFF2-40B4-BE49-F238E27FC236}">
                    <a16:creationId xmlns:a16="http://schemas.microsoft.com/office/drawing/2014/main" id="{27CE2FDB-4144-48D6-BF67-FBC23A32C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723" y="3392335"/>
                <a:ext cx="121297" cy="137180"/>
              </a:xfrm>
              <a:custGeom>
                <a:avLst/>
                <a:gdLst>
                  <a:gd name="T0" fmla="*/ 29 w 77"/>
                  <a:gd name="T1" fmla="*/ 0 h 87"/>
                  <a:gd name="T2" fmla="*/ 55 w 77"/>
                  <a:gd name="T3" fmla="*/ 24 h 87"/>
                  <a:gd name="T4" fmla="*/ 66 w 77"/>
                  <a:gd name="T5" fmla="*/ 38 h 87"/>
                  <a:gd name="T6" fmla="*/ 77 w 77"/>
                  <a:gd name="T7" fmla="*/ 62 h 87"/>
                  <a:gd name="T8" fmla="*/ 75 w 77"/>
                  <a:gd name="T9" fmla="*/ 73 h 87"/>
                  <a:gd name="T10" fmla="*/ 61 w 77"/>
                  <a:gd name="T11" fmla="*/ 77 h 87"/>
                  <a:gd name="T12" fmla="*/ 51 w 77"/>
                  <a:gd name="T13" fmla="*/ 85 h 87"/>
                  <a:gd name="T14" fmla="*/ 36 w 77"/>
                  <a:gd name="T15" fmla="*/ 87 h 87"/>
                  <a:gd name="T16" fmla="*/ 29 w 77"/>
                  <a:gd name="T17" fmla="*/ 76 h 87"/>
                  <a:gd name="T18" fmla="*/ 26 w 77"/>
                  <a:gd name="T19" fmla="*/ 61 h 87"/>
                  <a:gd name="T20" fmla="*/ 9 w 77"/>
                  <a:gd name="T21" fmla="*/ 39 h 87"/>
                  <a:gd name="T22" fmla="*/ 20 w 77"/>
                  <a:gd name="T23" fmla="*/ 35 h 87"/>
                  <a:gd name="T24" fmla="*/ 0 w 77"/>
                  <a:gd name="T25" fmla="*/ 18 h 87"/>
                  <a:gd name="T26" fmla="*/ 1 w 77"/>
                  <a:gd name="T27" fmla="*/ 16 h 87"/>
                  <a:gd name="T28" fmla="*/ 8 w 77"/>
                  <a:gd name="T29" fmla="*/ 17 h 87"/>
                  <a:gd name="T30" fmla="*/ 11 w 77"/>
                  <a:gd name="T31" fmla="*/ 7 h 87"/>
                  <a:gd name="T32" fmla="*/ 22 w 77"/>
                  <a:gd name="T33" fmla="*/ 6 h 87"/>
                  <a:gd name="T34" fmla="*/ 29 w 77"/>
                  <a:gd name="T35" fmla="*/ 5 h 87"/>
                  <a:gd name="T36" fmla="*/ 29 w 77"/>
                  <a:gd name="T3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87">
                    <a:moveTo>
                      <a:pt x="29" y="0"/>
                    </a:moveTo>
                    <a:lnTo>
                      <a:pt x="55" y="24"/>
                    </a:lnTo>
                    <a:lnTo>
                      <a:pt x="66" y="38"/>
                    </a:lnTo>
                    <a:lnTo>
                      <a:pt x="77" y="62"/>
                    </a:lnTo>
                    <a:lnTo>
                      <a:pt x="75" y="73"/>
                    </a:lnTo>
                    <a:lnTo>
                      <a:pt x="61" y="77"/>
                    </a:lnTo>
                    <a:lnTo>
                      <a:pt x="51" y="85"/>
                    </a:lnTo>
                    <a:lnTo>
                      <a:pt x="36" y="87"/>
                    </a:lnTo>
                    <a:lnTo>
                      <a:pt x="29" y="76"/>
                    </a:lnTo>
                    <a:lnTo>
                      <a:pt x="26" y="61"/>
                    </a:lnTo>
                    <a:lnTo>
                      <a:pt x="9" y="39"/>
                    </a:lnTo>
                    <a:lnTo>
                      <a:pt x="20" y="35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8" y="17"/>
                    </a:lnTo>
                    <a:lnTo>
                      <a:pt x="11" y="7"/>
                    </a:lnTo>
                    <a:lnTo>
                      <a:pt x="22" y="6"/>
                    </a:lnTo>
                    <a:lnTo>
                      <a:pt x="2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5" name="Freeform 106">
                <a:extLst>
                  <a:ext uri="{FF2B5EF4-FFF2-40B4-BE49-F238E27FC236}">
                    <a16:creationId xmlns:a16="http://schemas.microsoft.com/office/drawing/2014/main" id="{9DE16462-ADEE-47AE-BCFE-CE08D6CC4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561" y="3240965"/>
                <a:ext cx="44108" cy="45727"/>
              </a:xfrm>
              <a:custGeom>
                <a:avLst/>
                <a:gdLst>
                  <a:gd name="T0" fmla="*/ 12 w 28"/>
                  <a:gd name="T1" fmla="*/ 25 h 29"/>
                  <a:gd name="T2" fmla="*/ 12 w 28"/>
                  <a:gd name="T3" fmla="*/ 29 h 29"/>
                  <a:gd name="T4" fmla="*/ 10 w 28"/>
                  <a:gd name="T5" fmla="*/ 29 h 29"/>
                  <a:gd name="T6" fmla="*/ 8 w 28"/>
                  <a:gd name="T7" fmla="*/ 22 h 29"/>
                  <a:gd name="T8" fmla="*/ 4 w 28"/>
                  <a:gd name="T9" fmla="*/ 20 h 29"/>
                  <a:gd name="T10" fmla="*/ 0 w 28"/>
                  <a:gd name="T11" fmla="*/ 14 h 29"/>
                  <a:gd name="T12" fmla="*/ 2 w 28"/>
                  <a:gd name="T13" fmla="*/ 9 h 29"/>
                  <a:gd name="T14" fmla="*/ 6 w 28"/>
                  <a:gd name="T15" fmla="*/ 8 h 29"/>
                  <a:gd name="T16" fmla="*/ 8 w 28"/>
                  <a:gd name="T17" fmla="*/ 1 h 29"/>
                  <a:gd name="T18" fmla="*/ 11 w 28"/>
                  <a:gd name="T19" fmla="*/ 0 h 29"/>
                  <a:gd name="T20" fmla="*/ 13 w 28"/>
                  <a:gd name="T21" fmla="*/ 3 h 29"/>
                  <a:gd name="T22" fmla="*/ 17 w 28"/>
                  <a:gd name="T23" fmla="*/ 4 h 29"/>
                  <a:gd name="T24" fmla="*/ 19 w 28"/>
                  <a:gd name="T25" fmla="*/ 7 h 29"/>
                  <a:gd name="T26" fmla="*/ 22 w 28"/>
                  <a:gd name="T27" fmla="*/ 8 h 29"/>
                  <a:gd name="T28" fmla="*/ 26 w 28"/>
                  <a:gd name="T29" fmla="*/ 12 h 29"/>
                  <a:gd name="T30" fmla="*/ 28 w 28"/>
                  <a:gd name="T31" fmla="*/ 12 h 29"/>
                  <a:gd name="T32" fmla="*/ 27 w 28"/>
                  <a:gd name="T33" fmla="*/ 17 h 29"/>
                  <a:gd name="T34" fmla="*/ 25 w 28"/>
                  <a:gd name="T35" fmla="*/ 20 h 29"/>
                  <a:gd name="T36" fmla="*/ 25 w 28"/>
                  <a:gd name="T37" fmla="*/ 21 h 29"/>
                  <a:gd name="T38" fmla="*/ 22 w 28"/>
                  <a:gd name="T39" fmla="*/ 22 h 29"/>
                  <a:gd name="T40" fmla="*/ 12 w 28"/>
                  <a:gd name="T4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2" y="25"/>
                    </a:moveTo>
                    <a:lnTo>
                      <a:pt x="12" y="29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2" y="22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6" name="Freeform 107">
                <a:extLst>
                  <a:ext uri="{FF2B5EF4-FFF2-40B4-BE49-F238E27FC236}">
                    <a16:creationId xmlns:a16="http://schemas.microsoft.com/office/drawing/2014/main" id="{53CD966C-4747-4AD7-9032-A33009FA4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722" y="3671425"/>
                <a:ext cx="53560" cy="50457"/>
              </a:xfrm>
              <a:custGeom>
                <a:avLst/>
                <a:gdLst>
                  <a:gd name="T0" fmla="*/ 22 w 34"/>
                  <a:gd name="T1" fmla="*/ 2 h 32"/>
                  <a:gd name="T2" fmla="*/ 27 w 34"/>
                  <a:gd name="T3" fmla="*/ 11 h 32"/>
                  <a:gd name="T4" fmla="*/ 26 w 34"/>
                  <a:gd name="T5" fmla="*/ 16 h 32"/>
                  <a:gd name="T6" fmla="*/ 34 w 34"/>
                  <a:gd name="T7" fmla="*/ 31 h 32"/>
                  <a:gd name="T8" fmla="*/ 21 w 34"/>
                  <a:gd name="T9" fmla="*/ 32 h 32"/>
                  <a:gd name="T10" fmla="*/ 16 w 34"/>
                  <a:gd name="T11" fmla="*/ 22 h 32"/>
                  <a:gd name="T12" fmla="*/ 0 w 34"/>
                  <a:gd name="T13" fmla="*/ 20 h 32"/>
                  <a:gd name="T14" fmla="*/ 10 w 34"/>
                  <a:gd name="T15" fmla="*/ 0 h 32"/>
                  <a:gd name="T16" fmla="*/ 22 w 34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2">
                    <a:moveTo>
                      <a:pt x="22" y="2"/>
                    </a:moveTo>
                    <a:lnTo>
                      <a:pt x="27" y="11"/>
                    </a:lnTo>
                    <a:lnTo>
                      <a:pt x="26" y="16"/>
                    </a:lnTo>
                    <a:lnTo>
                      <a:pt x="34" y="31"/>
                    </a:lnTo>
                    <a:lnTo>
                      <a:pt x="21" y="32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7" name="Freeform 108">
                <a:extLst>
                  <a:ext uri="{FF2B5EF4-FFF2-40B4-BE49-F238E27FC236}">
                    <a16:creationId xmlns:a16="http://schemas.microsoft.com/office/drawing/2014/main" id="{27029EC8-9AC0-4146-9AC2-FCA6CB512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224" y="3920556"/>
                <a:ext cx="237868" cy="280666"/>
              </a:xfrm>
              <a:custGeom>
                <a:avLst/>
                <a:gdLst>
                  <a:gd name="T0" fmla="*/ 111 w 151"/>
                  <a:gd name="T1" fmla="*/ 170 h 178"/>
                  <a:gd name="T2" fmla="*/ 116 w 151"/>
                  <a:gd name="T3" fmla="*/ 161 h 178"/>
                  <a:gd name="T4" fmla="*/ 114 w 151"/>
                  <a:gd name="T5" fmla="*/ 143 h 178"/>
                  <a:gd name="T6" fmla="*/ 97 w 151"/>
                  <a:gd name="T7" fmla="*/ 125 h 178"/>
                  <a:gd name="T8" fmla="*/ 93 w 151"/>
                  <a:gd name="T9" fmla="*/ 104 h 178"/>
                  <a:gd name="T10" fmla="*/ 77 w 151"/>
                  <a:gd name="T11" fmla="*/ 87 h 178"/>
                  <a:gd name="T12" fmla="*/ 63 w 151"/>
                  <a:gd name="T13" fmla="*/ 86 h 178"/>
                  <a:gd name="T14" fmla="*/ 60 w 151"/>
                  <a:gd name="T15" fmla="*/ 93 h 178"/>
                  <a:gd name="T16" fmla="*/ 50 w 151"/>
                  <a:gd name="T17" fmla="*/ 94 h 178"/>
                  <a:gd name="T18" fmla="*/ 44 w 151"/>
                  <a:gd name="T19" fmla="*/ 90 h 178"/>
                  <a:gd name="T20" fmla="*/ 26 w 151"/>
                  <a:gd name="T21" fmla="*/ 103 h 178"/>
                  <a:gd name="T22" fmla="*/ 23 w 151"/>
                  <a:gd name="T23" fmla="*/ 84 h 178"/>
                  <a:gd name="T24" fmla="*/ 24 w 151"/>
                  <a:gd name="T25" fmla="*/ 62 h 178"/>
                  <a:gd name="T26" fmla="*/ 12 w 151"/>
                  <a:gd name="T27" fmla="*/ 61 h 178"/>
                  <a:gd name="T28" fmla="*/ 9 w 151"/>
                  <a:gd name="T29" fmla="*/ 49 h 178"/>
                  <a:gd name="T30" fmla="*/ 0 w 151"/>
                  <a:gd name="T31" fmla="*/ 42 h 178"/>
                  <a:gd name="T32" fmla="*/ 3 w 151"/>
                  <a:gd name="T33" fmla="*/ 34 h 178"/>
                  <a:gd name="T34" fmla="*/ 16 w 151"/>
                  <a:gd name="T35" fmla="*/ 21 h 178"/>
                  <a:gd name="T36" fmla="*/ 18 w 151"/>
                  <a:gd name="T37" fmla="*/ 26 h 178"/>
                  <a:gd name="T38" fmla="*/ 28 w 151"/>
                  <a:gd name="T39" fmla="*/ 26 h 178"/>
                  <a:gd name="T40" fmla="*/ 21 w 151"/>
                  <a:gd name="T41" fmla="*/ 3 h 178"/>
                  <a:gd name="T42" fmla="*/ 30 w 151"/>
                  <a:gd name="T43" fmla="*/ 0 h 178"/>
                  <a:gd name="T44" fmla="*/ 43 w 151"/>
                  <a:gd name="T45" fmla="*/ 16 h 178"/>
                  <a:gd name="T46" fmla="*/ 55 w 151"/>
                  <a:gd name="T47" fmla="*/ 35 h 178"/>
                  <a:gd name="T48" fmla="*/ 77 w 151"/>
                  <a:gd name="T49" fmla="*/ 35 h 178"/>
                  <a:gd name="T50" fmla="*/ 87 w 151"/>
                  <a:gd name="T51" fmla="*/ 53 h 178"/>
                  <a:gd name="T52" fmla="*/ 76 w 151"/>
                  <a:gd name="T53" fmla="*/ 59 h 178"/>
                  <a:gd name="T54" fmla="*/ 72 w 151"/>
                  <a:gd name="T55" fmla="*/ 66 h 178"/>
                  <a:gd name="T56" fmla="*/ 96 w 151"/>
                  <a:gd name="T57" fmla="*/ 79 h 178"/>
                  <a:gd name="T58" fmla="*/ 115 w 151"/>
                  <a:gd name="T59" fmla="*/ 103 h 178"/>
                  <a:gd name="T60" fmla="*/ 129 w 151"/>
                  <a:gd name="T61" fmla="*/ 122 h 178"/>
                  <a:gd name="T62" fmla="*/ 145 w 151"/>
                  <a:gd name="T63" fmla="*/ 136 h 178"/>
                  <a:gd name="T64" fmla="*/ 151 w 151"/>
                  <a:gd name="T65" fmla="*/ 151 h 178"/>
                  <a:gd name="T66" fmla="*/ 150 w 151"/>
                  <a:gd name="T67" fmla="*/ 171 h 178"/>
                  <a:gd name="T68" fmla="*/ 133 w 151"/>
                  <a:gd name="T69" fmla="*/ 164 h 178"/>
                  <a:gd name="T70" fmla="*/ 127 w 151"/>
                  <a:gd name="T71" fmla="*/ 178 h 178"/>
                  <a:gd name="T72" fmla="*/ 111 w 151"/>
                  <a:gd name="T73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" h="178">
                    <a:moveTo>
                      <a:pt x="111" y="170"/>
                    </a:moveTo>
                    <a:lnTo>
                      <a:pt x="116" y="161"/>
                    </a:lnTo>
                    <a:lnTo>
                      <a:pt x="114" y="143"/>
                    </a:lnTo>
                    <a:lnTo>
                      <a:pt x="97" y="125"/>
                    </a:lnTo>
                    <a:lnTo>
                      <a:pt x="93" y="104"/>
                    </a:lnTo>
                    <a:lnTo>
                      <a:pt x="77" y="87"/>
                    </a:lnTo>
                    <a:lnTo>
                      <a:pt x="63" y="86"/>
                    </a:lnTo>
                    <a:lnTo>
                      <a:pt x="60" y="93"/>
                    </a:lnTo>
                    <a:lnTo>
                      <a:pt x="50" y="94"/>
                    </a:lnTo>
                    <a:lnTo>
                      <a:pt x="44" y="90"/>
                    </a:lnTo>
                    <a:lnTo>
                      <a:pt x="26" y="103"/>
                    </a:lnTo>
                    <a:lnTo>
                      <a:pt x="23" y="84"/>
                    </a:lnTo>
                    <a:lnTo>
                      <a:pt x="24" y="62"/>
                    </a:lnTo>
                    <a:lnTo>
                      <a:pt x="12" y="61"/>
                    </a:lnTo>
                    <a:lnTo>
                      <a:pt x="9" y="49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16" y="21"/>
                    </a:lnTo>
                    <a:lnTo>
                      <a:pt x="18" y="26"/>
                    </a:lnTo>
                    <a:lnTo>
                      <a:pt x="28" y="26"/>
                    </a:lnTo>
                    <a:lnTo>
                      <a:pt x="21" y="3"/>
                    </a:lnTo>
                    <a:lnTo>
                      <a:pt x="30" y="0"/>
                    </a:lnTo>
                    <a:lnTo>
                      <a:pt x="43" y="16"/>
                    </a:lnTo>
                    <a:lnTo>
                      <a:pt x="55" y="35"/>
                    </a:lnTo>
                    <a:lnTo>
                      <a:pt x="77" y="35"/>
                    </a:lnTo>
                    <a:lnTo>
                      <a:pt x="87" y="53"/>
                    </a:lnTo>
                    <a:lnTo>
                      <a:pt x="76" y="59"/>
                    </a:lnTo>
                    <a:lnTo>
                      <a:pt x="72" y="66"/>
                    </a:lnTo>
                    <a:lnTo>
                      <a:pt x="96" y="79"/>
                    </a:lnTo>
                    <a:lnTo>
                      <a:pt x="115" y="103"/>
                    </a:lnTo>
                    <a:lnTo>
                      <a:pt x="129" y="122"/>
                    </a:lnTo>
                    <a:lnTo>
                      <a:pt x="145" y="136"/>
                    </a:lnTo>
                    <a:lnTo>
                      <a:pt x="151" y="151"/>
                    </a:lnTo>
                    <a:lnTo>
                      <a:pt x="150" y="171"/>
                    </a:lnTo>
                    <a:lnTo>
                      <a:pt x="133" y="164"/>
                    </a:lnTo>
                    <a:lnTo>
                      <a:pt x="127" y="178"/>
                    </a:lnTo>
                    <a:lnTo>
                      <a:pt x="111" y="17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8" name="Freeform 109">
                <a:extLst>
                  <a:ext uri="{FF2B5EF4-FFF2-40B4-BE49-F238E27FC236}">
                    <a16:creationId xmlns:a16="http://schemas.microsoft.com/office/drawing/2014/main" id="{D3146AAE-35D1-4466-B4D6-91F07240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338" y="3521631"/>
                <a:ext cx="37807" cy="50457"/>
              </a:xfrm>
              <a:custGeom>
                <a:avLst/>
                <a:gdLst>
                  <a:gd name="T0" fmla="*/ 12 w 24"/>
                  <a:gd name="T1" fmla="*/ 28 h 32"/>
                  <a:gd name="T2" fmla="*/ 7 w 24"/>
                  <a:gd name="T3" fmla="*/ 29 h 32"/>
                  <a:gd name="T4" fmla="*/ 6 w 24"/>
                  <a:gd name="T5" fmla="*/ 32 h 32"/>
                  <a:gd name="T6" fmla="*/ 0 w 24"/>
                  <a:gd name="T7" fmla="*/ 32 h 32"/>
                  <a:gd name="T8" fmla="*/ 5 w 24"/>
                  <a:gd name="T9" fmla="*/ 15 h 32"/>
                  <a:gd name="T10" fmla="*/ 12 w 24"/>
                  <a:gd name="T11" fmla="*/ 1 h 32"/>
                  <a:gd name="T12" fmla="*/ 12 w 24"/>
                  <a:gd name="T13" fmla="*/ 0 h 32"/>
                  <a:gd name="T14" fmla="*/ 20 w 24"/>
                  <a:gd name="T15" fmla="*/ 1 h 32"/>
                  <a:gd name="T16" fmla="*/ 24 w 24"/>
                  <a:gd name="T17" fmla="*/ 9 h 32"/>
                  <a:gd name="T18" fmla="*/ 15 w 24"/>
                  <a:gd name="T19" fmla="*/ 17 h 32"/>
                  <a:gd name="T20" fmla="*/ 12 w 24"/>
                  <a:gd name="T2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12" y="28"/>
                    </a:moveTo>
                    <a:lnTo>
                      <a:pt x="7" y="29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2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9" name="Freeform 110">
                <a:extLst>
                  <a:ext uri="{FF2B5EF4-FFF2-40B4-BE49-F238E27FC236}">
                    <a16:creationId xmlns:a16="http://schemas.microsoft.com/office/drawing/2014/main" id="{85D9BA04-1340-4E25-B5F6-041A71D16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032" y="4376245"/>
                <a:ext cx="111845" cy="137180"/>
              </a:xfrm>
              <a:custGeom>
                <a:avLst/>
                <a:gdLst>
                  <a:gd name="T0" fmla="*/ 68 w 71"/>
                  <a:gd name="T1" fmla="*/ 87 h 87"/>
                  <a:gd name="T2" fmla="*/ 63 w 71"/>
                  <a:gd name="T3" fmla="*/ 87 h 87"/>
                  <a:gd name="T4" fmla="*/ 44 w 71"/>
                  <a:gd name="T5" fmla="*/ 77 h 87"/>
                  <a:gd name="T6" fmla="*/ 27 w 71"/>
                  <a:gd name="T7" fmla="*/ 61 h 87"/>
                  <a:gd name="T8" fmla="*/ 12 w 71"/>
                  <a:gd name="T9" fmla="*/ 50 h 87"/>
                  <a:gd name="T10" fmla="*/ 0 w 71"/>
                  <a:gd name="T11" fmla="*/ 37 h 87"/>
                  <a:gd name="T12" fmla="*/ 4 w 71"/>
                  <a:gd name="T13" fmla="*/ 30 h 87"/>
                  <a:gd name="T14" fmla="*/ 5 w 71"/>
                  <a:gd name="T15" fmla="*/ 24 h 87"/>
                  <a:gd name="T16" fmla="*/ 13 w 71"/>
                  <a:gd name="T17" fmla="*/ 12 h 87"/>
                  <a:gd name="T18" fmla="*/ 22 w 71"/>
                  <a:gd name="T19" fmla="*/ 3 h 87"/>
                  <a:gd name="T20" fmla="*/ 26 w 71"/>
                  <a:gd name="T21" fmla="*/ 2 h 87"/>
                  <a:gd name="T22" fmla="*/ 31 w 71"/>
                  <a:gd name="T23" fmla="*/ 0 h 87"/>
                  <a:gd name="T24" fmla="*/ 38 w 71"/>
                  <a:gd name="T25" fmla="*/ 13 h 87"/>
                  <a:gd name="T26" fmla="*/ 37 w 71"/>
                  <a:gd name="T27" fmla="*/ 21 h 87"/>
                  <a:gd name="T28" fmla="*/ 41 w 71"/>
                  <a:gd name="T29" fmla="*/ 26 h 87"/>
                  <a:gd name="T30" fmla="*/ 46 w 71"/>
                  <a:gd name="T31" fmla="*/ 26 h 87"/>
                  <a:gd name="T32" fmla="*/ 49 w 71"/>
                  <a:gd name="T33" fmla="*/ 17 h 87"/>
                  <a:gd name="T34" fmla="*/ 55 w 71"/>
                  <a:gd name="T35" fmla="*/ 18 h 87"/>
                  <a:gd name="T36" fmla="*/ 54 w 71"/>
                  <a:gd name="T37" fmla="*/ 24 h 87"/>
                  <a:gd name="T38" fmla="*/ 55 w 71"/>
                  <a:gd name="T39" fmla="*/ 34 h 87"/>
                  <a:gd name="T40" fmla="*/ 52 w 71"/>
                  <a:gd name="T41" fmla="*/ 43 h 87"/>
                  <a:gd name="T42" fmla="*/ 57 w 71"/>
                  <a:gd name="T43" fmla="*/ 49 h 87"/>
                  <a:gd name="T44" fmla="*/ 63 w 71"/>
                  <a:gd name="T45" fmla="*/ 50 h 87"/>
                  <a:gd name="T46" fmla="*/ 70 w 71"/>
                  <a:gd name="T47" fmla="*/ 59 h 87"/>
                  <a:gd name="T48" fmla="*/ 71 w 71"/>
                  <a:gd name="T49" fmla="*/ 67 h 87"/>
                  <a:gd name="T50" fmla="*/ 69 w 71"/>
                  <a:gd name="T51" fmla="*/ 70 h 87"/>
                  <a:gd name="T52" fmla="*/ 68 w 71"/>
                  <a:gd name="T5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87">
                    <a:moveTo>
                      <a:pt x="68" y="87"/>
                    </a:moveTo>
                    <a:lnTo>
                      <a:pt x="63" y="87"/>
                    </a:lnTo>
                    <a:lnTo>
                      <a:pt x="44" y="77"/>
                    </a:lnTo>
                    <a:lnTo>
                      <a:pt x="27" y="61"/>
                    </a:lnTo>
                    <a:lnTo>
                      <a:pt x="12" y="50"/>
                    </a:lnTo>
                    <a:lnTo>
                      <a:pt x="0" y="37"/>
                    </a:lnTo>
                    <a:lnTo>
                      <a:pt x="4" y="30"/>
                    </a:lnTo>
                    <a:lnTo>
                      <a:pt x="5" y="24"/>
                    </a:lnTo>
                    <a:lnTo>
                      <a:pt x="13" y="12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8" y="13"/>
                    </a:lnTo>
                    <a:lnTo>
                      <a:pt x="37" y="21"/>
                    </a:lnTo>
                    <a:lnTo>
                      <a:pt x="41" y="26"/>
                    </a:lnTo>
                    <a:lnTo>
                      <a:pt x="46" y="26"/>
                    </a:lnTo>
                    <a:lnTo>
                      <a:pt x="49" y="17"/>
                    </a:lnTo>
                    <a:lnTo>
                      <a:pt x="55" y="18"/>
                    </a:lnTo>
                    <a:lnTo>
                      <a:pt x="54" y="24"/>
                    </a:lnTo>
                    <a:lnTo>
                      <a:pt x="55" y="34"/>
                    </a:lnTo>
                    <a:lnTo>
                      <a:pt x="52" y="43"/>
                    </a:lnTo>
                    <a:lnTo>
                      <a:pt x="57" y="49"/>
                    </a:lnTo>
                    <a:lnTo>
                      <a:pt x="63" y="50"/>
                    </a:lnTo>
                    <a:lnTo>
                      <a:pt x="70" y="59"/>
                    </a:lnTo>
                    <a:lnTo>
                      <a:pt x="71" y="67"/>
                    </a:lnTo>
                    <a:lnTo>
                      <a:pt x="69" y="70"/>
                    </a:lnTo>
                    <a:lnTo>
                      <a:pt x="68" y="8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0" name="Freeform 111">
                <a:extLst>
                  <a:ext uri="{FF2B5EF4-FFF2-40B4-BE49-F238E27FC236}">
                    <a16:creationId xmlns:a16="http://schemas.microsoft.com/office/drawing/2014/main" id="{D72B8FE0-80EE-4C04-84E0-E242E7CDE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763" y="3570511"/>
                <a:ext cx="450530" cy="444651"/>
              </a:xfrm>
              <a:custGeom>
                <a:avLst/>
                <a:gdLst>
                  <a:gd name="T0" fmla="*/ 101 w 286"/>
                  <a:gd name="T1" fmla="*/ 213 h 282"/>
                  <a:gd name="T2" fmla="*/ 88 w 286"/>
                  <a:gd name="T3" fmla="*/ 221 h 282"/>
                  <a:gd name="T4" fmla="*/ 78 w 286"/>
                  <a:gd name="T5" fmla="*/ 210 h 282"/>
                  <a:gd name="T6" fmla="*/ 49 w 286"/>
                  <a:gd name="T7" fmla="*/ 201 h 282"/>
                  <a:gd name="T8" fmla="*/ 41 w 286"/>
                  <a:gd name="T9" fmla="*/ 188 h 282"/>
                  <a:gd name="T10" fmla="*/ 27 w 286"/>
                  <a:gd name="T11" fmla="*/ 178 h 282"/>
                  <a:gd name="T12" fmla="*/ 19 w 286"/>
                  <a:gd name="T13" fmla="*/ 182 h 282"/>
                  <a:gd name="T14" fmla="*/ 12 w 286"/>
                  <a:gd name="T15" fmla="*/ 170 h 282"/>
                  <a:gd name="T16" fmla="*/ 11 w 286"/>
                  <a:gd name="T17" fmla="*/ 162 h 282"/>
                  <a:gd name="T18" fmla="*/ 0 w 286"/>
                  <a:gd name="T19" fmla="*/ 146 h 282"/>
                  <a:gd name="T20" fmla="*/ 7 w 286"/>
                  <a:gd name="T21" fmla="*/ 138 h 282"/>
                  <a:gd name="T22" fmla="*/ 5 w 286"/>
                  <a:gd name="T23" fmla="*/ 125 h 282"/>
                  <a:gd name="T24" fmla="*/ 7 w 286"/>
                  <a:gd name="T25" fmla="*/ 113 h 282"/>
                  <a:gd name="T26" fmla="*/ 6 w 286"/>
                  <a:gd name="T27" fmla="*/ 104 h 282"/>
                  <a:gd name="T28" fmla="*/ 9 w 286"/>
                  <a:gd name="T29" fmla="*/ 87 h 282"/>
                  <a:gd name="T30" fmla="*/ 7 w 286"/>
                  <a:gd name="T31" fmla="*/ 77 h 282"/>
                  <a:gd name="T32" fmla="*/ 1 w 286"/>
                  <a:gd name="T33" fmla="*/ 59 h 282"/>
                  <a:gd name="T34" fmla="*/ 10 w 286"/>
                  <a:gd name="T35" fmla="*/ 54 h 282"/>
                  <a:gd name="T36" fmla="*/ 11 w 286"/>
                  <a:gd name="T37" fmla="*/ 45 h 282"/>
                  <a:gd name="T38" fmla="*/ 9 w 286"/>
                  <a:gd name="T39" fmla="*/ 37 h 282"/>
                  <a:gd name="T40" fmla="*/ 21 w 286"/>
                  <a:gd name="T41" fmla="*/ 29 h 282"/>
                  <a:gd name="T42" fmla="*/ 26 w 286"/>
                  <a:gd name="T43" fmla="*/ 22 h 282"/>
                  <a:gd name="T44" fmla="*/ 34 w 286"/>
                  <a:gd name="T45" fmla="*/ 16 h 282"/>
                  <a:gd name="T46" fmla="*/ 35 w 286"/>
                  <a:gd name="T47" fmla="*/ 0 h 282"/>
                  <a:gd name="T48" fmla="*/ 55 w 286"/>
                  <a:gd name="T49" fmla="*/ 7 h 282"/>
                  <a:gd name="T50" fmla="*/ 63 w 286"/>
                  <a:gd name="T51" fmla="*/ 6 h 282"/>
                  <a:gd name="T52" fmla="*/ 77 w 286"/>
                  <a:gd name="T53" fmla="*/ 9 h 282"/>
                  <a:gd name="T54" fmla="*/ 101 w 286"/>
                  <a:gd name="T55" fmla="*/ 18 h 282"/>
                  <a:gd name="T56" fmla="*/ 110 w 286"/>
                  <a:gd name="T57" fmla="*/ 37 h 282"/>
                  <a:gd name="T58" fmla="*/ 126 w 286"/>
                  <a:gd name="T59" fmla="*/ 41 h 282"/>
                  <a:gd name="T60" fmla="*/ 151 w 286"/>
                  <a:gd name="T61" fmla="*/ 50 h 282"/>
                  <a:gd name="T62" fmla="*/ 170 w 286"/>
                  <a:gd name="T63" fmla="*/ 60 h 282"/>
                  <a:gd name="T64" fmla="*/ 178 w 286"/>
                  <a:gd name="T65" fmla="*/ 54 h 282"/>
                  <a:gd name="T66" fmla="*/ 186 w 286"/>
                  <a:gd name="T67" fmla="*/ 45 h 282"/>
                  <a:gd name="T68" fmla="*/ 181 w 286"/>
                  <a:gd name="T69" fmla="*/ 29 h 282"/>
                  <a:gd name="T70" fmla="*/ 186 w 286"/>
                  <a:gd name="T71" fmla="*/ 19 h 282"/>
                  <a:gd name="T72" fmla="*/ 198 w 286"/>
                  <a:gd name="T73" fmla="*/ 9 h 282"/>
                  <a:gd name="T74" fmla="*/ 210 w 286"/>
                  <a:gd name="T75" fmla="*/ 6 h 282"/>
                  <a:gd name="T76" fmla="*/ 234 w 286"/>
                  <a:gd name="T77" fmla="*/ 11 h 282"/>
                  <a:gd name="T78" fmla="*/ 241 w 286"/>
                  <a:gd name="T79" fmla="*/ 20 h 282"/>
                  <a:gd name="T80" fmla="*/ 247 w 286"/>
                  <a:gd name="T81" fmla="*/ 20 h 282"/>
                  <a:gd name="T82" fmla="*/ 253 w 286"/>
                  <a:gd name="T83" fmla="*/ 23 h 282"/>
                  <a:gd name="T84" fmla="*/ 270 w 286"/>
                  <a:gd name="T85" fmla="*/ 26 h 282"/>
                  <a:gd name="T86" fmla="*/ 275 w 286"/>
                  <a:gd name="T87" fmla="*/ 33 h 282"/>
                  <a:gd name="T88" fmla="*/ 270 w 286"/>
                  <a:gd name="T89" fmla="*/ 43 h 282"/>
                  <a:gd name="T90" fmla="*/ 273 w 286"/>
                  <a:gd name="T91" fmla="*/ 51 h 282"/>
                  <a:gd name="T92" fmla="*/ 269 w 286"/>
                  <a:gd name="T93" fmla="*/ 64 h 282"/>
                  <a:gd name="T94" fmla="*/ 275 w 286"/>
                  <a:gd name="T95" fmla="*/ 81 h 282"/>
                  <a:gd name="T96" fmla="*/ 280 w 286"/>
                  <a:gd name="T97" fmla="*/ 155 h 282"/>
                  <a:gd name="T98" fmla="*/ 284 w 286"/>
                  <a:gd name="T99" fmla="*/ 231 h 282"/>
                  <a:gd name="T100" fmla="*/ 286 w 286"/>
                  <a:gd name="T101" fmla="*/ 273 h 282"/>
                  <a:gd name="T102" fmla="*/ 265 w 286"/>
                  <a:gd name="T103" fmla="*/ 273 h 282"/>
                  <a:gd name="T104" fmla="*/ 265 w 286"/>
                  <a:gd name="T105" fmla="*/ 282 h 282"/>
                  <a:gd name="T106" fmla="*/ 192 w 286"/>
                  <a:gd name="T107" fmla="*/ 242 h 282"/>
                  <a:gd name="T108" fmla="*/ 119 w 286"/>
                  <a:gd name="T109" fmla="*/ 202 h 282"/>
                  <a:gd name="T110" fmla="*/ 101 w 286"/>
                  <a:gd name="T111" fmla="*/ 2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282">
                    <a:moveTo>
                      <a:pt x="101" y="213"/>
                    </a:moveTo>
                    <a:lnTo>
                      <a:pt x="88" y="221"/>
                    </a:lnTo>
                    <a:lnTo>
                      <a:pt x="78" y="210"/>
                    </a:lnTo>
                    <a:lnTo>
                      <a:pt x="49" y="201"/>
                    </a:lnTo>
                    <a:lnTo>
                      <a:pt x="41" y="188"/>
                    </a:lnTo>
                    <a:lnTo>
                      <a:pt x="27" y="178"/>
                    </a:lnTo>
                    <a:lnTo>
                      <a:pt x="19" y="182"/>
                    </a:lnTo>
                    <a:lnTo>
                      <a:pt x="12" y="170"/>
                    </a:lnTo>
                    <a:lnTo>
                      <a:pt x="11" y="162"/>
                    </a:lnTo>
                    <a:lnTo>
                      <a:pt x="0" y="146"/>
                    </a:lnTo>
                    <a:lnTo>
                      <a:pt x="7" y="138"/>
                    </a:lnTo>
                    <a:lnTo>
                      <a:pt x="5" y="125"/>
                    </a:lnTo>
                    <a:lnTo>
                      <a:pt x="7" y="113"/>
                    </a:lnTo>
                    <a:lnTo>
                      <a:pt x="6" y="104"/>
                    </a:lnTo>
                    <a:lnTo>
                      <a:pt x="9" y="87"/>
                    </a:lnTo>
                    <a:lnTo>
                      <a:pt x="7" y="77"/>
                    </a:lnTo>
                    <a:lnTo>
                      <a:pt x="1" y="59"/>
                    </a:lnTo>
                    <a:lnTo>
                      <a:pt x="10" y="54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4" y="16"/>
                    </a:lnTo>
                    <a:lnTo>
                      <a:pt x="35" y="0"/>
                    </a:lnTo>
                    <a:lnTo>
                      <a:pt x="55" y="7"/>
                    </a:lnTo>
                    <a:lnTo>
                      <a:pt x="63" y="6"/>
                    </a:lnTo>
                    <a:lnTo>
                      <a:pt x="77" y="9"/>
                    </a:lnTo>
                    <a:lnTo>
                      <a:pt x="101" y="18"/>
                    </a:lnTo>
                    <a:lnTo>
                      <a:pt x="110" y="37"/>
                    </a:lnTo>
                    <a:lnTo>
                      <a:pt x="126" y="41"/>
                    </a:lnTo>
                    <a:lnTo>
                      <a:pt x="151" y="50"/>
                    </a:lnTo>
                    <a:lnTo>
                      <a:pt x="170" y="60"/>
                    </a:lnTo>
                    <a:lnTo>
                      <a:pt x="178" y="54"/>
                    </a:lnTo>
                    <a:lnTo>
                      <a:pt x="186" y="45"/>
                    </a:lnTo>
                    <a:lnTo>
                      <a:pt x="181" y="29"/>
                    </a:lnTo>
                    <a:lnTo>
                      <a:pt x="186" y="19"/>
                    </a:lnTo>
                    <a:lnTo>
                      <a:pt x="198" y="9"/>
                    </a:lnTo>
                    <a:lnTo>
                      <a:pt x="210" y="6"/>
                    </a:lnTo>
                    <a:lnTo>
                      <a:pt x="234" y="11"/>
                    </a:lnTo>
                    <a:lnTo>
                      <a:pt x="241" y="20"/>
                    </a:lnTo>
                    <a:lnTo>
                      <a:pt x="247" y="20"/>
                    </a:lnTo>
                    <a:lnTo>
                      <a:pt x="253" y="23"/>
                    </a:lnTo>
                    <a:lnTo>
                      <a:pt x="270" y="26"/>
                    </a:lnTo>
                    <a:lnTo>
                      <a:pt x="275" y="33"/>
                    </a:lnTo>
                    <a:lnTo>
                      <a:pt x="270" y="43"/>
                    </a:lnTo>
                    <a:lnTo>
                      <a:pt x="273" y="51"/>
                    </a:lnTo>
                    <a:lnTo>
                      <a:pt x="269" y="64"/>
                    </a:lnTo>
                    <a:lnTo>
                      <a:pt x="275" y="81"/>
                    </a:lnTo>
                    <a:lnTo>
                      <a:pt x="280" y="155"/>
                    </a:lnTo>
                    <a:lnTo>
                      <a:pt x="284" y="231"/>
                    </a:lnTo>
                    <a:lnTo>
                      <a:pt x="286" y="273"/>
                    </a:lnTo>
                    <a:lnTo>
                      <a:pt x="265" y="273"/>
                    </a:lnTo>
                    <a:lnTo>
                      <a:pt x="265" y="282"/>
                    </a:lnTo>
                    <a:lnTo>
                      <a:pt x="192" y="242"/>
                    </a:lnTo>
                    <a:lnTo>
                      <a:pt x="119" y="202"/>
                    </a:lnTo>
                    <a:lnTo>
                      <a:pt x="101" y="2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1" name="Freeform 112">
                <a:extLst>
                  <a:ext uri="{FF2B5EF4-FFF2-40B4-BE49-F238E27FC236}">
                    <a16:creationId xmlns:a16="http://schemas.microsoft.com/office/drawing/2014/main" id="{0A87C5E5-BB9C-4F6E-85B7-345AC108D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3752" y="4333671"/>
                <a:ext cx="61436" cy="126142"/>
              </a:xfrm>
              <a:custGeom>
                <a:avLst/>
                <a:gdLst>
                  <a:gd name="T0" fmla="*/ 39 w 39"/>
                  <a:gd name="T1" fmla="*/ 48 h 80"/>
                  <a:gd name="T2" fmla="*/ 37 w 39"/>
                  <a:gd name="T3" fmla="*/ 70 h 80"/>
                  <a:gd name="T4" fmla="*/ 29 w 39"/>
                  <a:gd name="T5" fmla="*/ 76 h 80"/>
                  <a:gd name="T6" fmla="*/ 14 w 39"/>
                  <a:gd name="T7" fmla="*/ 80 h 80"/>
                  <a:gd name="T8" fmla="*/ 4 w 39"/>
                  <a:gd name="T9" fmla="*/ 64 h 80"/>
                  <a:gd name="T10" fmla="*/ 0 w 39"/>
                  <a:gd name="T11" fmla="*/ 34 h 80"/>
                  <a:gd name="T12" fmla="*/ 6 w 39"/>
                  <a:gd name="T13" fmla="*/ 0 h 80"/>
                  <a:gd name="T14" fmla="*/ 19 w 39"/>
                  <a:gd name="T15" fmla="*/ 12 h 80"/>
                  <a:gd name="T16" fmla="*/ 29 w 39"/>
                  <a:gd name="T17" fmla="*/ 26 h 80"/>
                  <a:gd name="T18" fmla="*/ 39 w 39"/>
                  <a:gd name="T1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0">
                    <a:moveTo>
                      <a:pt x="39" y="48"/>
                    </a:moveTo>
                    <a:lnTo>
                      <a:pt x="37" y="70"/>
                    </a:lnTo>
                    <a:lnTo>
                      <a:pt x="29" y="76"/>
                    </a:lnTo>
                    <a:lnTo>
                      <a:pt x="14" y="80"/>
                    </a:lnTo>
                    <a:lnTo>
                      <a:pt x="4" y="64"/>
                    </a:lnTo>
                    <a:lnTo>
                      <a:pt x="0" y="34"/>
                    </a:lnTo>
                    <a:lnTo>
                      <a:pt x="6" y="0"/>
                    </a:lnTo>
                    <a:lnTo>
                      <a:pt x="19" y="12"/>
                    </a:lnTo>
                    <a:lnTo>
                      <a:pt x="29" y="26"/>
                    </a:lnTo>
                    <a:lnTo>
                      <a:pt x="39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2" name="Freeform 113">
                <a:extLst>
                  <a:ext uri="{FF2B5EF4-FFF2-40B4-BE49-F238E27FC236}">
                    <a16:creationId xmlns:a16="http://schemas.microsoft.com/office/drawing/2014/main" id="{81E00E88-E179-4524-93D9-68F4B017D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42 w 42"/>
                  <a:gd name="T3" fmla="*/ 12 h 41"/>
                  <a:gd name="T4" fmla="*/ 36 w 42"/>
                  <a:gd name="T5" fmla="*/ 22 h 41"/>
                  <a:gd name="T6" fmla="*/ 32 w 42"/>
                  <a:gd name="T7" fmla="*/ 29 h 41"/>
                  <a:gd name="T8" fmla="*/ 22 w 42"/>
                  <a:gd name="T9" fmla="*/ 32 h 41"/>
                  <a:gd name="T10" fmla="*/ 18 w 42"/>
                  <a:gd name="T11" fmla="*/ 39 h 41"/>
                  <a:gd name="T12" fmla="*/ 12 w 42"/>
                  <a:gd name="T13" fmla="*/ 41 h 41"/>
                  <a:gd name="T14" fmla="*/ 0 w 42"/>
                  <a:gd name="T15" fmla="*/ 25 h 41"/>
                  <a:gd name="T16" fmla="*/ 10 w 42"/>
                  <a:gd name="T17" fmla="*/ 12 h 41"/>
                  <a:gd name="T18" fmla="*/ 20 w 42"/>
                  <a:gd name="T19" fmla="*/ 4 h 41"/>
                  <a:gd name="T20" fmla="*/ 29 w 42"/>
                  <a:gd name="T21" fmla="*/ 0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42" y="12"/>
                    </a:lnTo>
                    <a:lnTo>
                      <a:pt x="36" y="22"/>
                    </a:lnTo>
                    <a:lnTo>
                      <a:pt x="32" y="29"/>
                    </a:lnTo>
                    <a:lnTo>
                      <a:pt x="22" y="32"/>
                    </a:lnTo>
                    <a:lnTo>
                      <a:pt x="18" y="39"/>
                    </a:lnTo>
                    <a:lnTo>
                      <a:pt x="12" y="41"/>
                    </a:lnTo>
                    <a:lnTo>
                      <a:pt x="0" y="25"/>
                    </a:lnTo>
                    <a:lnTo>
                      <a:pt x="10" y="12"/>
                    </a:lnTo>
                    <a:lnTo>
                      <a:pt x="20" y="4"/>
                    </a:lnTo>
                    <a:lnTo>
                      <a:pt x="29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3" name="Freeform 114">
                <a:extLst>
                  <a:ext uri="{FF2B5EF4-FFF2-40B4-BE49-F238E27FC236}">
                    <a16:creationId xmlns:a16="http://schemas.microsoft.com/office/drawing/2014/main" id="{D2BD2EAD-D202-4E49-AAA7-D018C766D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931" y="2824696"/>
                <a:ext cx="138625" cy="75685"/>
              </a:xfrm>
              <a:custGeom>
                <a:avLst/>
                <a:gdLst>
                  <a:gd name="T0" fmla="*/ 31 w 88"/>
                  <a:gd name="T1" fmla="*/ 40 h 48"/>
                  <a:gd name="T2" fmla="*/ 29 w 88"/>
                  <a:gd name="T3" fmla="*/ 35 h 48"/>
                  <a:gd name="T4" fmla="*/ 30 w 88"/>
                  <a:gd name="T5" fmla="*/ 30 h 48"/>
                  <a:gd name="T6" fmla="*/ 22 w 88"/>
                  <a:gd name="T7" fmla="*/ 27 h 48"/>
                  <a:gd name="T8" fmla="*/ 6 w 88"/>
                  <a:gd name="T9" fmla="*/ 23 h 48"/>
                  <a:gd name="T10" fmla="*/ 0 w 88"/>
                  <a:gd name="T11" fmla="*/ 7 h 48"/>
                  <a:gd name="T12" fmla="*/ 17 w 88"/>
                  <a:gd name="T13" fmla="*/ 0 h 48"/>
                  <a:gd name="T14" fmla="*/ 42 w 88"/>
                  <a:gd name="T15" fmla="*/ 2 h 48"/>
                  <a:gd name="T16" fmla="*/ 57 w 88"/>
                  <a:gd name="T17" fmla="*/ 0 h 48"/>
                  <a:gd name="T18" fmla="*/ 60 w 88"/>
                  <a:gd name="T19" fmla="*/ 4 h 48"/>
                  <a:gd name="T20" fmla="*/ 68 w 88"/>
                  <a:gd name="T21" fmla="*/ 5 h 48"/>
                  <a:gd name="T22" fmla="*/ 85 w 88"/>
                  <a:gd name="T23" fmla="*/ 15 h 48"/>
                  <a:gd name="T24" fmla="*/ 88 w 88"/>
                  <a:gd name="T25" fmla="*/ 24 h 48"/>
                  <a:gd name="T26" fmla="*/ 76 w 88"/>
                  <a:gd name="T27" fmla="*/ 30 h 48"/>
                  <a:gd name="T28" fmla="*/ 74 w 88"/>
                  <a:gd name="T29" fmla="*/ 41 h 48"/>
                  <a:gd name="T30" fmla="*/ 58 w 88"/>
                  <a:gd name="T31" fmla="*/ 48 h 48"/>
                  <a:gd name="T32" fmla="*/ 44 w 88"/>
                  <a:gd name="T33" fmla="*/ 48 h 48"/>
                  <a:gd name="T34" fmla="*/ 39 w 88"/>
                  <a:gd name="T35" fmla="*/ 42 h 48"/>
                  <a:gd name="T36" fmla="*/ 31 w 88"/>
                  <a:gd name="T3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8">
                    <a:moveTo>
                      <a:pt x="31" y="40"/>
                    </a:moveTo>
                    <a:lnTo>
                      <a:pt x="29" y="35"/>
                    </a:lnTo>
                    <a:lnTo>
                      <a:pt x="30" y="30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8" y="5"/>
                    </a:lnTo>
                    <a:lnTo>
                      <a:pt x="85" y="15"/>
                    </a:lnTo>
                    <a:lnTo>
                      <a:pt x="88" y="24"/>
                    </a:lnTo>
                    <a:lnTo>
                      <a:pt x="76" y="30"/>
                    </a:lnTo>
                    <a:lnTo>
                      <a:pt x="74" y="41"/>
                    </a:lnTo>
                    <a:lnTo>
                      <a:pt x="58" y="48"/>
                    </a:lnTo>
                    <a:lnTo>
                      <a:pt x="44" y="48"/>
                    </a:lnTo>
                    <a:lnTo>
                      <a:pt x="39" y="42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4" name="Freeform 115">
                <a:extLst>
                  <a:ext uri="{FF2B5EF4-FFF2-40B4-BE49-F238E27FC236}">
                    <a16:creationId xmlns:a16="http://schemas.microsoft.com/office/drawing/2014/main" id="{9D320341-AEA3-4B2B-BA66-A0F807CDB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616" y="3020216"/>
                <a:ext cx="14178" cy="22075"/>
              </a:xfrm>
              <a:custGeom>
                <a:avLst/>
                <a:gdLst>
                  <a:gd name="T0" fmla="*/ 6 w 9"/>
                  <a:gd name="T1" fmla="*/ 0 h 14"/>
                  <a:gd name="T2" fmla="*/ 9 w 9"/>
                  <a:gd name="T3" fmla="*/ 5 h 14"/>
                  <a:gd name="T4" fmla="*/ 8 w 9"/>
                  <a:gd name="T5" fmla="*/ 14 h 14"/>
                  <a:gd name="T6" fmla="*/ 4 w 9"/>
                  <a:gd name="T7" fmla="*/ 14 h 14"/>
                  <a:gd name="T8" fmla="*/ 0 w 9"/>
                  <a:gd name="T9" fmla="*/ 13 h 14"/>
                  <a:gd name="T10" fmla="*/ 2 w 9"/>
                  <a:gd name="T11" fmla="*/ 1 h 14"/>
                  <a:gd name="T12" fmla="*/ 6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lnTo>
                      <a:pt x="9" y="5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5" name="Freeform 116">
                <a:extLst>
                  <a:ext uri="{FF2B5EF4-FFF2-40B4-BE49-F238E27FC236}">
                    <a16:creationId xmlns:a16="http://schemas.microsoft.com/office/drawing/2014/main" id="{DB23DB1C-E81A-4BC9-8CED-1967E6815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356" y="2774239"/>
                <a:ext cx="171706" cy="74109"/>
              </a:xfrm>
              <a:custGeom>
                <a:avLst/>
                <a:gdLst>
                  <a:gd name="T0" fmla="*/ 1 w 109"/>
                  <a:gd name="T1" fmla="*/ 39 h 47"/>
                  <a:gd name="T2" fmla="*/ 0 w 109"/>
                  <a:gd name="T3" fmla="*/ 24 h 47"/>
                  <a:gd name="T4" fmla="*/ 5 w 109"/>
                  <a:gd name="T5" fmla="*/ 11 h 47"/>
                  <a:gd name="T6" fmla="*/ 18 w 109"/>
                  <a:gd name="T7" fmla="*/ 5 h 47"/>
                  <a:gd name="T8" fmla="*/ 33 w 109"/>
                  <a:gd name="T9" fmla="*/ 19 h 47"/>
                  <a:gd name="T10" fmla="*/ 45 w 109"/>
                  <a:gd name="T11" fmla="*/ 19 h 47"/>
                  <a:gd name="T12" fmla="*/ 45 w 109"/>
                  <a:gd name="T13" fmla="*/ 4 h 47"/>
                  <a:gd name="T14" fmla="*/ 57 w 109"/>
                  <a:gd name="T15" fmla="*/ 0 h 47"/>
                  <a:gd name="T16" fmla="*/ 64 w 109"/>
                  <a:gd name="T17" fmla="*/ 3 h 47"/>
                  <a:gd name="T18" fmla="*/ 79 w 109"/>
                  <a:gd name="T19" fmla="*/ 10 h 47"/>
                  <a:gd name="T20" fmla="*/ 91 w 109"/>
                  <a:gd name="T21" fmla="*/ 10 h 47"/>
                  <a:gd name="T22" fmla="*/ 99 w 109"/>
                  <a:gd name="T23" fmla="*/ 15 h 47"/>
                  <a:gd name="T24" fmla="*/ 102 w 109"/>
                  <a:gd name="T25" fmla="*/ 24 h 47"/>
                  <a:gd name="T26" fmla="*/ 109 w 109"/>
                  <a:gd name="T27" fmla="*/ 36 h 47"/>
                  <a:gd name="T28" fmla="*/ 94 w 109"/>
                  <a:gd name="T29" fmla="*/ 43 h 47"/>
                  <a:gd name="T30" fmla="*/ 86 w 109"/>
                  <a:gd name="T31" fmla="*/ 47 h 47"/>
                  <a:gd name="T32" fmla="*/ 69 w 109"/>
                  <a:gd name="T33" fmla="*/ 37 h 47"/>
                  <a:gd name="T34" fmla="*/ 61 w 109"/>
                  <a:gd name="T35" fmla="*/ 36 h 47"/>
                  <a:gd name="T36" fmla="*/ 58 w 109"/>
                  <a:gd name="T37" fmla="*/ 32 h 47"/>
                  <a:gd name="T38" fmla="*/ 43 w 109"/>
                  <a:gd name="T39" fmla="*/ 34 h 47"/>
                  <a:gd name="T40" fmla="*/ 18 w 109"/>
                  <a:gd name="T41" fmla="*/ 32 h 47"/>
                  <a:gd name="T42" fmla="*/ 1 w 109"/>
                  <a:gd name="T43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7">
                    <a:moveTo>
                      <a:pt x="1" y="39"/>
                    </a:moveTo>
                    <a:lnTo>
                      <a:pt x="0" y="24"/>
                    </a:lnTo>
                    <a:lnTo>
                      <a:pt x="5" y="11"/>
                    </a:lnTo>
                    <a:lnTo>
                      <a:pt x="18" y="5"/>
                    </a:lnTo>
                    <a:lnTo>
                      <a:pt x="33" y="19"/>
                    </a:lnTo>
                    <a:lnTo>
                      <a:pt x="45" y="19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79" y="10"/>
                    </a:lnTo>
                    <a:lnTo>
                      <a:pt x="91" y="10"/>
                    </a:lnTo>
                    <a:lnTo>
                      <a:pt x="99" y="15"/>
                    </a:lnTo>
                    <a:lnTo>
                      <a:pt x="102" y="24"/>
                    </a:lnTo>
                    <a:lnTo>
                      <a:pt x="109" y="36"/>
                    </a:lnTo>
                    <a:lnTo>
                      <a:pt x="94" y="43"/>
                    </a:lnTo>
                    <a:lnTo>
                      <a:pt x="86" y="47"/>
                    </a:lnTo>
                    <a:lnTo>
                      <a:pt x="69" y="37"/>
                    </a:lnTo>
                    <a:lnTo>
                      <a:pt x="61" y="36"/>
                    </a:lnTo>
                    <a:lnTo>
                      <a:pt x="58" y="32"/>
                    </a:lnTo>
                    <a:lnTo>
                      <a:pt x="43" y="34"/>
                    </a:lnTo>
                    <a:lnTo>
                      <a:pt x="18" y="32"/>
                    </a:lnTo>
                    <a:lnTo>
                      <a:pt x="1" y="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6" name="Freeform 117">
                <a:extLst>
                  <a:ext uri="{FF2B5EF4-FFF2-40B4-BE49-F238E27FC236}">
                    <a16:creationId xmlns:a16="http://schemas.microsoft.com/office/drawing/2014/main" id="{4BD79FBA-F714-491F-B9EC-9F6AAB5BA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230" y="3485366"/>
                <a:ext cx="452106" cy="468303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" h="297">
                    <a:moveTo>
                      <a:pt x="217" y="0"/>
                    </a:moveTo>
                    <a:lnTo>
                      <a:pt x="227" y="9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69" y="12"/>
                    </a:lnTo>
                    <a:lnTo>
                      <a:pt x="275" y="25"/>
                    </a:lnTo>
                    <a:lnTo>
                      <a:pt x="276" y="38"/>
                    </a:lnTo>
                    <a:lnTo>
                      <a:pt x="282" y="60"/>
                    </a:lnTo>
                    <a:lnTo>
                      <a:pt x="287" y="64"/>
                    </a:lnTo>
                    <a:lnTo>
                      <a:pt x="284" y="72"/>
                    </a:lnTo>
                    <a:lnTo>
                      <a:pt x="261" y="76"/>
                    </a:lnTo>
                    <a:lnTo>
                      <a:pt x="253" y="84"/>
                    </a:lnTo>
                    <a:lnTo>
                      <a:pt x="242" y="85"/>
                    </a:lnTo>
                    <a:lnTo>
                      <a:pt x="242" y="101"/>
                    </a:lnTo>
                    <a:lnTo>
                      <a:pt x="221" y="109"/>
                    </a:lnTo>
                    <a:lnTo>
                      <a:pt x="214" y="119"/>
                    </a:lnTo>
                    <a:lnTo>
                      <a:pt x="200" y="125"/>
                    </a:lnTo>
                    <a:lnTo>
                      <a:pt x="182" y="128"/>
                    </a:lnTo>
                    <a:lnTo>
                      <a:pt x="153" y="143"/>
                    </a:lnTo>
                    <a:lnTo>
                      <a:pt x="153" y="168"/>
                    </a:lnTo>
                    <a:lnTo>
                      <a:pt x="150" y="168"/>
                    </a:lnTo>
                    <a:lnTo>
                      <a:pt x="150" y="168"/>
                    </a:lnTo>
                    <a:lnTo>
                      <a:pt x="150" y="179"/>
                    </a:lnTo>
                    <a:lnTo>
                      <a:pt x="139" y="180"/>
                    </a:lnTo>
                    <a:lnTo>
                      <a:pt x="133" y="184"/>
                    </a:lnTo>
                    <a:lnTo>
                      <a:pt x="125" y="184"/>
                    </a:lnTo>
                    <a:lnTo>
                      <a:pt x="119" y="182"/>
                    </a:lnTo>
                    <a:lnTo>
                      <a:pt x="104" y="184"/>
                    </a:lnTo>
                    <a:lnTo>
                      <a:pt x="98" y="200"/>
                    </a:lnTo>
                    <a:lnTo>
                      <a:pt x="92" y="202"/>
                    </a:lnTo>
                    <a:lnTo>
                      <a:pt x="83" y="228"/>
                    </a:lnTo>
                    <a:lnTo>
                      <a:pt x="58" y="250"/>
                    </a:lnTo>
                    <a:lnTo>
                      <a:pt x="51" y="279"/>
                    </a:lnTo>
                    <a:lnTo>
                      <a:pt x="43" y="288"/>
                    </a:lnTo>
                    <a:lnTo>
                      <a:pt x="41" y="296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288"/>
                    </a:lnTo>
                    <a:lnTo>
                      <a:pt x="8" y="282"/>
                    </a:lnTo>
                    <a:lnTo>
                      <a:pt x="14" y="271"/>
                    </a:lnTo>
                    <a:lnTo>
                      <a:pt x="13" y="264"/>
                    </a:lnTo>
                    <a:lnTo>
                      <a:pt x="20" y="249"/>
                    </a:lnTo>
                    <a:lnTo>
                      <a:pt x="30" y="236"/>
                    </a:lnTo>
                    <a:lnTo>
                      <a:pt x="37" y="233"/>
                    </a:lnTo>
                    <a:lnTo>
                      <a:pt x="42" y="221"/>
                    </a:lnTo>
                    <a:lnTo>
                      <a:pt x="42" y="210"/>
                    </a:lnTo>
                    <a:lnTo>
                      <a:pt x="49" y="197"/>
                    </a:lnTo>
                    <a:lnTo>
                      <a:pt x="61" y="189"/>
                    </a:lnTo>
                    <a:lnTo>
                      <a:pt x="73" y="168"/>
                    </a:lnTo>
                    <a:lnTo>
                      <a:pt x="74" y="168"/>
                    </a:lnTo>
                    <a:lnTo>
                      <a:pt x="83" y="160"/>
                    </a:lnTo>
                    <a:lnTo>
                      <a:pt x="99" y="158"/>
                    </a:lnTo>
                    <a:lnTo>
                      <a:pt x="114" y="144"/>
                    </a:lnTo>
                    <a:lnTo>
                      <a:pt x="123" y="138"/>
                    </a:lnTo>
                    <a:lnTo>
                      <a:pt x="138" y="121"/>
                    </a:lnTo>
                    <a:lnTo>
                      <a:pt x="134" y="95"/>
                    </a:lnTo>
                    <a:lnTo>
                      <a:pt x="141" y="77"/>
                    </a:lnTo>
                    <a:lnTo>
                      <a:pt x="144" y="66"/>
                    </a:lnTo>
                    <a:lnTo>
                      <a:pt x="156" y="52"/>
                    </a:lnTo>
                    <a:lnTo>
                      <a:pt x="173" y="43"/>
                    </a:lnTo>
                    <a:lnTo>
                      <a:pt x="186" y="34"/>
                    </a:lnTo>
                    <a:lnTo>
                      <a:pt x="198" y="13"/>
                    </a:lnTo>
                    <a:lnTo>
                      <a:pt x="204" y="0"/>
                    </a:lnTo>
                    <a:lnTo>
                      <a:pt x="21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7" name="Freeform 118">
                <a:extLst>
                  <a:ext uri="{FF2B5EF4-FFF2-40B4-BE49-F238E27FC236}">
                    <a16:creationId xmlns:a16="http://schemas.microsoft.com/office/drawing/2014/main" id="{37442DA0-16D2-487A-AF45-B194C43E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212" y="3073826"/>
                <a:ext cx="94517" cy="96184"/>
              </a:xfrm>
              <a:custGeom>
                <a:avLst/>
                <a:gdLst>
                  <a:gd name="T0" fmla="*/ 0 w 60"/>
                  <a:gd name="T1" fmla="*/ 5 h 61"/>
                  <a:gd name="T2" fmla="*/ 3 w 60"/>
                  <a:gd name="T3" fmla="*/ 2 h 61"/>
                  <a:gd name="T4" fmla="*/ 13 w 60"/>
                  <a:gd name="T5" fmla="*/ 0 h 61"/>
                  <a:gd name="T6" fmla="*/ 26 w 60"/>
                  <a:gd name="T7" fmla="*/ 6 h 61"/>
                  <a:gd name="T8" fmla="*/ 33 w 60"/>
                  <a:gd name="T9" fmla="*/ 7 h 61"/>
                  <a:gd name="T10" fmla="*/ 41 w 60"/>
                  <a:gd name="T11" fmla="*/ 12 h 61"/>
                  <a:gd name="T12" fmla="*/ 41 w 60"/>
                  <a:gd name="T13" fmla="*/ 20 h 61"/>
                  <a:gd name="T14" fmla="*/ 47 w 60"/>
                  <a:gd name="T15" fmla="*/ 23 h 61"/>
                  <a:gd name="T16" fmla="*/ 51 w 60"/>
                  <a:gd name="T17" fmla="*/ 31 h 61"/>
                  <a:gd name="T18" fmla="*/ 57 w 60"/>
                  <a:gd name="T19" fmla="*/ 37 h 61"/>
                  <a:gd name="T20" fmla="*/ 57 w 60"/>
                  <a:gd name="T21" fmla="*/ 40 h 61"/>
                  <a:gd name="T22" fmla="*/ 60 w 60"/>
                  <a:gd name="T23" fmla="*/ 42 h 61"/>
                  <a:gd name="T24" fmla="*/ 56 w 60"/>
                  <a:gd name="T25" fmla="*/ 43 h 61"/>
                  <a:gd name="T26" fmla="*/ 46 w 60"/>
                  <a:gd name="T27" fmla="*/ 42 h 61"/>
                  <a:gd name="T28" fmla="*/ 44 w 60"/>
                  <a:gd name="T29" fmla="*/ 40 h 61"/>
                  <a:gd name="T30" fmla="*/ 41 w 60"/>
                  <a:gd name="T31" fmla="*/ 41 h 61"/>
                  <a:gd name="T32" fmla="*/ 43 w 60"/>
                  <a:gd name="T33" fmla="*/ 45 h 61"/>
                  <a:gd name="T34" fmla="*/ 39 w 60"/>
                  <a:gd name="T35" fmla="*/ 52 h 61"/>
                  <a:gd name="T36" fmla="*/ 37 w 60"/>
                  <a:gd name="T37" fmla="*/ 59 h 61"/>
                  <a:gd name="T38" fmla="*/ 33 w 60"/>
                  <a:gd name="T39" fmla="*/ 61 h 61"/>
                  <a:gd name="T40" fmla="*/ 29 w 60"/>
                  <a:gd name="T41" fmla="*/ 52 h 61"/>
                  <a:gd name="T42" fmla="*/ 30 w 60"/>
                  <a:gd name="T43" fmla="*/ 43 h 61"/>
                  <a:gd name="T44" fmla="*/ 28 w 60"/>
                  <a:gd name="T45" fmla="*/ 34 h 61"/>
                  <a:gd name="T46" fmla="*/ 17 w 60"/>
                  <a:gd name="T47" fmla="*/ 22 h 61"/>
                  <a:gd name="T48" fmla="*/ 10 w 60"/>
                  <a:gd name="T49" fmla="*/ 13 h 61"/>
                  <a:gd name="T50" fmla="*/ 5 w 60"/>
                  <a:gd name="T51" fmla="*/ 7 h 61"/>
                  <a:gd name="T52" fmla="*/ 0 w 60"/>
                  <a:gd name="T5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1">
                    <a:moveTo>
                      <a:pt x="0" y="5"/>
                    </a:moveTo>
                    <a:lnTo>
                      <a:pt x="3" y="2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3" y="7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1" y="31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56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39" y="52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9" y="52"/>
                    </a:lnTo>
                    <a:lnTo>
                      <a:pt x="30" y="43"/>
                    </a:lnTo>
                    <a:lnTo>
                      <a:pt x="28" y="34"/>
                    </a:lnTo>
                    <a:lnTo>
                      <a:pt x="17" y="22"/>
                    </a:lnTo>
                    <a:lnTo>
                      <a:pt x="10" y="1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8" name="Freeform 119">
                <a:extLst>
                  <a:ext uri="{FF2B5EF4-FFF2-40B4-BE49-F238E27FC236}">
                    <a16:creationId xmlns:a16="http://schemas.microsoft.com/office/drawing/2014/main" id="{E81AF36D-81A0-4F4B-99D8-8DDAC566D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006" y="5051105"/>
                <a:ext cx="222115" cy="443075"/>
              </a:xfrm>
              <a:custGeom>
                <a:avLst/>
                <a:gdLst>
                  <a:gd name="T0" fmla="*/ 127 w 141"/>
                  <a:gd name="T1" fmla="*/ 8 h 281"/>
                  <a:gd name="T2" fmla="*/ 131 w 141"/>
                  <a:gd name="T3" fmla="*/ 17 h 281"/>
                  <a:gd name="T4" fmla="*/ 135 w 141"/>
                  <a:gd name="T5" fmla="*/ 31 h 281"/>
                  <a:gd name="T6" fmla="*/ 136 w 141"/>
                  <a:gd name="T7" fmla="*/ 56 h 281"/>
                  <a:gd name="T8" fmla="*/ 141 w 141"/>
                  <a:gd name="T9" fmla="*/ 66 h 281"/>
                  <a:gd name="T10" fmla="*/ 138 w 141"/>
                  <a:gd name="T11" fmla="*/ 76 h 281"/>
                  <a:gd name="T12" fmla="*/ 134 w 141"/>
                  <a:gd name="T13" fmla="*/ 82 h 281"/>
                  <a:gd name="T14" fmla="*/ 129 w 141"/>
                  <a:gd name="T15" fmla="*/ 70 h 281"/>
                  <a:gd name="T16" fmla="*/ 125 w 141"/>
                  <a:gd name="T17" fmla="*/ 76 h 281"/>
                  <a:gd name="T18" fmla="*/ 128 w 141"/>
                  <a:gd name="T19" fmla="*/ 91 h 281"/>
                  <a:gd name="T20" fmla="*/ 126 w 141"/>
                  <a:gd name="T21" fmla="*/ 100 h 281"/>
                  <a:gd name="T22" fmla="*/ 120 w 141"/>
                  <a:gd name="T23" fmla="*/ 105 h 281"/>
                  <a:gd name="T24" fmla="*/ 118 w 141"/>
                  <a:gd name="T25" fmla="*/ 122 h 281"/>
                  <a:gd name="T26" fmla="*/ 109 w 141"/>
                  <a:gd name="T27" fmla="*/ 147 h 281"/>
                  <a:gd name="T28" fmla="*/ 98 w 141"/>
                  <a:gd name="T29" fmla="*/ 175 h 281"/>
                  <a:gd name="T30" fmla="*/ 83 w 141"/>
                  <a:gd name="T31" fmla="*/ 215 h 281"/>
                  <a:gd name="T32" fmla="*/ 74 w 141"/>
                  <a:gd name="T33" fmla="*/ 244 h 281"/>
                  <a:gd name="T34" fmla="*/ 63 w 141"/>
                  <a:gd name="T35" fmla="*/ 268 h 281"/>
                  <a:gd name="T36" fmla="*/ 49 w 141"/>
                  <a:gd name="T37" fmla="*/ 272 h 281"/>
                  <a:gd name="T38" fmla="*/ 32 w 141"/>
                  <a:gd name="T39" fmla="*/ 281 h 281"/>
                  <a:gd name="T40" fmla="*/ 22 w 141"/>
                  <a:gd name="T41" fmla="*/ 276 h 281"/>
                  <a:gd name="T42" fmla="*/ 9 w 141"/>
                  <a:gd name="T43" fmla="*/ 268 h 281"/>
                  <a:gd name="T44" fmla="*/ 5 w 141"/>
                  <a:gd name="T45" fmla="*/ 258 h 281"/>
                  <a:gd name="T46" fmla="*/ 5 w 141"/>
                  <a:gd name="T47" fmla="*/ 239 h 281"/>
                  <a:gd name="T48" fmla="*/ 0 w 141"/>
                  <a:gd name="T49" fmla="*/ 223 h 281"/>
                  <a:gd name="T50" fmla="*/ 0 w 141"/>
                  <a:gd name="T51" fmla="*/ 208 h 281"/>
                  <a:gd name="T52" fmla="*/ 4 w 141"/>
                  <a:gd name="T53" fmla="*/ 193 h 281"/>
                  <a:gd name="T54" fmla="*/ 13 w 141"/>
                  <a:gd name="T55" fmla="*/ 189 h 281"/>
                  <a:gd name="T56" fmla="*/ 13 w 141"/>
                  <a:gd name="T57" fmla="*/ 182 h 281"/>
                  <a:gd name="T58" fmla="*/ 23 w 141"/>
                  <a:gd name="T59" fmla="*/ 166 h 281"/>
                  <a:gd name="T60" fmla="*/ 26 w 141"/>
                  <a:gd name="T61" fmla="*/ 153 h 281"/>
                  <a:gd name="T62" fmla="*/ 22 w 141"/>
                  <a:gd name="T63" fmla="*/ 143 h 281"/>
                  <a:gd name="T64" fmla="*/ 20 w 141"/>
                  <a:gd name="T65" fmla="*/ 130 h 281"/>
                  <a:gd name="T66" fmla="*/ 19 w 141"/>
                  <a:gd name="T67" fmla="*/ 111 h 281"/>
                  <a:gd name="T68" fmla="*/ 27 w 141"/>
                  <a:gd name="T69" fmla="*/ 99 h 281"/>
                  <a:gd name="T70" fmla="*/ 30 w 141"/>
                  <a:gd name="T71" fmla="*/ 86 h 281"/>
                  <a:gd name="T72" fmla="*/ 39 w 141"/>
                  <a:gd name="T73" fmla="*/ 85 h 281"/>
                  <a:gd name="T74" fmla="*/ 49 w 141"/>
                  <a:gd name="T75" fmla="*/ 81 h 281"/>
                  <a:gd name="T76" fmla="*/ 56 w 141"/>
                  <a:gd name="T77" fmla="*/ 77 h 281"/>
                  <a:gd name="T78" fmla="*/ 64 w 141"/>
                  <a:gd name="T79" fmla="*/ 77 h 281"/>
                  <a:gd name="T80" fmla="*/ 75 w 141"/>
                  <a:gd name="T81" fmla="*/ 65 h 281"/>
                  <a:gd name="T82" fmla="*/ 91 w 141"/>
                  <a:gd name="T83" fmla="*/ 53 h 281"/>
                  <a:gd name="T84" fmla="*/ 97 w 141"/>
                  <a:gd name="T85" fmla="*/ 42 h 281"/>
                  <a:gd name="T86" fmla="*/ 95 w 141"/>
                  <a:gd name="T87" fmla="*/ 33 h 281"/>
                  <a:gd name="T88" fmla="*/ 102 w 141"/>
                  <a:gd name="T89" fmla="*/ 36 h 281"/>
                  <a:gd name="T90" fmla="*/ 113 w 141"/>
                  <a:gd name="T91" fmla="*/ 21 h 281"/>
                  <a:gd name="T92" fmla="*/ 114 w 141"/>
                  <a:gd name="T93" fmla="*/ 9 h 281"/>
                  <a:gd name="T94" fmla="*/ 121 w 141"/>
                  <a:gd name="T95" fmla="*/ 0 h 281"/>
                  <a:gd name="T96" fmla="*/ 127 w 141"/>
                  <a:gd name="T97" fmla="*/ 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81">
                    <a:moveTo>
                      <a:pt x="127" y="8"/>
                    </a:moveTo>
                    <a:lnTo>
                      <a:pt x="131" y="17"/>
                    </a:lnTo>
                    <a:lnTo>
                      <a:pt x="135" y="31"/>
                    </a:lnTo>
                    <a:lnTo>
                      <a:pt x="136" y="56"/>
                    </a:lnTo>
                    <a:lnTo>
                      <a:pt x="141" y="66"/>
                    </a:lnTo>
                    <a:lnTo>
                      <a:pt x="138" y="76"/>
                    </a:lnTo>
                    <a:lnTo>
                      <a:pt x="134" y="82"/>
                    </a:lnTo>
                    <a:lnTo>
                      <a:pt x="129" y="70"/>
                    </a:lnTo>
                    <a:lnTo>
                      <a:pt x="125" y="76"/>
                    </a:lnTo>
                    <a:lnTo>
                      <a:pt x="128" y="91"/>
                    </a:lnTo>
                    <a:lnTo>
                      <a:pt x="126" y="100"/>
                    </a:lnTo>
                    <a:lnTo>
                      <a:pt x="120" y="105"/>
                    </a:lnTo>
                    <a:lnTo>
                      <a:pt x="118" y="122"/>
                    </a:lnTo>
                    <a:lnTo>
                      <a:pt x="109" y="147"/>
                    </a:lnTo>
                    <a:lnTo>
                      <a:pt x="98" y="175"/>
                    </a:lnTo>
                    <a:lnTo>
                      <a:pt x="83" y="215"/>
                    </a:lnTo>
                    <a:lnTo>
                      <a:pt x="74" y="244"/>
                    </a:lnTo>
                    <a:lnTo>
                      <a:pt x="63" y="268"/>
                    </a:lnTo>
                    <a:lnTo>
                      <a:pt x="49" y="272"/>
                    </a:lnTo>
                    <a:lnTo>
                      <a:pt x="32" y="281"/>
                    </a:lnTo>
                    <a:lnTo>
                      <a:pt x="22" y="276"/>
                    </a:lnTo>
                    <a:lnTo>
                      <a:pt x="9" y="268"/>
                    </a:lnTo>
                    <a:lnTo>
                      <a:pt x="5" y="258"/>
                    </a:lnTo>
                    <a:lnTo>
                      <a:pt x="5" y="239"/>
                    </a:lnTo>
                    <a:lnTo>
                      <a:pt x="0" y="223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13" y="189"/>
                    </a:lnTo>
                    <a:lnTo>
                      <a:pt x="13" y="182"/>
                    </a:lnTo>
                    <a:lnTo>
                      <a:pt x="23" y="166"/>
                    </a:lnTo>
                    <a:lnTo>
                      <a:pt x="26" y="153"/>
                    </a:lnTo>
                    <a:lnTo>
                      <a:pt x="22" y="143"/>
                    </a:lnTo>
                    <a:lnTo>
                      <a:pt x="20" y="130"/>
                    </a:lnTo>
                    <a:lnTo>
                      <a:pt x="19" y="111"/>
                    </a:lnTo>
                    <a:lnTo>
                      <a:pt x="27" y="99"/>
                    </a:lnTo>
                    <a:lnTo>
                      <a:pt x="30" y="86"/>
                    </a:lnTo>
                    <a:lnTo>
                      <a:pt x="39" y="85"/>
                    </a:lnTo>
                    <a:lnTo>
                      <a:pt x="49" y="81"/>
                    </a:lnTo>
                    <a:lnTo>
                      <a:pt x="56" y="77"/>
                    </a:lnTo>
                    <a:lnTo>
                      <a:pt x="64" y="77"/>
                    </a:lnTo>
                    <a:lnTo>
                      <a:pt x="75" y="65"/>
                    </a:lnTo>
                    <a:lnTo>
                      <a:pt x="91" y="53"/>
                    </a:lnTo>
                    <a:lnTo>
                      <a:pt x="97" y="42"/>
                    </a:lnTo>
                    <a:lnTo>
                      <a:pt x="95" y="33"/>
                    </a:lnTo>
                    <a:lnTo>
                      <a:pt x="102" y="36"/>
                    </a:lnTo>
                    <a:lnTo>
                      <a:pt x="113" y="21"/>
                    </a:lnTo>
                    <a:lnTo>
                      <a:pt x="114" y="9"/>
                    </a:lnTo>
                    <a:lnTo>
                      <a:pt x="121" y="0"/>
                    </a:lnTo>
                    <a:lnTo>
                      <a:pt x="127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9" name="Freeform 120">
                <a:extLst>
                  <a:ext uri="{FF2B5EF4-FFF2-40B4-BE49-F238E27FC236}">
                    <a16:creationId xmlns:a16="http://schemas.microsoft.com/office/drawing/2014/main" id="{51510097-4BAE-4517-98FD-AD0CF971D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816" y="3584702"/>
                <a:ext cx="759286" cy="594445"/>
              </a:xfrm>
              <a:custGeom>
                <a:avLst/>
                <a:gdLst>
                  <a:gd name="T0" fmla="*/ 298 w 482"/>
                  <a:gd name="T1" fmla="*/ 175 h 377"/>
                  <a:gd name="T2" fmla="*/ 288 w 482"/>
                  <a:gd name="T3" fmla="*/ 225 h 377"/>
                  <a:gd name="T4" fmla="*/ 303 w 482"/>
                  <a:gd name="T5" fmla="*/ 266 h 377"/>
                  <a:gd name="T6" fmla="*/ 329 w 482"/>
                  <a:gd name="T7" fmla="*/ 294 h 377"/>
                  <a:gd name="T8" fmla="*/ 366 w 482"/>
                  <a:gd name="T9" fmla="*/ 295 h 377"/>
                  <a:gd name="T10" fmla="*/ 405 w 482"/>
                  <a:gd name="T11" fmla="*/ 279 h 377"/>
                  <a:gd name="T12" fmla="*/ 419 w 482"/>
                  <a:gd name="T13" fmla="*/ 243 h 377"/>
                  <a:gd name="T14" fmla="*/ 468 w 482"/>
                  <a:gd name="T15" fmla="*/ 234 h 377"/>
                  <a:gd name="T16" fmla="*/ 480 w 482"/>
                  <a:gd name="T17" fmla="*/ 246 h 377"/>
                  <a:gd name="T18" fmla="*/ 465 w 482"/>
                  <a:gd name="T19" fmla="*/ 275 h 377"/>
                  <a:gd name="T20" fmla="*/ 451 w 482"/>
                  <a:gd name="T21" fmla="*/ 295 h 377"/>
                  <a:gd name="T22" fmla="*/ 436 w 482"/>
                  <a:gd name="T23" fmla="*/ 308 h 377"/>
                  <a:gd name="T24" fmla="*/ 430 w 482"/>
                  <a:gd name="T25" fmla="*/ 309 h 377"/>
                  <a:gd name="T26" fmla="*/ 395 w 482"/>
                  <a:gd name="T27" fmla="*/ 321 h 377"/>
                  <a:gd name="T28" fmla="*/ 399 w 482"/>
                  <a:gd name="T29" fmla="*/ 333 h 377"/>
                  <a:gd name="T30" fmla="*/ 402 w 482"/>
                  <a:gd name="T31" fmla="*/ 346 h 377"/>
                  <a:gd name="T32" fmla="*/ 370 w 482"/>
                  <a:gd name="T33" fmla="*/ 367 h 377"/>
                  <a:gd name="T34" fmla="*/ 348 w 482"/>
                  <a:gd name="T35" fmla="*/ 355 h 377"/>
                  <a:gd name="T36" fmla="*/ 315 w 482"/>
                  <a:gd name="T37" fmla="*/ 344 h 377"/>
                  <a:gd name="T38" fmla="*/ 278 w 482"/>
                  <a:gd name="T39" fmla="*/ 349 h 377"/>
                  <a:gd name="T40" fmla="*/ 236 w 482"/>
                  <a:gd name="T41" fmla="*/ 332 h 377"/>
                  <a:gd name="T42" fmla="*/ 199 w 482"/>
                  <a:gd name="T43" fmla="*/ 307 h 377"/>
                  <a:gd name="T44" fmla="*/ 165 w 482"/>
                  <a:gd name="T45" fmla="*/ 290 h 377"/>
                  <a:gd name="T46" fmla="*/ 138 w 482"/>
                  <a:gd name="T47" fmla="*/ 255 h 377"/>
                  <a:gd name="T48" fmla="*/ 149 w 482"/>
                  <a:gd name="T49" fmla="*/ 242 h 377"/>
                  <a:gd name="T50" fmla="*/ 146 w 482"/>
                  <a:gd name="T51" fmla="*/ 217 h 377"/>
                  <a:gd name="T52" fmla="*/ 116 w 482"/>
                  <a:gd name="T53" fmla="*/ 169 h 377"/>
                  <a:gd name="T54" fmla="*/ 95 w 482"/>
                  <a:gd name="T55" fmla="*/ 143 h 377"/>
                  <a:gd name="T56" fmla="*/ 85 w 482"/>
                  <a:gd name="T57" fmla="*/ 115 h 377"/>
                  <a:gd name="T58" fmla="*/ 68 w 482"/>
                  <a:gd name="T59" fmla="*/ 88 h 377"/>
                  <a:gd name="T60" fmla="*/ 59 w 482"/>
                  <a:gd name="T61" fmla="*/ 56 h 377"/>
                  <a:gd name="T62" fmla="*/ 50 w 482"/>
                  <a:gd name="T63" fmla="*/ 24 h 377"/>
                  <a:gd name="T64" fmla="*/ 31 w 482"/>
                  <a:gd name="T65" fmla="*/ 27 h 377"/>
                  <a:gd name="T66" fmla="*/ 31 w 482"/>
                  <a:gd name="T67" fmla="*/ 62 h 377"/>
                  <a:gd name="T68" fmla="*/ 43 w 482"/>
                  <a:gd name="T69" fmla="*/ 82 h 377"/>
                  <a:gd name="T70" fmla="*/ 46 w 482"/>
                  <a:gd name="T71" fmla="*/ 102 h 377"/>
                  <a:gd name="T72" fmla="*/ 61 w 482"/>
                  <a:gd name="T73" fmla="*/ 125 h 377"/>
                  <a:gd name="T74" fmla="*/ 67 w 482"/>
                  <a:gd name="T75" fmla="*/ 164 h 377"/>
                  <a:gd name="T76" fmla="*/ 80 w 482"/>
                  <a:gd name="T77" fmla="*/ 185 h 377"/>
                  <a:gd name="T78" fmla="*/ 74 w 482"/>
                  <a:gd name="T79" fmla="*/ 205 h 377"/>
                  <a:gd name="T80" fmla="*/ 59 w 482"/>
                  <a:gd name="T81" fmla="*/ 181 h 377"/>
                  <a:gd name="T82" fmla="*/ 45 w 482"/>
                  <a:gd name="T83" fmla="*/ 150 h 377"/>
                  <a:gd name="T84" fmla="*/ 28 w 482"/>
                  <a:gd name="T85" fmla="*/ 123 h 377"/>
                  <a:gd name="T86" fmla="*/ 13 w 482"/>
                  <a:gd name="T87" fmla="*/ 115 h 377"/>
                  <a:gd name="T88" fmla="*/ 14 w 482"/>
                  <a:gd name="T89" fmla="*/ 103 h 377"/>
                  <a:gd name="T90" fmla="*/ 17 w 482"/>
                  <a:gd name="T91" fmla="*/ 71 h 377"/>
                  <a:gd name="T92" fmla="*/ 4 w 482"/>
                  <a:gd name="T93" fmla="*/ 39 h 377"/>
                  <a:gd name="T94" fmla="*/ 21 w 482"/>
                  <a:gd name="T95" fmla="*/ 2 h 377"/>
                  <a:gd name="T96" fmla="*/ 64 w 482"/>
                  <a:gd name="T97" fmla="*/ 14 h 377"/>
                  <a:gd name="T98" fmla="*/ 148 w 482"/>
                  <a:gd name="T99" fmla="*/ 28 h 377"/>
                  <a:gd name="T100" fmla="*/ 185 w 482"/>
                  <a:gd name="T101" fmla="*/ 27 h 377"/>
                  <a:gd name="T102" fmla="*/ 202 w 482"/>
                  <a:gd name="T103" fmla="*/ 54 h 377"/>
                  <a:gd name="T104" fmla="*/ 224 w 482"/>
                  <a:gd name="T105" fmla="*/ 78 h 377"/>
                  <a:gd name="T106" fmla="*/ 264 w 482"/>
                  <a:gd name="T107" fmla="*/ 69 h 377"/>
                  <a:gd name="T108" fmla="*/ 280 w 482"/>
                  <a:gd name="T109" fmla="*/ 107 h 377"/>
                  <a:gd name="T110" fmla="*/ 296 w 482"/>
                  <a:gd name="T111" fmla="*/ 13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2" h="377">
                    <a:moveTo>
                      <a:pt x="315" y="142"/>
                    </a:moveTo>
                    <a:lnTo>
                      <a:pt x="304" y="160"/>
                    </a:lnTo>
                    <a:lnTo>
                      <a:pt x="298" y="175"/>
                    </a:lnTo>
                    <a:lnTo>
                      <a:pt x="291" y="203"/>
                    </a:lnTo>
                    <a:lnTo>
                      <a:pt x="287" y="213"/>
                    </a:lnTo>
                    <a:lnTo>
                      <a:pt x="288" y="225"/>
                    </a:lnTo>
                    <a:lnTo>
                      <a:pt x="292" y="235"/>
                    </a:lnTo>
                    <a:lnTo>
                      <a:pt x="293" y="251"/>
                    </a:lnTo>
                    <a:lnTo>
                      <a:pt x="303" y="266"/>
                    </a:lnTo>
                    <a:lnTo>
                      <a:pt x="305" y="278"/>
                    </a:lnTo>
                    <a:lnTo>
                      <a:pt x="311" y="288"/>
                    </a:lnTo>
                    <a:lnTo>
                      <a:pt x="329" y="294"/>
                    </a:lnTo>
                    <a:lnTo>
                      <a:pt x="335" y="302"/>
                    </a:lnTo>
                    <a:lnTo>
                      <a:pt x="352" y="297"/>
                    </a:lnTo>
                    <a:lnTo>
                      <a:pt x="366" y="295"/>
                    </a:lnTo>
                    <a:lnTo>
                      <a:pt x="380" y="291"/>
                    </a:lnTo>
                    <a:lnTo>
                      <a:pt x="392" y="287"/>
                    </a:lnTo>
                    <a:lnTo>
                      <a:pt x="405" y="279"/>
                    </a:lnTo>
                    <a:lnTo>
                      <a:pt x="411" y="267"/>
                    </a:lnTo>
                    <a:lnTo>
                      <a:pt x="415" y="249"/>
                    </a:lnTo>
                    <a:lnTo>
                      <a:pt x="419" y="243"/>
                    </a:lnTo>
                    <a:lnTo>
                      <a:pt x="432" y="238"/>
                    </a:lnTo>
                    <a:lnTo>
                      <a:pt x="452" y="233"/>
                    </a:lnTo>
                    <a:lnTo>
                      <a:pt x="468" y="234"/>
                    </a:lnTo>
                    <a:lnTo>
                      <a:pt x="479" y="232"/>
                    </a:lnTo>
                    <a:lnTo>
                      <a:pt x="482" y="236"/>
                    </a:lnTo>
                    <a:lnTo>
                      <a:pt x="480" y="246"/>
                    </a:lnTo>
                    <a:lnTo>
                      <a:pt x="469" y="259"/>
                    </a:lnTo>
                    <a:lnTo>
                      <a:pt x="463" y="271"/>
                    </a:lnTo>
                    <a:lnTo>
                      <a:pt x="465" y="275"/>
                    </a:lnTo>
                    <a:lnTo>
                      <a:pt x="461" y="284"/>
                    </a:lnTo>
                    <a:lnTo>
                      <a:pt x="455" y="300"/>
                    </a:lnTo>
                    <a:lnTo>
                      <a:pt x="451" y="295"/>
                    </a:lnTo>
                    <a:lnTo>
                      <a:pt x="447" y="295"/>
                    </a:lnTo>
                    <a:lnTo>
                      <a:pt x="444" y="295"/>
                    </a:lnTo>
                    <a:lnTo>
                      <a:pt x="436" y="308"/>
                    </a:lnTo>
                    <a:lnTo>
                      <a:pt x="433" y="306"/>
                    </a:lnTo>
                    <a:lnTo>
                      <a:pt x="430" y="306"/>
                    </a:lnTo>
                    <a:lnTo>
                      <a:pt x="430" y="309"/>
                    </a:lnTo>
                    <a:lnTo>
                      <a:pt x="413" y="309"/>
                    </a:lnTo>
                    <a:lnTo>
                      <a:pt x="396" y="309"/>
                    </a:lnTo>
                    <a:lnTo>
                      <a:pt x="395" y="321"/>
                    </a:lnTo>
                    <a:lnTo>
                      <a:pt x="387" y="321"/>
                    </a:lnTo>
                    <a:lnTo>
                      <a:pt x="393" y="328"/>
                    </a:lnTo>
                    <a:lnTo>
                      <a:pt x="399" y="333"/>
                    </a:lnTo>
                    <a:lnTo>
                      <a:pt x="400" y="337"/>
                    </a:lnTo>
                    <a:lnTo>
                      <a:pt x="403" y="338"/>
                    </a:lnTo>
                    <a:lnTo>
                      <a:pt x="402" y="346"/>
                    </a:lnTo>
                    <a:lnTo>
                      <a:pt x="378" y="346"/>
                    </a:lnTo>
                    <a:lnTo>
                      <a:pt x="368" y="363"/>
                    </a:lnTo>
                    <a:lnTo>
                      <a:pt x="370" y="367"/>
                    </a:lnTo>
                    <a:lnTo>
                      <a:pt x="367" y="371"/>
                    </a:lnTo>
                    <a:lnTo>
                      <a:pt x="366" y="377"/>
                    </a:lnTo>
                    <a:lnTo>
                      <a:pt x="348" y="355"/>
                    </a:lnTo>
                    <a:lnTo>
                      <a:pt x="339" y="348"/>
                    </a:lnTo>
                    <a:lnTo>
                      <a:pt x="325" y="343"/>
                    </a:lnTo>
                    <a:lnTo>
                      <a:pt x="315" y="344"/>
                    </a:lnTo>
                    <a:lnTo>
                      <a:pt x="299" y="352"/>
                    </a:lnTo>
                    <a:lnTo>
                      <a:pt x="290" y="354"/>
                    </a:lnTo>
                    <a:lnTo>
                      <a:pt x="278" y="349"/>
                    </a:lnTo>
                    <a:lnTo>
                      <a:pt x="265" y="345"/>
                    </a:lnTo>
                    <a:lnTo>
                      <a:pt x="249" y="335"/>
                    </a:lnTo>
                    <a:lnTo>
                      <a:pt x="236" y="332"/>
                    </a:lnTo>
                    <a:lnTo>
                      <a:pt x="216" y="323"/>
                    </a:lnTo>
                    <a:lnTo>
                      <a:pt x="203" y="313"/>
                    </a:lnTo>
                    <a:lnTo>
                      <a:pt x="199" y="307"/>
                    </a:lnTo>
                    <a:lnTo>
                      <a:pt x="189" y="306"/>
                    </a:lnTo>
                    <a:lnTo>
                      <a:pt x="171" y="299"/>
                    </a:lnTo>
                    <a:lnTo>
                      <a:pt x="165" y="290"/>
                    </a:lnTo>
                    <a:lnTo>
                      <a:pt x="148" y="278"/>
                    </a:lnTo>
                    <a:lnTo>
                      <a:pt x="141" y="265"/>
                    </a:lnTo>
                    <a:lnTo>
                      <a:pt x="138" y="255"/>
                    </a:lnTo>
                    <a:lnTo>
                      <a:pt x="145" y="253"/>
                    </a:lnTo>
                    <a:lnTo>
                      <a:pt x="144" y="247"/>
                    </a:lnTo>
                    <a:lnTo>
                      <a:pt x="149" y="242"/>
                    </a:lnTo>
                    <a:lnTo>
                      <a:pt x="150" y="234"/>
                    </a:lnTo>
                    <a:lnTo>
                      <a:pt x="146" y="225"/>
                    </a:lnTo>
                    <a:lnTo>
                      <a:pt x="146" y="217"/>
                    </a:lnTo>
                    <a:lnTo>
                      <a:pt x="142" y="206"/>
                    </a:lnTo>
                    <a:lnTo>
                      <a:pt x="131" y="186"/>
                    </a:lnTo>
                    <a:lnTo>
                      <a:pt x="116" y="169"/>
                    </a:lnTo>
                    <a:lnTo>
                      <a:pt x="110" y="156"/>
                    </a:lnTo>
                    <a:lnTo>
                      <a:pt x="97" y="148"/>
                    </a:lnTo>
                    <a:lnTo>
                      <a:pt x="95" y="143"/>
                    </a:lnTo>
                    <a:lnTo>
                      <a:pt x="101" y="130"/>
                    </a:lnTo>
                    <a:lnTo>
                      <a:pt x="93" y="125"/>
                    </a:lnTo>
                    <a:lnTo>
                      <a:pt x="85" y="115"/>
                    </a:lnTo>
                    <a:lnTo>
                      <a:pt x="85" y="101"/>
                    </a:lnTo>
                    <a:lnTo>
                      <a:pt x="75" y="99"/>
                    </a:lnTo>
                    <a:lnTo>
                      <a:pt x="68" y="88"/>
                    </a:lnTo>
                    <a:lnTo>
                      <a:pt x="63" y="78"/>
                    </a:lnTo>
                    <a:lnTo>
                      <a:pt x="64" y="72"/>
                    </a:lnTo>
                    <a:lnTo>
                      <a:pt x="59" y="56"/>
                    </a:lnTo>
                    <a:lnTo>
                      <a:pt x="58" y="40"/>
                    </a:lnTo>
                    <a:lnTo>
                      <a:pt x="61" y="32"/>
                    </a:lnTo>
                    <a:lnTo>
                      <a:pt x="50" y="24"/>
                    </a:lnTo>
                    <a:lnTo>
                      <a:pt x="44" y="25"/>
                    </a:lnTo>
                    <a:lnTo>
                      <a:pt x="36" y="19"/>
                    </a:lnTo>
                    <a:lnTo>
                      <a:pt x="31" y="27"/>
                    </a:lnTo>
                    <a:lnTo>
                      <a:pt x="30" y="37"/>
                    </a:lnTo>
                    <a:lnTo>
                      <a:pt x="27" y="53"/>
                    </a:lnTo>
                    <a:lnTo>
                      <a:pt x="31" y="62"/>
                    </a:lnTo>
                    <a:lnTo>
                      <a:pt x="39" y="76"/>
                    </a:lnTo>
                    <a:lnTo>
                      <a:pt x="41" y="81"/>
                    </a:lnTo>
                    <a:lnTo>
                      <a:pt x="43" y="82"/>
                    </a:lnTo>
                    <a:lnTo>
                      <a:pt x="43" y="89"/>
                    </a:lnTo>
                    <a:lnTo>
                      <a:pt x="47" y="89"/>
                    </a:lnTo>
                    <a:lnTo>
                      <a:pt x="46" y="102"/>
                    </a:lnTo>
                    <a:lnTo>
                      <a:pt x="51" y="108"/>
                    </a:lnTo>
                    <a:lnTo>
                      <a:pt x="52" y="115"/>
                    </a:lnTo>
                    <a:lnTo>
                      <a:pt x="61" y="125"/>
                    </a:lnTo>
                    <a:lnTo>
                      <a:pt x="62" y="145"/>
                    </a:lnTo>
                    <a:lnTo>
                      <a:pt x="65" y="154"/>
                    </a:lnTo>
                    <a:lnTo>
                      <a:pt x="67" y="164"/>
                    </a:lnTo>
                    <a:lnTo>
                      <a:pt x="66" y="174"/>
                    </a:lnTo>
                    <a:lnTo>
                      <a:pt x="74" y="175"/>
                    </a:lnTo>
                    <a:lnTo>
                      <a:pt x="80" y="185"/>
                    </a:lnTo>
                    <a:lnTo>
                      <a:pt x="84" y="194"/>
                    </a:lnTo>
                    <a:lnTo>
                      <a:pt x="83" y="198"/>
                    </a:lnTo>
                    <a:lnTo>
                      <a:pt x="74" y="205"/>
                    </a:lnTo>
                    <a:lnTo>
                      <a:pt x="71" y="205"/>
                    </a:lnTo>
                    <a:lnTo>
                      <a:pt x="68" y="193"/>
                    </a:lnTo>
                    <a:lnTo>
                      <a:pt x="59" y="181"/>
                    </a:lnTo>
                    <a:lnTo>
                      <a:pt x="49" y="171"/>
                    </a:lnTo>
                    <a:lnTo>
                      <a:pt x="41" y="165"/>
                    </a:lnTo>
                    <a:lnTo>
                      <a:pt x="45" y="150"/>
                    </a:lnTo>
                    <a:lnTo>
                      <a:pt x="45" y="139"/>
                    </a:lnTo>
                    <a:lnTo>
                      <a:pt x="38" y="133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1"/>
                    </a:lnTo>
                    <a:lnTo>
                      <a:pt x="13" y="11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14" y="103"/>
                    </a:lnTo>
                    <a:lnTo>
                      <a:pt x="23" y="95"/>
                    </a:lnTo>
                    <a:lnTo>
                      <a:pt x="26" y="86"/>
                    </a:lnTo>
                    <a:lnTo>
                      <a:pt x="17" y="71"/>
                    </a:lnTo>
                    <a:lnTo>
                      <a:pt x="8" y="65"/>
                    </a:lnTo>
                    <a:lnTo>
                      <a:pt x="6" y="52"/>
                    </a:lnTo>
                    <a:lnTo>
                      <a:pt x="4" y="39"/>
                    </a:lnTo>
                    <a:lnTo>
                      <a:pt x="1" y="22"/>
                    </a:lnTo>
                    <a:lnTo>
                      <a:pt x="0" y="4"/>
                    </a:lnTo>
                    <a:lnTo>
                      <a:pt x="21" y="2"/>
                    </a:lnTo>
                    <a:lnTo>
                      <a:pt x="43" y="0"/>
                    </a:lnTo>
                    <a:lnTo>
                      <a:pt x="41" y="4"/>
                    </a:lnTo>
                    <a:lnTo>
                      <a:pt x="64" y="14"/>
                    </a:lnTo>
                    <a:lnTo>
                      <a:pt x="99" y="29"/>
                    </a:lnTo>
                    <a:lnTo>
                      <a:pt x="134" y="28"/>
                    </a:lnTo>
                    <a:lnTo>
                      <a:pt x="148" y="28"/>
                    </a:lnTo>
                    <a:lnTo>
                      <a:pt x="150" y="20"/>
                    </a:lnTo>
                    <a:lnTo>
                      <a:pt x="181" y="20"/>
                    </a:lnTo>
                    <a:lnTo>
                      <a:pt x="185" y="27"/>
                    </a:lnTo>
                    <a:lnTo>
                      <a:pt x="192" y="34"/>
                    </a:lnTo>
                    <a:lnTo>
                      <a:pt x="200" y="43"/>
                    </a:lnTo>
                    <a:lnTo>
                      <a:pt x="202" y="54"/>
                    </a:lnTo>
                    <a:lnTo>
                      <a:pt x="203" y="65"/>
                    </a:lnTo>
                    <a:lnTo>
                      <a:pt x="211" y="71"/>
                    </a:lnTo>
                    <a:lnTo>
                      <a:pt x="224" y="78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4" y="69"/>
                    </a:lnTo>
                    <a:lnTo>
                      <a:pt x="269" y="83"/>
                    </a:lnTo>
                    <a:lnTo>
                      <a:pt x="273" y="95"/>
                    </a:lnTo>
                    <a:lnTo>
                      <a:pt x="280" y="107"/>
                    </a:lnTo>
                    <a:lnTo>
                      <a:pt x="281" y="122"/>
                    </a:lnTo>
                    <a:lnTo>
                      <a:pt x="283" y="132"/>
                    </a:lnTo>
                    <a:lnTo>
                      <a:pt x="296" y="138"/>
                    </a:lnTo>
                    <a:lnTo>
                      <a:pt x="307" y="143"/>
                    </a:lnTo>
                    <a:lnTo>
                      <a:pt x="315" y="142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0" name="Freeform 121">
                <a:extLst>
                  <a:ext uri="{FF2B5EF4-FFF2-40B4-BE49-F238E27FC236}">
                    <a16:creationId xmlns:a16="http://schemas.microsoft.com/office/drawing/2014/main" id="{C23EE594-9041-4CE4-B811-392D4B277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163" y="3272500"/>
                <a:ext cx="66162" cy="47303"/>
              </a:xfrm>
              <a:custGeom>
                <a:avLst/>
                <a:gdLst>
                  <a:gd name="T0" fmla="*/ 2 w 42"/>
                  <a:gd name="T1" fmla="*/ 9 h 30"/>
                  <a:gd name="T2" fmla="*/ 4 w 42"/>
                  <a:gd name="T3" fmla="*/ 9 h 30"/>
                  <a:gd name="T4" fmla="*/ 4 w 42"/>
                  <a:gd name="T5" fmla="*/ 5 h 30"/>
                  <a:gd name="T6" fmla="*/ 14 w 42"/>
                  <a:gd name="T7" fmla="*/ 2 h 30"/>
                  <a:gd name="T8" fmla="*/ 17 w 42"/>
                  <a:gd name="T9" fmla="*/ 1 h 30"/>
                  <a:gd name="T10" fmla="*/ 23 w 42"/>
                  <a:gd name="T11" fmla="*/ 0 h 30"/>
                  <a:gd name="T12" fmla="*/ 31 w 42"/>
                  <a:gd name="T13" fmla="*/ 0 h 30"/>
                  <a:gd name="T14" fmla="*/ 40 w 42"/>
                  <a:gd name="T15" fmla="*/ 6 h 30"/>
                  <a:gd name="T16" fmla="*/ 42 w 42"/>
                  <a:gd name="T17" fmla="*/ 20 h 30"/>
                  <a:gd name="T18" fmla="*/ 39 w 42"/>
                  <a:gd name="T19" fmla="*/ 20 h 30"/>
                  <a:gd name="T20" fmla="*/ 37 w 42"/>
                  <a:gd name="T21" fmla="*/ 24 h 30"/>
                  <a:gd name="T22" fmla="*/ 28 w 42"/>
                  <a:gd name="T23" fmla="*/ 24 h 30"/>
                  <a:gd name="T24" fmla="*/ 22 w 42"/>
                  <a:gd name="T25" fmla="*/ 28 h 30"/>
                  <a:gd name="T26" fmla="*/ 11 w 42"/>
                  <a:gd name="T27" fmla="*/ 30 h 30"/>
                  <a:gd name="T28" fmla="*/ 3 w 42"/>
                  <a:gd name="T29" fmla="*/ 25 h 30"/>
                  <a:gd name="T30" fmla="*/ 0 w 42"/>
                  <a:gd name="T31" fmla="*/ 16 h 30"/>
                  <a:gd name="T32" fmla="*/ 2 w 42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2" y="9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0" y="6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7" y="24"/>
                    </a:lnTo>
                    <a:lnTo>
                      <a:pt x="28" y="24"/>
                    </a:lnTo>
                    <a:lnTo>
                      <a:pt x="22" y="28"/>
                    </a:lnTo>
                    <a:lnTo>
                      <a:pt x="11" y="30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1" name="Freeform 122">
                <a:extLst>
                  <a:ext uri="{FF2B5EF4-FFF2-40B4-BE49-F238E27FC236}">
                    <a16:creationId xmlns:a16="http://schemas.microsoft.com/office/drawing/2014/main" id="{5C498869-6ED0-4BFF-8A63-1185A3EA2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129" y="3838563"/>
                <a:ext cx="471010" cy="487224"/>
              </a:xfrm>
              <a:custGeom>
                <a:avLst/>
                <a:gdLst>
                  <a:gd name="T0" fmla="*/ 6 w 299"/>
                  <a:gd name="T1" fmla="*/ 211 h 309"/>
                  <a:gd name="T2" fmla="*/ 15 w 299"/>
                  <a:gd name="T3" fmla="*/ 198 h 309"/>
                  <a:gd name="T4" fmla="*/ 38 w 299"/>
                  <a:gd name="T5" fmla="*/ 200 h 309"/>
                  <a:gd name="T6" fmla="*/ 48 w 299"/>
                  <a:gd name="T7" fmla="*/ 197 h 309"/>
                  <a:gd name="T8" fmla="*/ 125 w 299"/>
                  <a:gd name="T9" fmla="*/ 182 h 309"/>
                  <a:gd name="T10" fmla="*/ 114 w 299"/>
                  <a:gd name="T11" fmla="*/ 90 h 309"/>
                  <a:gd name="T12" fmla="*/ 133 w 299"/>
                  <a:gd name="T13" fmla="*/ 0 h 309"/>
                  <a:gd name="T14" fmla="*/ 254 w 299"/>
                  <a:gd name="T15" fmla="*/ 90 h 309"/>
                  <a:gd name="T16" fmla="*/ 270 w 299"/>
                  <a:gd name="T17" fmla="*/ 106 h 309"/>
                  <a:gd name="T18" fmla="*/ 278 w 299"/>
                  <a:gd name="T19" fmla="*/ 123 h 309"/>
                  <a:gd name="T20" fmla="*/ 299 w 299"/>
                  <a:gd name="T21" fmla="*/ 168 h 309"/>
                  <a:gd name="T22" fmla="*/ 287 w 299"/>
                  <a:gd name="T23" fmla="*/ 195 h 309"/>
                  <a:gd name="T24" fmla="*/ 246 w 299"/>
                  <a:gd name="T25" fmla="*/ 200 h 309"/>
                  <a:gd name="T26" fmla="*/ 228 w 299"/>
                  <a:gd name="T27" fmla="*/ 208 h 309"/>
                  <a:gd name="T28" fmla="*/ 212 w 299"/>
                  <a:gd name="T29" fmla="*/ 204 h 309"/>
                  <a:gd name="T30" fmla="*/ 185 w 299"/>
                  <a:gd name="T31" fmla="*/ 216 h 309"/>
                  <a:gd name="T32" fmla="*/ 167 w 299"/>
                  <a:gd name="T33" fmla="*/ 232 h 309"/>
                  <a:gd name="T34" fmla="*/ 157 w 299"/>
                  <a:gd name="T35" fmla="*/ 241 h 309"/>
                  <a:gd name="T36" fmla="*/ 143 w 299"/>
                  <a:gd name="T37" fmla="*/ 244 h 309"/>
                  <a:gd name="T38" fmla="*/ 126 w 299"/>
                  <a:gd name="T39" fmla="*/ 275 h 309"/>
                  <a:gd name="T40" fmla="*/ 121 w 299"/>
                  <a:gd name="T41" fmla="*/ 291 h 309"/>
                  <a:gd name="T42" fmla="*/ 115 w 299"/>
                  <a:gd name="T43" fmla="*/ 306 h 309"/>
                  <a:gd name="T44" fmla="*/ 108 w 299"/>
                  <a:gd name="T45" fmla="*/ 300 h 309"/>
                  <a:gd name="T46" fmla="*/ 99 w 299"/>
                  <a:gd name="T47" fmla="*/ 302 h 309"/>
                  <a:gd name="T48" fmla="*/ 82 w 299"/>
                  <a:gd name="T49" fmla="*/ 307 h 309"/>
                  <a:gd name="T50" fmla="*/ 75 w 299"/>
                  <a:gd name="T51" fmla="*/ 306 h 309"/>
                  <a:gd name="T52" fmla="*/ 70 w 299"/>
                  <a:gd name="T53" fmla="*/ 294 h 309"/>
                  <a:gd name="T54" fmla="*/ 64 w 299"/>
                  <a:gd name="T55" fmla="*/ 294 h 309"/>
                  <a:gd name="T56" fmla="*/ 68 w 299"/>
                  <a:gd name="T57" fmla="*/ 282 h 309"/>
                  <a:gd name="T58" fmla="*/ 59 w 299"/>
                  <a:gd name="T59" fmla="*/ 267 h 309"/>
                  <a:gd name="T60" fmla="*/ 51 w 299"/>
                  <a:gd name="T61" fmla="*/ 262 h 309"/>
                  <a:gd name="T62" fmla="*/ 41 w 299"/>
                  <a:gd name="T63" fmla="*/ 268 h 309"/>
                  <a:gd name="T64" fmla="*/ 28 w 299"/>
                  <a:gd name="T65" fmla="*/ 271 h 309"/>
                  <a:gd name="T66" fmla="*/ 20 w 299"/>
                  <a:gd name="T67" fmla="*/ 265 h 309"/>
                  <a:gd name="T68" fmla="*/ 12 w 299"/>
                  <a:gd name="T69" fmla="*/ 267 h 309"/>
                  <a:gd name="T70" fmla="*/ 12 w 299"/>
                  <a:gd name="T71" fmla="*/ 253 h 309"/>
                  <a:gd name="T72" fmla="*/ 4 w 299"/>
                  <a:gd name="T73" fmla="*/ 240 h 309"/>
                  <a:gd name="T74" fmla="*/ 0 w 299"/>
                  <a:gd name="T75" fmla="*/ 21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309">
                    <a:moveTo>
                      <a:pt x="0" y="215"/>
                    </a:moveTo>
                    <a:lnTo>
                      <a:pt x="6" y="211"/>
                    </a:lnTo>
                    <a:lnTo>
                      <a:pt x="9" y="199"/>
                    </a:lnTo>
                    <a:lnTo>
                      <a:pt x="15" y="198"/>
                    </a:lnTo>
                    <a:lnTo>
                      <a:pt x="28" y="204"/>
                    </a:lnTo>
                    <a:lnTo>
                      <a:pt x="38" y="200"/>
                    </a:lnTo>
                    <a:lnTo>
                      <a:pt x="45" y="201"/>
                    </a:lnTo>
                    <a:lnTo>
                      <a:pt x="48" y="197"/>
                    </a:lnTo>
                    <a:lnTo>
                      <a:pt x="121" y="196"/>
                    </a:lnTo>
                    <a:lnTo>
                      <a:pt x="125" y="182"/>
                    </a:lnTo>
                    <a:lnTo>
                      <a:pt x="122" y="179"/>
                    </a:lnTo>
                    <a:lnTo>
                      <a:pt x="114" y="90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93" y="45"/>
                    </a:lnTo>
                    <a:lnTo>
                      <a:pt x="254" y="90"/>
                    </a:lnTo>
                    <a:lnTo>
                      <a:pt x="258" y="100"/>
                    </a:lnTo>
                    <a:lnTo>
                      <a:pt x="270" y="106"/>
                    </a:lnTo>
                    <a:lnTo>
                      <a:pt x="278" y="109"/>
                    </a:lnTo>
                    <a:lnTo>
                      <a:pt x="278" y="123"/>
                    </a:lnTo>
                    <a:lnTo>
                      <a:pt x="298" y="120"/>
                    </a:lnTo>
                    <a:lnTo>
                      <a:pt x="299" y="168"/>
                    </a:lnTo>
                    <a:lnTo>
                      <a:pt x="289" y="182"/>
                    </a:lnTo>
                    <a:lnTo>
                      <a:pt x="287" y="195"/>
                    </a:lnTo>
                    <a:lnTo>
                      <a:pt x="271" y="198"/>
                    </a:lnTo>
                    <a:lnTo>
                      <a:pt x="246" y="200"/>
                    </a:lnTo>
                    <a:lnTo>
                      <a:pt x="240" y="207"/>
                    </a:lnTo>
                    <a:lnTo>
                      <a:pt x="228" y="208"/>
                    </a:lnTo>
                    <a:lnTo>
                      <a:pt x="216" y="208"/>
                    </a:lnTo>
                    <a:lnTo>
                      <a:pt x="212" y="204"/>
                    </a:lnTo>
                    <a:lnTo>
                      <a:pt x="202" y="207"/>
                    </a:lnTo>
                    <a:lnTo>
                      <a:pt x="185" y="216"/>
                    </a:lnTo>
                    <a:lnTo>
                      <a:pt x="182" y="222"/>
                    </a:lnTo>
                    <a:lnTo>
                      <a:pt x="167" y="232"/>
                    </a:lnTo>
                    <a:lnTo>
                      <a:pt x="165" y="237"/>
                    </a:lnTo>
                    <a:lnTo>
                      <a:pt x="157" y="241"/>
                    </a:lnTo>
                    <a:lnTo>
                      <a:pt x="148" y="238"/>
                    </a:lnTo>
                    <a:lnTo>
                      <a:pt x="143" y="244"/>
                    </a:lnTo>
                    <a:lnTo>
                      <a:pt x="140" y="258"/>
                    </a:lnTo>
                    <a:lnTo>
                      <a:pt x="126" y="275"/>
                    </a:lnTo>
                    <a:lnTo>
                      <a:pt x="126" y="282"/>
                    </a:lnTo>
                    <a:lnTo>
                      <a:pt x="121" y="291"/>
                    </a:lnTo>
                    <a:lnTo>
                      <a:pt x="122" y="303"/>
                    </a:lnTo>
                    <a:lnTo>
                      <a:pt x="115" y="306"/>
                    </a:lnTo>
                    <a:lnTo>
                      <a:pt x="111" y="309"/>
                    </a:lnTo>
                    <a:lnTo>
                      <a:pt x="108" y="300"/>
                    </a:lnTo>
                    <a:lnTo>
                      <a:pt x="103" y="302"/>
                    </a:lnTo>
                    <a:lnTo>
                      <a:pt x="99" y="302"/>
                    </a:lnTo>
                    <a:lnTo>
                      <a:pt x="96" y="308"/>
                    </a:lnTo>
                    <a:lnTo>
                      <a:pt x="82" y="307"/>
                    </a:lnTo>
                    <a:lnTo>
                      <a:pt x="77" y="305"/>
                    </a:lnTo>
                    <a:lnTo>
                      <a:pt x="75" y="306"/>
                    </a:lnTo>
                    <a:lnTo>
                      <a:pt x="69" y="300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94"/>
                    </a:lnTo>
                    <a:lnTo>
                      <a:pt x="65" y="287"/>
                    </a:lnTo>
                    <a:lnTo>
                      <a:pt x="68" y="282"/>
                    </a:lnTo>
                    <a:lnTo>
                      <a:pt x="61" y="273"/>
                    </a:lnTo>
                    <a:lnTo>
                      <a:pt x="59" y="267"/>
                    </a:lnTo>
                    <a:lnTo>
                      <a:pt x="55" y="263"/>
                    </a:lnTo>
                    <a:lnTo>
                      <a:pt x="51" y="262"/>
                    </a:lnTo>
                    <a:lnTo>
                      <a:pt x="47" y="265"/>
                    </a:lnTo>
                    <a:lnTo>
                      <a:pt x="41" y="268"/>
                    </a:lnTo>
                    <a:lnTo>
                      <a:pt x="36" y="272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20" y="265"/>
                    </a:lnTo>
                    <a:lnTo>
                      <a:pt x="15" y="267"/>
                    </a:lnTo>
                    <a:lnTo>
                      <a:pt x="12" y="267"/>
                    </a:lnTo>
                    <a:lnTo>
                      <a:pt x="11" y="260"/>
                    </a:lnTo>
                    <a:lnTo>
                      <a:pt x="12" y="253"/>
                    </a:lnTo>
                    <a:lnTo>
                      <a:pt x="11" y="245"/>
                    </a:lnTo>
                    <a:lnTo>
                      <a:pt x="4" y="240"/>
                    </a:lnTo>
                    <a:lnTo>
                      <a:pt x="0" y="22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2" name="Freeform 123">
                <a:extLst>
                  <a:ext uri="{FF2B5EF4-FFF2-40B4-BE49-F238E27FC236}">
                    <a16:creationId xmlns:a16="http://schemas.microsoft.com/office/drawing/2014/main" id="{4FE5CE99-D11A-4C55-8A75-CDBF6FFF2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0384" y="3728189"/>
                <a:ext cx="252045" cy="602328"/>
              </a:xfrm>
              <a:custGeom>
                <a:avLst/>
                <a:gdLst>
                  <a:gd name="T0" fmla="*/ 126 w 160"/>
                  <a:gd name="T1" fmla="*/ 178 h 382"/>
                  <a:gd name="T2" fmla="*/ 108 w 160"/>
                  <a:gd name="T3" fmla="*/ 201 h 382"/>
                  <a:gd name="T4" fmla="*/ 112 w 160"/>
                  <a:gd name="T5" fmla="*/ 223 h 382"/>
                  <a:gd name="T6" fmla="*/ 135 w 160"/>
                  <a:gd name="T7" fmla="*/ 252 h 382"/>
                  <a:gd name="T8" fmla="*/ 125 w 160"/>
                  <a:gd name="T9" fmla="*/ 274 h 382"/>
                  <a:gd name="T10" fmla="*/ 144 w 160"/>
                  <a:gd name="T11" fmla="*/ 301 h 382"/>
                  <a:gd name="T12" fmla="*/ 148 w 160"/>
                  <a:gd name="T13" fmla="*/ 322 h 382"/>
                  <a:gd name="T14" fmla="*/ 149 w 160"/>
                  <a:gd name="T15" fmla="*/ 361 h 382"/>
                  <a:gd name="T16" fmla="*/ 139 w 160"/>
                  <a:gd name="T17" fmla="*/ 367 h 382"/>
                  <a:gd name="T18" fmla="*/ 136 w 160"/>
                  <a:gd name="T19" fmla="*/ 338 h 382"/>
                  <a:gd name="T20" fmla="*/ 126 w 160"/>
                  <a:gd name="T21" fmla="*/ 305 h 382"/>
                  <a:gd name="T22" fmla="*/ 112 w 160"/>
                  <a:gd name="T23" fmla="*/ 254 h 382"/>
                  <a:gd name="T24" fmla="*/ 91 w 160"/>
                  <a:gd name="T25" fmla="*/ 247 h 382"/>
                  <a:gd name="T26" fmla="*/ 62 w 160"/>
                  <a:gd name="T27" fmla="*/ 260 h 382"/>
                  <a:gd name="T28" fmla="*/ 53 w 160"/>
                  <a:gd name="T29" fmla="*/ 229 h 382"/>
                  <a:gd name="T30" fmla="*/ 29 w 160"/>
                  <a:gd name="T31" fmla="*/ 186 h 382"/>
                  <a:gd name="T32" fmla="*/ 19 w 160"/>
                  <a:gd name="T33" fmla="*/ 176 h 382"/>
                  <a:gd name="T34" fmla="*/ 0 w 160"/>
                  <a:gd name="T35" fmla="*/ 142 h 382"/>
                  <a:gd name="T36" fmla="*/ 4 w 160"/>
                  <a:gd name="T37" fmla="*/ 131 h 382"/>
                  <a:gd name="T38" fmla="*/ 9 w 160"/>
                  <a:gd name="T39" fmla="*/ 117 h 382"/>
                  <a:gd name="T40" fmla="*/ 9 w 160"/>
                  <a:gd name="T41" fmla="*/ 88 h 382"/>
                  <a:gd name="T42" fmla="*/ 28 w 160"/>
                  <a:gd name="T43" fmla="*/ 76 h 382"/>
                  <a:gd name="T44" fmla="*/ 33 w 160"/>
                  <a:gd name="T45" fmla="*/ 48 h 382"/>
                  <a:gd name="T46" fmla="*/ 50 w 160"/>
                  <a:gd name="T47" fmla="*/ 22 h 382"/>
                  <a:gd name="T48" fmla="*/ 59 w 160"/>
                  <a:gd name="T49" fmla="*/ 13 h 382"/>
                  <a:gd name="T50" fmla="*/ 61 w 160"/>
                  <a:gd name="T51" fmla="*/ 1 h 382"/>
                  <a:gd name="T52" fmla="*/ 80 w 160"/>
                  <a:gd name="T53" fmla="*/ 12 h 382"/>
                  <a:gd name="T54" fmla="*/ 93 w 160"/>
                  <a:gd name="T55" fmla="*/ 33 h 382"/>
                  <a:gd name="T56" fmla="*/ 83 w 160"/>
                  <a:gd name="T57" fmla="*/ 67 h 382"/>
                  <a:gd name="T58" fmla="*/ 104 w 160"/>
                  <a:gd name="T59" fmla="*/ 89 h 382"/>
                  <a:gd name="T60" fmla="*/ 124 w 160"/>
                  <a:gd name="T61" fmla="*/ 112 h 382"/>
                  <a:gd name="T62" fmla="*/ 137 w 160"/>
                  <a:gd name="T63" fmla="*/ 137 h 382"/>
                  <a:gd name="T64" fmla="*/ 158 w 160"/>
                  <a:gd name="T65" fmla="*/ 134 h 382"/>
                  <a:gd name="T66" fmla="*/ 147 w 160"/>
                  <a:gd name="T67" fmla="*/ 156 h 382"/>
                  <a:gd name="T68" fmla="*/ 135 w 160"/>
                  <a:gd name="T69" fmla="*/ 16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382">
                    <a:moveTo>
                      <a:pt x="135" y="169"/>
                    </a:moveTo>
                    <a:lnTo>
                      <a:pt x="126" y="178"/>
                    </a:lnTo>
                    <a:lnTo>
                      <a:pt x="113" y="179"/>
                    </a:lnTo>
                    <a:lnTo>
                      <a:pt x="108" y="201"/>
                    </a:lnTo>
                    <a:lnTo>
                      <a:pt x="101" y="205"/>
                    </a:lnTo>
                    <a:lnTo>
                      <a:pt x="112" y="223"/>
                    </a:lnTo>
                    <a:lnTo>
                      <a:pt x="126" y="239"/>
                    </a:lnTo>
                    <a:lnTo>
                      <a:pt x="135" y="252"/>
                    </a:lnTo>
                    <a:lnTo>
                      <a:pt x="131" y="270"/>
                    </a:lnTo>
                    <a:lnTo>
                      <a:pt x="125" y="274"/>
                    </a:lnTo>
                    <a:lnTo>
                      <a:pt x="130" y="285"/>
                    </a:lnTo>
                    <a:lnTo>
                      <a:pt x="144" y="301"/>
                    </a:lnTo>
                    <a:lnTo>
                      <a:pt x="147" y="313"/>
                    </a:lnTo>
                    <a:lnTo>
                      <a:pt x="148" y="322"/>
                    </a:lnTo>
                    <a:lnTo>
                      <a:pt x="157" y="341"/>
                    </a:lnTo>
                    <a:lnTo>
                      <a:pt x="149" y="361"/>
                    </a:lnTo>
                    <a:lnTo>
                      <a:pt x="142" y="382"/>
                    </a:lnTo>
                    <a:lnTo>
                      <a:pt x="139" y="367"/>
                    </a:lnTo>
                    <a:lnTo>
                      <a:pt x="143" y="351"/>
                    </a:lnTo>
                    <a:lnTo>
                      <a:pt x="136" y="338"/>
                    </a:lnTo>
                    <a:lnTo>
                      <a:pt x="135" y="316"/>
                    </a:lnTo>
                    <a:lnTo>
                      <a:pt x="126" y="305"/>
                    </a:lnTo>
                    <a:lnTo>
                      <a:pt x="118" y="280"/>
                    </a:lnTo>
                    <a:lnTo>
                      <a:pt x="112" y="254"/>
                    </a:lnTo>
                    <a:lnTo>
                      <a:pt x="102" y="237"/>
                    </a:lnTo>
                    <a:lnTo>
                      <a:pt x="91" y="247"/>
                    </a:lnTo>
                    <a:lnTo>
                      <a:pt x="72" y="262"/>
                    </a:lnTo>
                    <a:lnTo>
                      <a:pt x="62" y="260"/>
                    </a:lnTo>
                    <a:lnTo>
                      <a:pt x="50" y="255"/>
                    </a:lnTo>
                    <a:lnTo>
                      <a:pt x="53" y="229"/>
                    </a:lnTo>
                    <a:lnTo>
                      <a:pt x="46" y="210"/>
                    </a:lnTo>
                    <a:lnTo>
                      <a:pt x="29" y="186"/>
                    </a:lnTo>
                    <a:lnTo>
                      <a:pt x="30" y="179"/>
                    </a:lnTo>
                    <a:lnTo>
                      <a:pt x="19" y="176"/>
                    </a:lnTo>
                    <a:lnTo>
                      <a:pt x="4" y="159"/>
                    </a:lnTo>
                    <a:lnTo>
                      <a:pt x="0" y="142"/>
                    </a:lnTo>
                    <a:lnTo>
                      <a:pt x="7" y="145"/>
                    </a:lnTo>
                    <a:lnTo>
                      <a:pt x="4" y="131"/>
                    </a:lnTo>
                    <a:lnTo>
                      <a:pt x="12" y="125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9" y="88"/>
                    </a:lnTo>
                    <a:lnTo>
                      <a:pt x="23" y="93"/>
                    </a:lnTo>
                    <a:lnTo>
                      <a:pt x="28" y="76"/>
                    </a:lnTo>
                    <a:lnTo>
                      <a:pt x="27" y="66"/>
                    </a:lnTo>
                    <a:lnTo>
                      <a:pt x="33" y="48"/>
                    </a:lnTo>
                    <a:lnTo>
                      <a:pt x="30" y="36"/>
                    </a:lnTo>
                    <a:lnTo>
                      <a:pt x="50" y="22"/>
                    </a:lnTo>
                    <a:lnTo>
                      <a:pt x="64" y="2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1" y="1"/>
                    </a:lnTo>
                    <a:lnTo>
                      <a:pt x="71" y="0"/>
                    </a:lnTo>
                    <a:lnTo>
                      <a:pt x="80" y="12"/>
                    </a:lnTo>
                    <a:lnTo>
                      <a:pt x="89" y="17"/>
                    </a:lnTo>
                    <a:lnTo>
                      <a:pt x="93" y="33"/>
                    </a:lnTo>
                    <a:lnTo>
                      <a:pt x="96" y="50"/>
                    </a:lnTo>
                    <a:lnTo>
                      <a:pt x="83" y="67"/>
                    </a:lnTo>
                    <a:lnTo>
                      <a:pt x="86" y="92"/>
                    </a:lnTo>
                    <a:lnTo>
                      <a:pt x="104" y="89"/>
                    </a:lnTo>
                    <a:lnTo>
                      <a:pt x="112" y="108"/>
                    </a:lnTo>
                    <a:lnTo>
                      <a:pt x="124" y="112"/>
                    </a:lnTo>
                    <a:lnTo>
                      <a:pt x="122" y="129"/>
                    </a:lnTo>
                    <a:lnTo>
                      <a:pt x="137" y="137"/>
                    </a:lnTo>
                    <a:lnTo>
                      <a:pt x="146" y="141"/>
                    </a:lnTo>
                    <a:lnTo>
                      <a:pt x="158" y="134"/>
                    </a:lnTo>
                    <a:lnTo>
                      <a:pt x="160" y="143"/>
                    </a:lnTo>
                    <a:lnTo>
                      <a:pt x="147" y="156"/>
                    </a:lnTo>
                    <a:lnTo>
                      <a:pt x="144" y="164"/>
                    </a:lnTo>
                    <a:lnTo>
                      <a:pt x="135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3" name="Freeform 124">
                <a:extLst>
                  <a:ext uri="{FF2B5EF4-FFF2-40B4-BE49-F238E27FC236}">
                    <a16:creationId xmlns:a16="http://schemas.microsoft.com/office/drawing/2014/main" id="{9EDA7D24-C048-4B9D-9BFA-0A8D5F8E2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028" y="3233081"/>
                <a:ext cx="48834" cy="53610"/>
              </a:xfrm>
              <a:custGeom>
                <a:avLst/>
                <a:gdLst>
                  <a:gd name="T0" fmla="*/ 22 w 31"/>
                  <a:gd name="T1" fmla="*/ 21 h 34"/>
                  <a:gd name="T2" fmla="*/ 21 w 31"/>
                  <a:gd name="T3" fmla="*/ 17 h 34"/>
                  <a:gd name="T4" fmla="*/ 15 w 31"/>
                  <a:gd name="T5" fmla="*/ 27 h 34"/>
                  <a:gd name="T6" fmla="*/ 16 w 31"/>
                  <a:gd name="T7" fmla="*/ 34 h 34"/>
                  <a:gd name="T8" fmla="*/ 13 w 31"/>
                  <a:gd name="T9" fmla="*/ 32 h 34"/>
                  <a:gd name="T10" fmla="*/ 7 w 31"/>
                  <a:gd name="T11" fmla="*/ 25 h 34"/>
                  <a:gd name="T12" fmla="*/ 0 w 31"/>
                  <a:gd name="T13" fmla="*/ 21 h 34"/>
                  <a:gd name="T14" fmla="*/ 1 w 31"/>
                  <a:gd name="T15" fmla="*/ 18 h 34"/>
                  <a:gd name="T16" fmla="*/ 3 w 31"/>
                  <a:gd name="T17" fmla="*/ 7 h 34"/>
                  <a:gd name="T18" fmla="*/ 8 w 31"/>
                  <a:gd name="T19" fmla="*/ 2 h 34"/>
                  <a:gd name="T20" fmla="*/ 11 w 31"/>
                  <a:gd name="T21" fmla="*/ 0 h 34"/>
                  <a:gd name="T22" fmla="*/ 16 w 31"/>
                  <a:gd name="T23" fmla="*/ 3 h 34"/>
                  <a:gd name="T24" fmla="*/ 18 w 31"/>
                  <a:gd name="T25" fmla="*/ 6 h 34"/>
                  <a:gd name="T26" fmla="*/ 24 w 31"/>
                  <a:gd name="T27" fmla="*/ 9 h 34"/>
                  <a:gd name="T28" fmla="*/ 31 w 31"/>
                  <a:gd name="T29" fmla="*/ 13 h 34"/>
                  <a:gd name="T30" fmla="*/ 29 w 31"/>
                  <a:gd name="T31" fmla="*/ 14 h 34"/>
                  <a:gd name="T32" fmla="*/ 27 w 31"/>
                  <a:gd name="T33" fmla="*/ 19 h 34"/>
                  <a:gd name="T34" fmla="*/ 22 w 31"/>
                  <a:gd name="T3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4">
                    <a:moveTo>
                      <a:pt x="22" y="21"/>
                    </a:moveTo>
                    <a:lnTo>
                      <a:pt x="21" y="17"/>
                    </a:lnTo>
                    <a:lnTo>
                      <a:pt x="15" y="27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24" y="9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9"/>
                    </a:lnTo>
                    <a:lnTo>
                      <a:pt x="2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4" name="Freeform 125">
                <a:extLst>
                  <a:ext uri="{FF2B5EF4-FFF2-40B4-BE49-F238E27FC236}">
                    <a16:creationId xmlns:a16="http://schemas.microsoft.com/office/drawing/2014/main" id="{B5137476-4234-4809-831D-798D34690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262" y="2960299"/>
                <a:ext cx="858529" cy="335854"/>
              </a:xfrm>
              <a:custGeom>
                <a:avLst/>
                <a:gdLst>
                  <a:gd name="T0" fmla="*/ 15 w 545"/>
                  <a:gd name="T1" fmla="*/ 52 h 213"/>
                  <a:gd name="T2" fmla="*/ 57 w 545"/>
                  <a:gd name="T3" fmla="*/ 25 h 213"/>
                  <a:gd name="T4" fmla="*/ 90 w 545"/>
                  <a:gd name="T5" fmla="*/ 31 h 213"/>
                  <a:gd name="T6" fmla="*/ 122 w 545"/>
                  <a:gd name="T7" fmla="*/ 42 h 213"/>
                  <a:gd name="T8" fmla="*/ 156 w 545"/>
                  <a:gd name="T9" fmla="*/ 33 h 213"/>
                  <a:gd name="T10" fmla="*/ 148 w 545"/>
                  <a:gd name="T11" fmla="*/ 0 h 213"/>
                  <a:gd name="T12" fmla="*/ 186 w 545"/>
                  <a:gd name="T13" fmla="*/ 10 h 213"/>
                  <a:gd name="T14" fmla="*/ 219 w 545"/>
                  <a:gd name="T15" fmla="*/ 31 h 213"/>
                  <a:gd name="T16" fmla="*/ 259 w 545"/>
                  <a:gd name="T17" fmla="*/ 35 h 213"/>
                  <a:gd name="T18" fmla="*/ 296 w 545"/>
                  <a:gd name="T19" fmla="*/ 35 h 213"/>
                  <a:gd name="T20" fmla="*/ 333 w 545"/>
                  <a:gd name="T21" fmla="*/ 55 h 213"/>
                  <a:gd name="T22" fmla="*/ 370 w 545"/>
                  <a:gd name="T23" fmla="*/ 59 h 213"/>
                  <a:gd name="T24" fmla="*/ 400 w 545"/>
                  <a:gd name="T25" fmla="*/ 50 h 213"/>
                  <a:gd name="T26" fmla="*/ 426 w 545"/>
                  <a:gd name="T27" fmla="*/ 38 h 213"/>
                  <a:gd name="T28" fmla="*/ 456 w 545"/>
                  <a:gd name="T29" fmla="*/ 43 h 213"/>
                  <a:gd name="T30" fmla="*/ 459 w 545"/>
                  <a:gd name="T31" fmla="*/ 79 h 213"/>
                  <a:gd name="T32" fmla="*/ 476 w 545"/>
                  <a:gd name="T33" fmla="*/ 84 h 213"/>
                  <a:gd name="T34" fmla="*/ 502 w 545"/>
                  <a:gd name="T35" fmla="*/ 80 h 213"/>
                  <a:gd name="T36" fmla="*/ 542 w 545"/>
                  <a:gd name="T37" fmla="*/ 101 h 213"/>
                  <a:gd name="T38" fmla="*/ 530 w 545"/>
                  <a:gd name="T39" fmla="*/ 106 h 213"/>
                  <a:gd name="T40" fmla="*/ 500 w 545"/>
                  <a:gd name="T41" fmla="*/ 114 h 213"/>
                  <a:gd name="T42" fmla="*/ 475 w 545"/>
                  <a:gd name="T43" fmla="*/ 136 h 213"/>
                  <a:gd name="T44" fmla="*/ 445 w 545"/>
                  <a:gd name="T45" fmla="*/ 143 h 213"/>
                  <a:gd name="T46" fmla="*/ 433 w 545"/>
                  <a:gd name="T47" fmla="*/ 154 h 213"/>
                  <a:gd name="T48" fmla="*/ 449 w 545"/>
                  <a:gd name="T49" fmla="*/ 168 h 213"/>
                  <a:gd name="T50" fmla="*/ 434 w 545"/>
                  <a:gd name="T51" fmla="*/ 186 h 213"/>
                  <a:gd name="T52" fmla="*/ 393 w 545"/>
                  <a:gd name="T53" fmla="*/ 194 h 213"/>
                  <a:gd name="T54" fmla="*/ 355 w 545"/>
                  <a:gd name="T55" fmla="*/ 213 h 213"/>
                  <a:gd name="T56" fmla="*/ 324 w 545"/>
                  <a:gd name="T57" fmla="*/ 206 h 213"/>
                  <a:gd name="T58" fmla="*/ 276 w 545"/>
                  <a:gd name="T59" fmla="*/ 191 h 213"/>
                  <a:gd name="T60" fmla="*/ 219 w 545"/>
                  <a:gd name="T61" fmla="*/ 189 h 213"/>
                  <a:gd name="T62" fmla="*/ 186 w 545"/>
                  <a:gd name="T63" fmla="*/ 177 h 213"/>
                  <a:gd name="T64" fmla="*/ 159 w 545"/>
                  <a:gd name="T65" fmla="*/ 156 h 213"/>
                  <a:gd name="T66" fmla="*/ 110 w 545"/>
                  <a:gd name="T67" fmla="*/ 140 h 213"/>
                  <a:gd name="T68" fmla="*/ 79 w 545"/>
                  <a:gd name="T69" fmla="*/ 128 h 213"/>
                  <a:gd name="T70" fmla="*/ 56 w 545"/>
                  <a:gd name="T71" fmla="*/ 88 h 213"/>
                  <a:gd name="T72" fmla="*/ 11 w 545"/>
                  <a:gd name="T73" fmla="*/ 6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213">
                    <a:moveTo>
                      <a:pt x="0" y="55"/>
                    </a:moveTo>
                    <a:lnTo>
                      <a:pt x="15" y="52"/>
                    </a:lnTo>
                    <a:lnTo>
                      <a:pt x="37" y="34"/>
                    </a:lnTo>
                    <a:lnTo>
                      <a:pt x="57" y="25"/>
                    </a:lnTo>
                    <a:lnTo>
                      <a:pt x="74" y="31"/>
                    </a:lnTo>
                    <a:lnTo>
                      <a:pt x="90" y="31"/>
                    </a:lnTo>
                    <a:lnTo>
                      <a:pt x="106" y="41"/>
                    </a:lnTo>
                    <a:lnTo>
                      <a:pt x="122" y="42"/>
                    </a:lnTo>
                    <a:lnTo>
                      <a:pt x="148" y="46"/>
                    </a:lnTo>
                    <a:lnTo>
                      <a:pt x="156" y="33"/>
                    </a:lnTo>
                    <a:lnTo>
                      <a:pt x="143" y="21"/>
                    </a:lnTo>
                    <a:lnTo>
                      <a:pt x="148" y="0"/>
                    </a:lnTo>
                    <a:lnTo>
                      <a:pt x="170" y="8"/>
                    </a:lnTo>
                    <a:lnTo>
                      <a:pt x="186" y="10"/>
                    </a:lnTo>
                    <a:lnTo>
                      <a:pt x="207" y="16"/>
                    </a:lnTo>
                    <a:lnTo>
                      <a:pt x="219" y="31"/>
                    </a:lnTo>
                    <a:lnTo>
                      <a:pt x="246" y="39"/>
                    </a:lnTo>
                    <a:lnTo>
                      <a:pt x="259" y="35"/>
                    </a:lnTo>
                    <a:lnTo>
                      <a:pt x="278" y="33"/>
                    </a:lnTo>
                    <a:lnTo>
                      <a:pt x="296" y="35"/>
                    </a:lnTo>
                    <a:lnTo>
                      <a:pt x="317" y="45"/>
                    </a:lnTo>
                    <a:lnTo>
                      <a:pt x="333" y="55"/>
                    </a:lnTo>
                    <a:lnTo>
                      <a:pt x="348" y="55"/>
                    </a:lnTo>
                    <a:lnTo>
                      <a:pt x="370" y="59"/>
                    </a:lnTo>
                    <a:lnTo>
                      <a:pt x="381" y="53"/>
                    </a:lnTo>
                    <a:lnTo>
                      <a:pt x="400" y="50"/>
                    </a:lnTo>
                    <a:lnTo>
                      <a:pt x="415" y="36"/>
                    </a:lnTo>
                    <a:lnTo>
                      <a:pt x="426" y="38"/>
                    </a:lnTo>
                    <a:lnTo>
                      <a:pt x="439" y="45"/>
                    </a:lnTo>
                    <a:lnTo>
                      <a:pt x="456" y="43"/>
                    </a:lnTo>
                    <a:lnTo>
                      <a:pt x="458" y="59"/>
                    </a:lnTo>
                    <a:lnTo>
                      <a:pt x="459" y="79"/>
                    </a:lnTo>
                    <a:lnTo>
                      <a:pt x="468" y="87"/>
                    </a:lnTo>
                    <a:lnTo>
                      <a:pt x="476" y="84"/>
                    </a:lnTo>
                    <a:lnTo>
                      <a:pt x="494" y="88"/>
                    </a:lnTo>
                    <a:lnTo>
                      <a:pt x="502" y="80"/>
                    </a:lnTo>
                    <a:lnTo>
                      <a:pt x="519" y="87"/>
                    </a:lnTo>
                    <a:lnTo>
                      <a:pt x="542" y="101"/>
                    </a:lnTo>
                    <a:lnTo>
                      <a:pt x="545" y="108"/>
                    </a:lnTo>
                    <a:lnTo>
                      <a:pt x="530" y="106"/>
                    </a:lnTo>
                    <a:lnTo>
                      <a:pt x="508" y="109"/>
                    </a:lnTo>
                    <a:lnTo>
                      <a:pt x="500" y="114"/>
                    </a:lnTo>
                    <a:lnTo>
                      <a:pt x="496" y="128"/>
                    </a:lnTo>
                    <a:lnTo>
                      <a:pt x="475" y="136"/>
                    </a:lnTo>
                    <a:lnTo>
                      <a:pt x="464" y="147"/>
                    </a:lnTo>
                    <a:lnTo>
                      <a:pt x="445" y="143"/>
                    </a:lnTo>
                    <a:lnTo>
                      <a:pt x="435" y="141"/>
                    </a:lnTo>
                    <a:lnTo>
                      <a:pt x="433" y="154"/>
                    </a:lnTo>
                    <a:lnTo>
                      <a:pt x="443" y="162"/>
                    </a:lnTo>
                    <a:lnTo>
                      <a:pt x="449" y="168"/>
                    </a:lnTo>
                    <a:lnTo>
                      <a:pt x="441" y="175"/>
                    </a:lnTo>
                    <a:lnTo>
                      <a:pt x="434" y="186"/>
                    </a:lnTo>
                    <a:lnTo>
                      <a:pt x="418" y="194"/>
                    </a:lnTo>
                    <a:lnTo>
                      <a:pt x="393" y="194"/>
                    </a:lnTo>
                    <a:lnTo>
                      <a:pt x="370" y="202"/>
                    </a:lnTo>
                    <a:lnTo>
                      <a:pt x="355" y="213"/>
                    </a:lnTo>
                    <a:lnTo>
                      <a:pt x="345" y="206"/>
                    </a:lnTo>
                    <a:lnTo>
                      <a:pt x="324" y="206"/>
                    </a:lnTo>
                    <a:lnTo>
                      <a:pt x="294" y="194"/>
                    </a:lnTo>
                    <a:lnTo>
                      <a:pt x="276" y="191"/>
                    </a:lnTo>
                    <a:lnTo>
                      <a:pt x="255" y="194"/>
                    </a:lnTo>
                    <a:lnTo>
                      <a:pt x="219" y="189"/>
                    </a:lnTo>
                    <a:lnTo>
                      <a:pt x="201" y="189"/>
                    </a:lnTo>
                    <a:lnTo>
                      <a:pt x="186" y="177"/>
                    </a:lnTo>
                    <a:lnTo>
                      <a:pt x="170" y="158"/>
                    </a:lnTo>
                    <a:lnTo>
                      <a:pt x="159" y="156"/>
                    </a:lnTo>
                    <a:lnTo>
                      <a:pt x="133" y="143"/>
                    </a:lnTo>
                    <a:lnTo>
                      <a:pt x="110" y="140"/>
                    </a:lnTo>
                    <a:lnTo>
                      <a:pt x="89" y="137"/>
                    </a:lnTo>
                    <a:lnTo>
                      <a:pt x="79" y="128"/>
                    </a:lnTo>
                    <a:lnTo>
                      <a:pt x="75" y="104"/>
                    </a:lnTo>
                    <a:lnTo>
                      <a:pt x="56" y="88"/>
                    </a:lnTo>
                    <a:lnTo>
                      <a:pt x="29" y="80"/>
                    </a:lnTo>
                    <a:lnTo>
                      <a:pt x="11" y="69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5" name="Freeform 126">
                <a:extLst>
                  <a:ext uri="{FF2B5EF4-FFF2-40B4-BE49-F238E27FC236}">
                    <a16:creationId xmlns:a16="http://schemas.microsoft.com/office/drawing/2014/main" id="{39DCD6B8-9D38-49F0-B229-71F65C2D8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671" y="4994341"/>
                <a:ext cx="304030" cy="537681"/>
              </a:xfrm>
              <a:custGeom>
                <a:avLst/>
                <a:gdLst>
                  <a:gd name="T0" fmla="*/ 96 w 193"/>
                  <a:gd name="T1" fmla="*/ 23 h 341"/>
                  <a:gd name="T2" fmla="*/ 122 w 193"/>
                  <a:gd name="T3" fmla="*/ 26 h 341"/>
                  <a:gd name="T4" fmla="*/ 142 w 193"/>
                  <a:gd name="T5" fmla="*/ 20 h 341"/>
                  <a:gd name="T6" fmla="*/ 173 w 193"/>
                  <a:gd name="T7" fmla="*/ 12 h 341"/>
                  <a:gd name="T8" fmla="*/ 190 w 193"/>
                  <a:gd name="T9" fmla="*/ 9 h 341"/>
                  <a:gd name="T10" fmla="*/ 191 w 193"/>
                  <a:gd name="T11" fmla="*/ 48 h 341"/>
                  <a:gd name="T12" fmla="*/ 193 w 193"/>
                  <a:gd name="T13" fmla="*/ 91 h 341"/>
                  <a:gd name="T14" fmla="*/ 179 w 193"/>
                  <a:gd name="T15" fmla="*/ 120 h 341"/>
                  <a:gd name="T16" fmla="*/ 150 w 193"/>
                  <a:gd name="T17" fmla="*/ 141 h 341"/>
                  <a:gd name="T18" fmla="*/ 107 w 193"/>
                  <a:gd name="T19" fmla="*/ 173 h 341"/>
                  <a:gd name="T20" fmla="*/ 86 w 193"/>
                  <a:gd name="T21" fmla="*/ 192 h 341"/>
                  <a:gd name="T22" fmla="*/ 76 w 193"/>
                  <a:gd name="T23" fmla="*/ 211 h 341"/>
                  <a:gd name="T24" fmla="*/ 87 w 193"/>
                  <a:gd name="T25" fmla="*/ 239 h 341"/>
                  <a:gd name="T26" fmla="*/ 90 w 193"/>
                  <a:gd name="T27" fmla="*/ 244 h 341"/>
                  <a:gd name="T28" fmla="*/ 84 w 193"/>
                  <a:gd name="T29" fmla="*/ 274 h 341"/>
                  <a:gd name="T30" fmla="*/ 85 w 193"/>
                  <a:gd name="T31" fmla="*/ 287 h 341"/>
                  <a:gd name="T32" fmla="*/ 62 w 193"/>
                  <a:gd name="T33" fmla="*/ 301 h 341"/>
                  <a:gd name="T34" fmla="*/ 31 w 193"/>
                  <a:gd name="T35" fmla="*/ 320 h 341"/>
                  <a:gd name="T36" fmla="*/ 36 w 193"/>
                  <a:gd name="T37" fmla="*/ 330 h 341"/>
                  <a:gd name="T38" fmla="*/ 20 w 193"/>
                  <a:gd name="T39" fmla="*/ 341 h 341"/>
                  <a:gd name="T40" fmla="*/ 18 w 193"/>
                  <a:gd name="T41" fmla="*/ 322 h 341"/>
                  <a:gd name="T42" fmla="*/ 21 w 193"/>
                  <a:gd name="T43" fmla="*/ 292 h 341"/>
                  <a:gd name="T44" fmla="*/ 11 w 193"/>
                  <a:gd name="T45" fmla="*/ 248 h 341"/>
                  <a:gd name="T46" fmla="*/ 37 w 193"/>
                  <a:gd name="T47" fmla="*/ 209 h 341"/>
                  <a:gd name="T48" fmla="*/ 42 w 193"/>
                  <a:gd name="T49" fmla="*/ 195 h 341"/>
                  <a:gd name="T50" fmla="*/ 41 w 193"/>
                  <a:gd name="T51" fmla="*/ 173 h 341"/>
                  <a:gd name="T52" fmla="*/ 47 w 193"/>
                  <a:gd name="T53" fmla="*/ 133 h 341"/>
                  <a:gd name="T54" fmla="*/ 29 w 193"/>
                  <a:gd name="T55" fmla="*/ 124 h 341"/>
                  <a:gd name="T56" fmla="*/ 17 w 193"/>
                  <a:gd name="T57" fmla="*/ 115 h 341"/>
                  <a:gd name="T58" fmla="*/ 1 w 193"/>
                  <a:gd name="T59" fmla="*/ 108 h 341"/>
                  <a:gd name="T60" fmla="*/ 56 w 193"/>
                  <a:gd name="T61" fmla="*/ 76 h 341"/>
                  <a:gd name="T62" fmla="*/ 71 w 193"/>
                  <a:gd name="T63" fmla="*/ 84 h 341"/>
                  <a:gd name="T64" fmla="*/ 79 w 193"/>
                  <a:gd name="T65" fmla="*/ 97 h 341"/>
                  <a:gd name="T66" fmla="*/ 75 w 193"/>
                  <a:gd name="T67" fmla="*/ 122 h 341"/>
                  <a:gd name="T68" fmla="*/ 92 w 193"/>
                  <a:gd name="T69" fmla="*/ 120 h 341"/>
                  <a:gd name="T70" fmla="*/ 100 w 193"/>
                  <a:gd name="T71" fmla="*/ 89 h 341"/>
                  <a:gd name="T72" fmla="*/ 87 w 193"/>
                  <a:gd name="T73" fmla="*/ 67 h 341"/>
                  <a:gd name="T74" fmla="*/ 76 w 193"/>
                  <a:gd name="T75" fmla="*/ 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341">
                    <a:moveTo>
                      <a:pt x="82" y="25"/>
                    </a:moveTo>
                    <a:lnTo>
                      <a:pt x="96" y="23"/>
                    </a:lnTo>
                    <a:lnTo>
                      <a:pt x="117" y="29"/>
                    </a:lnTo>
                    <a:lnTo>
                      <a:pt x="122" y="26"/>
                    </a:lnTo>
                    <a:lnTo>
                      <a:pt x="135" y="26"/>
                    </a:lnTo>
                    <a:lnTo>
                      <a:pt x="142" y="20"/>
                    </a:lnTo>
                    <a:lnTo>
                      <a:pt x="153" y="20"/>
                    </a:lnTo>
                    <a:lnTo>
                      <a:pt x="173" y="12"/>
                    </a:lnTo>
                    <a:lnTo>
                      <a:pt x="188" y="0"/>
                    </a:lnTo>
                    <a:lnTo>
                      <a:pt x="190" y="9"/>
                    </a:lnTo>
                    <a:lnTo>
                      <a:pt x="189" y="30"/>
                    </a:lnTo>
                    <a:lnTo>
                      <a:pt x="191" y="48"/>
                    </a:lnTo>
                    <a:lnTo>
                      <a:pt x="190" y="81"/>
                    </a:lnTo>
                    <a:lnTo>
                      <a:pt x="193" y="91"/>
                    </a:lnTo>
                    <a:lnTo>
                      <a:pt x="186" y="105"/>
                    </a:lnTo>
                    <a:lnTo>
                      <a:pt x="179" y="120"/>
                    </a:lnTo>
                    <a:lnTo>
                      <a:pt x="166" y="133"/>
                    </a:lnTo>
                    <a:lnTo>
                      <a:pt x="150" y="141"/>
                    </a:lnTo>
                    <a:lnTo>
                      <a:pt x="129" y="151"/>
                    </a:lnTo>
                    <a:lnTo>
                      <a:pt x="107" y="173"/>
                    </a:lnTo>
                    <a:lnTo>
                      <a:pt x="100" y="177"/>
                    </a:lnTo>
                    <a:lnTo>
                      <a:pt x="86" y="192"/>
                    </a:lnTo>
                    <a:lnTo>
                      <a:pt x="79" y="196"/>
                    </a:lnTo>
                    <a:lnTo>
                      <a:pt x="76" y="211"/>
                    </a:lnTo>
                    <a:lnTo>
                      <a:pt x="84" y="227"/>
                    </a:lnTo>
                    <a:lnTo>
                      <a:pt x="87" y="239"/>
                    </a:lnTo>
                    <a:lnTo>
                      <a:pt x="86" y="245"/>
                    </a:lnTo>
                    <a:lnTo>
                      <a:pt x="90" y="244"/>
                    </a:lnTo>
                    <a:lnTo>
                      <a:pt x="88" y="265"/>
                    </a:lnTo>
                    <a:lnTo>
                      <a:pt x="84" y="274"/>
                    </a:lnTo>
                    <a:lnTo>
                      <a:pt x="88" y="278"/>
                    </a:lnTo>
                    <a:lnTo>
                      <a:pt x="85" y="287"/>
                    </a:lnTo>
                    <a:lnTo>
                      <a:pt x="77" y="294"/>
                    </a:lnTo>
                    <a:lnTo>
                      <a:pt x="62" y="301"/>
                    </a:lnTo>
                    <a:lnTo>
                      <a:pt x="39" y="312"/>
                    </a:lnTo>
                    <a:lnTo>
                      <a:pt x="31" y="320"/>
                    </a:lnTo>
                    <a:lnTo>
                      <a:pt x="32" y="329"/>
                    </a:lnTo>
                    <a:lnTo>
                      <a:pt x="36" y="330"/>
                    </a:lnTo>
                    <a:lnTo>
                      <a:pt x="34" y="341"/>
                    </a:lnTo>
                    <a:lnTo>
                      <a:pt x="20" y="341"/>
                    </a:lnTo>
                    <a:lnTo>
                      <a:pt x="20" y="332"/>
                    </a:lnTo>
                    <a:lnTo>
                      <a:pt x="18" y="322"/>
                    </a:lnTo>
                    <a:lnTo>
                      <a:pt x="17" y="315"/>
                    </a:lnTo>
                    <a:lnTo>
                      <a:pt x="21" y="292"/>
                    </a:lnTo>
                    <a:lnTo>
                      <a:pt x="18" y="277"/>
                    </a:lnTo>
                    <a:lnTo>
                      <a:pt x="11" y="248"/>
                    </a:lnTo>
                    <a:lnTo>
                      <a:pt x="31" y="224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42" y="195"/>
                    </a:lnTo>
                    <a:lnTo>
                      <a:pt x="40" y="189"/>
                    </a:lnTo>
                    <a:lnTo>
                      <a:pt x="41" y="173"/>
                    </a:lnTo>
                    <a:lnTo>
                      <a:pt x="46" y="159"/>
                    </a:lnTo>
                    <a:lnTo>
                      <a:pt x="47" y="133"/>
                    </a:lnTo>
                    <a:lnTo>
                      <a:pt x="38" y="126"/>
                    </a:lnTo>
                    <a:lnTo>
                      <a:pt x="29" y="124"/>
                    </a:lnTo>
                    <a:lnTo>
                      <a:pt x="25" y="119"/>
                    </a:lnTo>
                    <a:lnTo>
                      <a:pt x="17" y="115"/>
                    </a:lnTo>
                    <a:lnTo>
                      <a:pt x="2" y="115"/>
                    </a:lnTo>
                    <a:lnTo>
                      <a:pt x="1" y="108"/>
                    </a:lnTo>
                    <a:lnTo>
                      <a:pt x="0" y="93"/>
                    </a:lnTo>
                    <a:lnTo>
                      <a:pt x="56" y="76"/>
                    </a:lnTo>
                    <a:lnTo>
                      <a:pt x="66" y="86"/>
                    </a:lnTo>
                    <a:lnTo>
                      <a:pt x="71" y="84"/>
                    </a:lnTo>
                    <a:lnTo>
                      <a:pt x="78" y="89"/>
                    </a:lnTo>
                    <a:lnTo>
                      <a:pt x="79" y="97"/>
                    </a:lnTo>
                    <a:lnTo>
                      <a:pt x="74" y="107"/>
                    </a:lnTo>
                    <a:lnTo>
                      <a:pt x="75" y="122"/>
                    </a:lnTo>
                    <a:lnTo>
                      <a:pt x="86" y="134"/>
                    </a:lnTo>
                    <a:lnTo>
                      <a:pt x="92" y="120"/>
                    </a:lnTo>
                    <a:lnTo>
                      <a:pt x="100" y="116"/>
                    </a:lnTo>
                    <a:lnTo>
                      <a:pt x="100" y="89"/>
                    </a:lnTo>
                    <a:lnTo>
                      <a:pt x="93" y="74"/>
                    </a:lnTo>
                    <a:lnTo>
                      <a:pt x="87" y="67"/>
                    </a:lnTo>
                    <a:lnTo>
                      <a:pt x="80" y="68"/>
                    </a:lnTo>
                    <a:lnTo>
                      <a:pt x="76" y="40"/>
                    </a:lnTo>
                    <a:lnTo>
                      <a:pt x="8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6" name="Freeform 127">
                <a:extLst>
                  <a:ext uri="{FF2B5EF4-FFF2-40B4-BE49-F238E27FC236}">
                    <a16:creationId xmlns:a16="http://schemas.microsoft.com/office/drawing/2014/main" id="{33DDC08B-843C-46EE-9D0B-DA7598FD4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3758147"/>
                <a:ext cx="344987" cy="419422"/>
              </a:xfrm>
              <a:custGeom>
                <a:avLst/>
                <a:gdLst>
                  <a:gd name="T0" fmla="*/ 86 w 219"/>
                  <a:gd name="T1" fmla="*/ 266 h 266"/>
                  <a:gd name="T2" fmla="*/ 74 w 219"/>
                  <a:gd name="T3" fmla="*/ 251 h 266"/>
                  <a:gd name="T4" fmla="*/ 63 w 219"/>
                  <a:gd name="T5" fmla="*/ 236 h 266"/>
                  <a:gd name="T6" fmla="*/ 51 w 219"/>
                  <a:gd name="T7" fmla="*/ 231 h 266"/>
                  <a:gd name="T8" fmla="*/ 43 w 219"/>
                  <a:gd name="T9" fmla="*/ 225 h 266"/>
                  <a:gd name="T10" fmla="*/ 33 w 219"/>
                  <a:gd name="T11" fmla="*/ 225 h 266"/>
                  <a:gd name="T12" fmla="*/ 24 w 219"/>
                  <a:gd name="T13" fmla="*/ 229 h 266"/>
                  <a:gd name="T14" fmla="*/ 15 w 219"/>
                  <a:gd name="T15" fmla="*/ 227 h 266"/>
                  <a:gd name="T16" fmla="*/ 8 w 219"/>
                  <a:gd name="T17" fmla="*/ 234 h 266"/>
                  <a:gd name="T18" fmla="*/ 7 w 219"/>
                  <a:gd name="T19" fmla="*/ 223 h 266"/>
                  <a:gd name="T20" fmla="*/ 12 w 219"/>
                  <a:gd name="T21" fmla="*/ 213 h 266"/>
                  <a:gd name="T22" fmla="*/ 15 w 219"/>
                  <a:gd name="T23" fmla="*/ 193 h 266"/>
                  <a:gd name="T24" fmla="*/ 13 w 219"/>
                  <a:gd name="T25" fmla="*/ 173 h 266"/>
                  <a:gd name="T26" fmla="*/ 11 w 219"/>
                  <a:gd name="T27" fmla="*/ 162 h 266"/>
                  <a:gd name="T28" fmla="*/ 14 w 219"/>
                  <a:gd name="T29" fmla="*/ 152 h 266"/>
                  <a:gd name="T30" fmla="*/ 9 w 219"/>
                  <a:gd name="T31" fmla="*/ 142 h 266"/>
                  <a:gd name="T32" fmla="*/ 0 w 219"/>
                  <a:gd name="T33" fmla="*/ 133 h 266"/>
                  <a:gd name="T34" fmla="*/ 4 w 219"/>
                  <a:gd name="T35" fmla="*/ 126 h 266"/>
                  <a:gd name="T36" fmla="*/ 75 w 219"/>
                  <a:gd name="T37" fmla="*/ 126 h 266"/>
                  <a:gd name="T38" fmla="*/ 72 w 219"/>
                  <a:gd name="T39" fmla="*/ 96 h 266"/>
                  <a:gd name="T40" fmla="*/ 77 w 219"/>
                  <a:gd name="T41" fmla="*/ 86 h 266"/>
                  <a:gd name="T42" fmla="*/ 93 w 219"/>
                  <a:gd name="T43" fmla="*/ 84 h 266"/>
                  <a:gd name="T44" fmla="*/ 94 w 219"/>
                  <a:gd name="T45" fmla="*/ 31 h 266"/>
                  <a:gd name="T46" fmla="*/ 153 w 219"/>
                  <a:gd name="T47" fmla="*/ 32 h 266"/>
                  <a:gd name="T48" fmla="*/ 153 w 219"/>
                  <a:gd name="T49" fmla="*/ 0 h 266"/>
                  <a:gd name="T50" fmla="*/ 219 w 219"/>
                  <a:gd name="T51" fmla="*/ 51 h 266"/>
                  <a:gd name="T52" fmla="*/ 192 w 219"/>
                  <a:gd name="T53" fmla="*/ 51 h 266"/>
                  <a:gd name="T54" fmla="*/ 200 w 219"/>
                  <a:gd name="T55" fmla="*/ 141 h 266"/>
                  <a:gd name="T56" fmla="*/ 208 w 219"/>
                  <a:gd name="T57" fmla="*/ 230 h 266"/>
                  <a:gd name="T58" fmla="*/ 211 w 219"/>
                  <a:gd name="T59" fmla="*/ 233 h 266"/>
                  <a:gd name="T60" fmla="*/ 207 w 219"/>
                  <a:gd name="T61" fmla="*/ 247 h 266"/>
                  <a:gd name="T62" fmla="*/ 134 w 219"/>
                  <a:gd name="T63" fmla="*/ 248 h 266"/>
                  <a:gd name="T64" fmla="*/ 131 w 219"/>
                  <a:gd name="T65" fmla="*/ 252 h 266"/>
                  <a:gd name="T66" fmla="*/ 124 w 219"/>
                  <a:gd name="T67" fmla="*/ 251 h 266"/>
                  <a:gd name="T68" fmla="*/ 114 w 219"/>
                  <a:gd name="T69" fmla="*/ 255 h 266"/>
                  <a:gd name="T70" fmla="*/ 101 w 219"/>
                  <a:gd name="T71" fmla="*/ 249 h 266"/>
                  <a:gd name="T72" fmla="*/ 95 w 219"/>
                  <a:gd name="T73" fmla="*/ 250 h 266"/>
                  <a:gd name="T74" fmla="*/ 92 w 219"/>
                  <a:gd name="T75" fmla="*/ 262 h 266"/>
                  <a:gd name="T76" fmla="*/ 86 w 219"/>
                  <a:gd name="T7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9" h="266">
                    <a:moveTo>
                      <a:pt x="86" y="266"/>
                    </a:moveTo>
                    <a:lnTo>
                      <a:pt x="74" y="251"/>
                    </a:lnTo>
                    <a:lnTo>
                      <a:pt x="63" y="236"/>
                    </a:lnTo>
                    <a:lnTo>
                      <a:pt x="51" y="231"/>
                    </a:lnTo>
                    <a:lnTo>
                      <a:pt x="43" y="225"/>
                    </a:lnTo>
                    <a:lnTo>
                      <a:pt x="33" y="225"/>
                    </a:lnTo>
                    <a:lnTo>
                      <a:pt x="24" y="229"/>
                    </a:lnTo>
                    <a:lnTo>
                      <a:pt x="15" y="227"/>
                    </a:lnTo>
                    <a:lnTo>
                      <a:pt x="8" y="234"/>
                    </a:lnTo>
                    <a:lnTo>
                      <a:pt x="7" y="223"/>
                    </a:lnTo>
                    <a:lnTo>
                      <a:pt x="12" y="213"/>
                    </a:lnTo>
                    <a:lnTo>
                      <a:pt x="15" y="193"/>
                    </a:lnTo>
                    <a:lnTo>
                      <a:pt x="13" y="173"/>
                    </a:lnTo>
                    <a:lnTo>
                      <a:pt x="11" y="162"/>
                    </a:lnTo>
                    <a:lnTo>
                      <a:pt x="14" y="152"/>
                    </a:lnTo>
                    <a:lnTo>
                      <a:pt x="9" y="142"/>
                    </a:lnTo>
                    <a:lnTo>
                      <a:pt x="0" y="133"/>
                    </a:lnTo>
                    <a:lnTo>
                      <a:pt x="4" y="126"/>
                    </a:lnTo>
                    <a:lnTo>
                      <a:pt x="75" y="126"/>
                    </a:lnTo>
                    <a:lnTo>
                      <a:pt x="72" y="96"/>
                    </a:lnTo>
                    <a:lnTo>
                      <a:pt x="77" y="86"/>
                    </a:lnTo>
                    <a:lnTo>
                      <a:pt x="93" y="84"/>
                    </a:lnTo>
                    <a:lnTo>
                      <a:pt x="94" y="31"/>
                    </a:lnTo>
                    <a:lnTo>
                      <a:pt x="153" y="32"/>
                    </a:lnTo>
                    <a:lnTo>
                      <a:pt x="153" y="0"/>
                    </a:lnTo>
                    <a:lnTo>
                      <a:pt x="219" y="51"/>
                    </a:lnTo>
                    <a:lnTo>
                      <a:pt x="192" y="51"/>
                    </a:lnTo>
                    <a:lnTo>
                      <a:pt x="200" y="141"/>
                    </a:lnTo>
                    <a:lnTo>
                      <a:pt x="208" y="230"/>
                    </a:lnTo>
                    <a:lnTo>
                      <a:pt x="211" y="233"/>
                    </a:lnTo>
                    <a:lnTo>
                      <a:pt x="207" y="247"/>
                    </a:lnTo>
                    <a:lnTo>
                      <a:pt x="134" y="248"/>
                    </a:lnTo>
                    <a:lnTo>
                      <a:pt x="131" y="252"/>
                    </a:lnTo>
                    <a:lnTo>
                      <a:pt x="124" y="251"/>
                    </a:lnTo>
                    <a:lnTo>
                      <a:pt x="114" y="255"/>
                    </a:lnTo>
                    <a:lnTo>
                      <a:pt x="101" y="249"/>
                    </a:lnTo>
                    <a:lnTo>
                      <a:pt x="95" y="250"/>
                    </a:lnTo>
                    <a:lnTo>
                      <a:pt x="92" y="262"/>
                    </a:lnTo>
                    <a:lnTo>
                      <a:pt x="86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7" name="Freeform 128">
                <a:extLst>
                  <a:ext uri="{FF2B5EF4-FFF2-40B4-BE49-F238E27FC236}">
                    <a16:creationId xmlns:a16="http://schemas.microsoft.com/office/drawing/2014/main" id="{8559884C-00C0-458D-A68A-404446491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1134" y="4958074"/>
                <a:ext cx="85065" cy="247554"/>
              </a:xfrm>
              <a:custGeom>
                <a:avLst/>
                <a:gdLst>
                  <a:gd name="T0" fmla="*/ 36 w 54"/>
                  <a:gd name="T1" fmla="*/ 48 h 157"/>
                  <a:gd name="T2" fmla="*/ 30 w 54"/>
                  <a:gd name="T3" fmla="*/ 63 h 157"/>
                  <a:gd name="T4" fmla="*/ 34 w 54"/>
                  <a:gd name="T5" fmla="*/ 91 h 157"/>
                  <a:gd name="T6" fmla="*/ 41 w 54"/>
                  <a:gd name="T7" fmla="*/ 90 h 157"/>
                  <a:gd name="T8" fmla="*/ 47 w 54"/>
                  <a:gd name="T9" fmla="*/ 97 h 157"/>
                  <a:gd name="T10" fmla="*/ 54 w 54"/>
                  <a:gd name="T11" fmla="*/ 112 h 157"/>
                  <a:gd name="T12" fmla="*/ 54 w 54"/>
                  <a:gd name="T13" fmla="*/ 139 h 157"/>
                  <a:gd name="T14" fmla="*/ 46 w 54"/>
                  <a:gd name="T15" fmla="*/ 143 h 157"/>
                  <a:gd name="T16" fmla="*/ 40 w 54"/>
                  <a:gd name="T17" fmla="*/ 157 h 157"/>
                  <a:gd name="T18" fmla="*/ 29 w 54"/>
                  <a:gd name="T19" fmla="*/ 145 h 157"/>
                  <a:gd name="T20" fmla="*/ 28 w 54"/>
                  <a:gd name="T21" fmla="*/ 130 h 157"/>
                  <a:gd name="T22" fmla="*/ 33 w 54"/>
                  <a:gd name="T23" fmla="*/ 120 h 157"/>
                  <a:gd name="T24" fmla="*/ 32 w 54"/>
                  <a:gd name="T25" fmla="*/ 112 h 157"/>
                  <a:gd name="T26" fmla="*/ 25 w 54"/>
                  <a:gd name="T27" fmla="*/ 107 h 157"/>
                  <a:gd name="T28" fmla="*/ 20 w 54"/>
                  <a:gd name="T29" fmla="*/ 109 h 157"/>
                  <a:gd name="T30" fmla="*/ 10 w 54"/>
                  <a:gd name="T31" fmla="*/ 99 h 157"/>
                  <a:gd name="T32" fmla="*/ 0 w 54"/>
                  <a:gd name="T33" fmla="*/ 93 h 157"/>
                  <a:gd name="T34" fmla="*/ 6 w 54"/>
                  <a:gd name="T35" fmla="*/ 74 h 157"/>
                  <a:gd name="T36" fmla="*/ 12 w 54"/>
                  <a:gd name="T37" fmla="*/ 67 h 157"/>
                  <a:gd name="T38" fmla="*/ 9 w 54"/>
                  <a:gd name="T39" fmla="*/ 50 h 157"/>
                  <a:gd name="T40" fmla="*/ 13 w 54"/>
                  <a:gd name="T41" fmla="*/ 33 h 157"/>
                  <a:gd name="T42" fmla="*/ 17 w 54"/>
                  <a:gd name="T43" fmla="*/ 27 h 157"/>
                  <a:gd name="T44" fmla="*/ 13 w 54"/>
                  <a:gd name="T45" fmla="*/ 10 h 157"/>
                  <a:gd name="T46" fmla="*/ 4 w 54"/>
                  <a:gd name="T47" fmla="*/ 0 h 157"/>
                  <a:gd name="T48" fmla="*/ 22 w 54"/>
                  <a:gd name="T49" fmla="*/ 4 h 157"/>
                  <a:gd name="T50" fmla="*/ 25 w 54"/>
                  <a:gd name="T51" fmla="*/ 10 h 157"/>
                  <a:gd name="T52" fmla="*/ 32 w 54"/>
                  <a:gd name="T53" fmla="*/ 20 h 157"/>
                  <a:gd name="T54" fmla="*/ 36 w 54"/>
                  <a:gd name="T55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157">
                    <a:moveTo>
                      <a:pt x="36" y="48"/>
                    </a:moveTo>
                    <a:lnTo>
                      <a:pt x="30" y="63"/>
                    </a:lnTo>
                    <a:lnTo>
                      <a:pt x="34" y="91"/>
                    </a:lnTo>
                    <a:lnTo>
                      <a:pt x="41" y="90"/>
                    </a:lnTo>
                    <a:lnTo>
                      <a:pt x="47" y="97"/>
                    </a:lnTo>
                    <a:lnTo>
                      <a:pt x="54" y="112"/>
                    </a:lnTo>
                    <a:lnTo>
                      <a:pt x="54" y="139"/>
                    </a:lnTo>
                    <a:lnTo>
                      <a:pt x="46" y="143"/>
                    </a:lnTo>
                    <a:lnTo>
                      <a:pt x="40" y="157"/>
                    </a:lnTo>
                    <a:lnTo>
                      <a:pt x="29" y="145"/>
                    </a:lnTo>
                    <a:lnTo>
                      <a:pt x="28" y="130"/>
                    </a:lnTo>
                    <a:lnTo>
                      <a:pt x="33" y="120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0" y="109"/>
                    </a:lnTo>
                    <a:lnTo>
                      <a:pt x="10" y="99"/>
                    </a:lnTo>
                    <a:lnTo>
                      <a:pt x="0" y="93"/>
                    </a:lnTo>
                    <a:lnTo>
                      <a:pt x="6" y="74"/>
                    </a:lnTo>
                    <a:lnTo>
                      <a:pt x="12" y="67"/>
                    </a:lnTo>
                    <a:lnTo>
                      <a:pt x="9" y="50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13" y="10"/>
                    </a:lnTo>
                    <a:lnTo>
                      <a:pt x="4" y="0"/>
                    </a:lnTo>
                    <a:lnTo>
                      <a:pt x="22" y="4"/>
                    </a:lnTo>
                    <a:lnTo>
                      <a:pt x="25" y="10"/>
                    </a:lnTo>
                    <a:lnTo>
                      <a:pt x="32" y="2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8" name="Freeform 129">
                <a:extLst>
                  <a:ext uri="{FF2B5EF4-FFF2-40B4-BE49-F238E27FC236}">
                    <a16:creationId xmlns:a16="http://schemas.microsoft.com/office/drawing/2014/main" id="{DAA57FB4-B948-4BC2-BF6B-9805C204C8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4482" y="4429855"/>
                <a:ext cx="552924" cy="200251"/>
              </a:xfrm>
              <a:custGeom>
                <a:avLst/>
                <a:gdLst>
                  <a:gd name="T0" fmla="*/ 1401 w 1439"/>
                  <a:gd name="T1" fmla="*/ 208 h 524"/>
                  <a:gd name="T2" fmla="*/ 1346 w 1439"/>
                  <a:gd name="T3" fmla="*/ 237 h 524"/>
                  <a:gd name="T4" fmla="*/ 1281 w 1439"/>
                  <a:gd name="T5" fmla="*/ 223 h 524"/>
                  <a:gd name="T6" fmla="*/ 1194 w 1439"/>
                  <a:gd name="T7" fmla="*/ 223 h 524"/>
                  <a:gd name="T8" fmla="*/ 1171 w 1439"/>
                  <a:gd name="T9" fmla="*/ 320 h 524"/>
                  <a:gd name="T10" fmla="*/ 1143 w 1439"/>
                  <a:gd name="T11" fmla="*/ 349 h 524"/>
                  <a:gd name="T12" fmla="*/ 1107 w 1439"/>
                  <a:gd name="T13" fmla="*/ 468 h 524"/>
                  <a:gd name="T14" fmla="*/ 1045 w 1439"/>
                  <a:gd name="T15" fmla="*/ 486 h 524"/>
                  <a:gd name="T16" fmla="*/ 974 w 1439"/>
                  <a:gd name="T17" fmla="*/ 462 h 524"/>
                  <a:gd name="T18" fmla="*/ 938 w 1439"/>
                  <a:gd name="T19" fmla="*/ 469 h 524"/>
                  <a:gd name="T20" fmla="*/ 894 w 1439"/>
                  <a:gd name="T21" fmla="*/ 512 h 524"/>
                  <a:gd name="T22" fmla="*/ 846 w 1439"/>
                  <a:gd name="T23" fmla="*/ 506 h 524"/>
                  <a:gd name="T24" fmla="*/ 798 w 1439"/>
                  <a:gd name="T25" fmla="*/ 524 h 524"/>
                  <a:gd name="T26" fmla="*/ 746 w 1439"/>
                  <a:gd name="T27" fmla="*/ 476 h 524"/>
                  <a:gd name="T28" fmla="*/ 733 w 1439"/>
                  <a:gd name="T29" fmla="*/ 419 h 524"/>
                  <a:gd name="T30" fmla="*/ 788 w 1439"/>
                  <a:gd name="T31" fmla="*/ 448 h 524"/>
                  <a:gd name="T32" fmla="*/ 846 w 1439"/>
                  <a:gd name="T33" fmla="*/ 432 h 524"/>
                  <a:gd name="T34" fmla="*/ 860 w 1439"/>
                  <a:gd name="T35" fmla="*/ 360 h 524"/>
                  <a:gd name="T36" fmla="*/ 892 w 1439"/>
                  <a:gd name="T37" fmla="*/ 344 h 524"/>
                  <a:gd name="T38" fmla="*/ 981 w 1439"/>
                  <a:gd name="T39" fmla="*/ 325 h 524"/>
                  <a:gd name="T40" fmla="*/ 1033 w 1439"/>
                  <a:gd name="T41" fmla="*/ 258 h 524"/>
                  <a:gd name="T42" fmla="*/ 1068 w 1439"/>
                  <a:gd name="T43" fmla="*/ 204 h 524"/>
                  <a:gd name="T44" fmla="*/ 1104 w 1439"/>
                  <a:gd name="T45" fmla="*/ 248 h 524"/>
                  <a:gd name="T46" fmla="*/ 1119 w 1439"/>
                  <a:gd name="T47" fmla="*/ 219 h 524"/>
                  <a:gd name="T48" fmla="*/ 1155 w 1439"/>
                  <a:gd name="T49" fmla="*/ 222 h 524"/>
                  <a:gd name="T50" fmla="*/ 1157 w 1439"/>
                  <a:gd name="T51" fmla="*/ 168 h 524"/>
                  <a:gd name="T52" fmla="*/ 1159 w 1439"/>
                  <a:gd name="T53" fmla="*/ 126 h 524"/>
                  <a:gd name="T54" fmla="*/ 1214 w 1439"/>
                  <a:gd name="T55" fmla="*/ 66 h 524"/>
                  <a:gd name="T56" fmla="*/ 1248 w 1439"/>
                  <a:gd name="T57" fmla="*/ 0 h 524"/>
                  <a:gd name="T58" fmla="*/ 1278 w 1439"/>
                  <a:gd name="T59" fmla="*/ 0 h 524"/>
                  <a:gd name="T60" fmla="*/ 1319 w 1439"/>
                  <a:gd name="T61" fmla="*/ 43 h 524"/>
                  <a:gd name="T62" fmla="*/ 1325 w 1439"/>
                  <a:gd name="T63" fmla="*/ 80 h 524"/>
                  <a:gd name="T64" fmla="*/ 1375 w 1439"/>
                  <a:gd name="T65" fmla="*/ 103 h 524"/>
                  <a:gd name="T66" fmla="*/ 1439 w 1439"/>
                  <a:gd name="T67" fmla="*/ 129 h 524"/>
                  <a:gd name="T68" fmla="*/ 1436 w 1439"/>
                  <a:gd name="T69" fmla="*/ 162 h 524"/>
                  <a:gd name="T70" fmla="*/ 1385 w 1439"/>
                  <a:gd name="T71" fmla="*/ 167 h 524"/>
                  <a:gd name="T72" fmla="*/ 1401 w 1439"/>
                  <a:gd name="T73" fmla="*/ 208 h 524"/>
                  <a:gd name="T74" fmla="*/ 75 w 1439"/>
                  <a:gd name="T75" fmla="*/ 61 h 524"/>
                  <a:gd name="T76" fmla="*/ 83 w 1439"/>
                  <a:gd name="T77" fmla="*/ 105 h 524"/>
                  <a:gd name="T78" fmla="*/ 133 w 1439"/>
                  <a:gd name="T79" fmla="*/ 95 h 524"/>
                  <a:gd name="T80" fmla="*/ 155 w 1439"/>
                  <a:gd name="T81" fmla="*/ 60 h 524"/>
                  <a:gd name="T82" fmla="*/ 173 w 1439"/>
                  <a:gd name="T83" fmla="*/ 68 h 524"/>
                  <a:gd name="T84" fmla="*/ 220 w 1439"/>
                  <a:gd name="T85" fmla="*/ 119 h 524"/>
                  <a:gd name="T86" fmla="*/ 254 w 1439"/>
                  <a:gd name="T87" fmla="*/ 176 h 524"/>
                  <a:gd name="T88" fmla="*/ 260 w 1439"/>
                  <a:gd name="T89" fmla="*/ 233 h 524"/>
                  <a:gd name="T90" fmla="*/ 253 w 1439"/>
                  <a:gd name="T91" fmla="*/ 272 h 524"/>
                  <a:gd name="T92" fmla="*/ 261 w 1439"/>
                  <a:gd name="T93" fmla="*/ 301 h 524"/>
                  <a:gd name="T94" fmla="*/ 268 w 1439"/>
                  <a:gd name="T95" fmla="*/ 352 h 524"/>
                  <a:gd name="T96" fmla="*/ 295 w 1439"/>
                  <a:gd name="T97" fmla="*/ 375 h 524"/>
                  <a:gd name="T98" fmla="*/ 326 w 1439"/>
                  <a:gd name="T99" fmla="*/ 451 h 524"/>
                  <a:gd name="T100" fmla="*/ 325 w 1439"/>
                  <a:gd name="T101" fmla="*/ 479 h 524"/>
                  <a:gd name="T102" fmla="*/ 271 w 1439"/>
                  <a:gd name="T103" fmla="*/ 485 h 524"/>
                  <a:gd name="T104" fmla="*/ 199 w 1439"/>
                  <a:gd name="T105" fmla="*/ 422 h 524"/>
                  <a:gd name="T106" fmla="*/ 109 w 1439"/>
                  <a:gd name="T107" fmla="*/ 354 h 524"/>
                  <a:gd name="T108" fmla="*/ 99 w 1439"/>
                  <a:gd name="T109" fmla="*/ 311 h 524"/>
                  <a:gd name="T110" fmla="*/ 54 w 1439"/>
                  <a:gd name="T111" fmla="*/ 254 h 524"/>
                  <a:gd name="T112" fmla="*/ 42 w 1439"/>
                  <a:gd name="T113" fmla="*/ 184 h 524"/>
                  <a:gd name="T114" fmla="*/ 13 w 1439"/>
                  <a:gd name="T115" fmla="*/ 137 h 524"/>
                  <a:gd name="T116" fmla="*/ 18 w 1439"/>
                  <a:gd name="T117" fmla="*/ 75 h 524"/>
                  <a:gd name="T118" fmla="*/ 0 w 1439"/>
                  <a:gd name="T119" fmla="*/ 39 h 524"/>
                  <a:gd name="T120" fmla="*/ 12 w 1439"/>
                  <a:gd name="T121" fmla="*/ 24 h 524"/>
                  <a:gd name="T122" fmla="*/ 75 w 1439"/>
                  <a:gd name="T123" fmla="*/ 6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24">
                    <a:moveTo>
                      <a:pt x="1401" y="208"/>
                    </a:moveTo>
                    <a:lnTo>
                      <a:pt x="1346" y="237"/>
                    </a:lnTo>
                    <a:lnTo>
                      <a:pt x="1281" y="223"/>
                    </a:lnTo>
                    <a:lnTo>
                      <a:pt x="1194" y="223"/>
                    </a:lnTo>
                    <a:lnTo>
                      <a:pt x="1171" y="320"/>
                    </a:lnTo>
                    <a:lnTo>
                      <a:pt x="1143" y="349"/>
                    </a:lnTo>
                    <a:lnTo>
                      <a:pt x="1107" y="468"/>
                    </a:lnTo>
                    <a:lnTo>
                      <a:pt x="1045" y="486"/>
                    </a:lnTo>
                    <a:lnTo>
                      <a:pt x="974" y="462"/>
                    </a:lnTo>
                    <a:lnTo>
                      <a:pt x="938" y="469"/>
                    </a:lnTo>
                    <a:lnTo>
                      <a:pt x="894" y="512"/>
                    </a:lnTo>
                    <a:lnTo>
                      <a:pt x="846" y="506"/>
                    </a:lnTo>
                    <a:lnTo>
                      <a:pt x="798" y="524"/>
                    </a:lnTo>
                    <a:lnTo>
                      <a:pt x="746" y="476"/>
                    </a:lnTo>
                    <a:lnTo>
                      <a:pt x="733" y="419"/>
                    </a:lnTo>
                    <a:lnTo>
                      <a:pt x="788" y="448"/>
                    </a:lnTo>
                    <a:lnTo>
                      <a:pt x="846" y="432"/>
                    </a:lnTo>
                    <a:lnTo>
                      <a:pt x="860" y="360"/>
                    </a:lnTo>
                    <a:lnTo>
                      <a:pt x="892" y="344"/>
                    </a:lnTo>
                    <a:lnTo>
                      <a:pt x="981" y="325"/>
                    </a:lnTo>
                    <a:lnTo>
                      <a:pt x="1033" y="258"/>
                    </a:lnTo>
                    <a:lnTo>
                      <a:pt x="1068" y="204"/>
                    </a:lnTo>
                    <a:lnTo>
                      <a:pt x="1104" y="248"/>
                    </a:lnTo>
                    <a:lnTo>
                      <a:pt x="1119" y="219"/>
                    </a:lnTo>
                    <a:lnTo>
                      <a:pt x="1155" y="222"/>
                    </a:lnTo>
                    <a:lnTo>
                      <a:pt x="1157" y="168"/>
                    </a:lnTo>
                    <a:lnTo>
                      <a:pt x="1159" y="126"/>
                    </a:lnTo>
                    <a:lnTo>
                      <a:pt x="1214" y="66"/>
                    </a:lnTo>
                    <a:lnTo>
                      <a:pt x="1248" y="0"/>
                    </a:lnTo>
                    <a:lnTo>
                      <a:pt x="1278" y="0"/>
                    </a:lnTo>
                    <a:lnTo>
                      <a:pt x="1319" y="43"/>
                    </a:lnTo>
                    <a:lnTo>
                      <a:pt x="1325" y="80"/>
                    </a:lnTo>
                    <a:lnTo>
                      <a:pt x="1375" y="103"/>
                    </a:lnTo>
                    <a:lnTo>
                      <a:pt x="1439" y="129"/>
                    </a:lnTo>
                    <a:lnTo>
                      <a:pt x="1436" y="162"/>
                    </a:lnTo>
                    <a:lnTo>
                      <a:pt x="1385" y="167"/>
                    </a:lnTo>
                    <a:lnTo>
                      <a:pt x="1401" y="208"/>
                    </a:lnTo>
                    <a:moveTo>
                      <a:pt x="75" y="61"/>
                    </a:moveTo>
                    <a:lnTo>
                      <a:pt x="83" y="105"/>
                    </a:lnTo>
                    <a:lnTo>
                      <a:pt x="133" y="95"/>
                    </a:lnTo>
                    <a:lnTo>
                      <a:pt x="155" y="60"/>
                    </a:lnTo>
                    <a:lnTo>
                      <a:pt x="173" y="68"/>
                    </a:lnTo>
                    <a:lnTo>
                      <a:pt x="220" y="119"/>
                    </a:lnTo>
                    <a:lnTo>
                      <a:pt x="254" y="176"/>
                    </a:lnTo>
                    <a:lnTo>
                      <a:pt x="260" y="233"/>
                    </a:lnTo>
                    <a:lnTo>
                      <a:pt x="253" y="272"/>
                    </a:lnTo>
                    <a:lnTo>
                      <a:pt x="261" y="301"/>
                    </a:lnTo>
                    <a:lnTo>
                      <a:pt x="268" y="352"/>
                    </a:lnTo>
                    <a:lnTo>
                      <a:pt x="295" y="375"/>
                    </a:lnTo>
                    <a:lnTo>
                      <a:pt x="326" y="451"/>
                    </a:lnTo>
                    <a:lnTo>
                      <a:pt x="325" y="479"/>
                    </a:lnTo>
                    <a:lnTo>
                      <a:pt x="271" y="485"/>
                    </a:lnTo>
                    <a:lnTo>
                      <a:pt x="199" y="422"/>
                    </a:lnTo>
                    <a:lnTo>
                      <a:pt x="109" y="354"/>
                    </a:lnTo>
                    <a:lnTo>
                      <a:pt x="99" y="311"/>
                    </a:lnTo>
                    <a:lnTo>
                      <a:pt x="54" y="254"/>
                    </a:lnTo>
                    <a:lnTo>
                      <a:pt x="42" y="184"/>
                    </a:lnTo>
                    <a:lnTo>
                      <a:pt x="13" y="137"/>
                    </a:lnTo>
                    <a:lnTo>
                      <a:pt x="18" y="75"/>
                    </a:lnTo>
                    <a:lnTo>
                      <a:pt x="0" y="39"/>
                    </a:lnTo>
                    <a:lnTo>
                      <a:pt x="12" y="24"/>
                    </a:lnTo>
                    <a:lnTo>
                      <a:pt x="75" y="61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9" name="Freeform 130">
                <a:extLst>
                  <a:ext uri="{FF2B5EF4-FFF2-40B4-BE49-F238E27FC236}">
                    <a16:creationId xmlns:a16="http://schemas.microsoft.com/office/drawing/2014/main" id="{2CA19BD9-6C26-4341-A9D5-75469A44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801" y="5210359"/>
                <a:ext cx="381218" cy="397348"/>
              </a:xfrm>
              <a:custGeom>
                <a:avLst/>
                <a:gdLst>
                  <a:gd name="T0" fmla="*/ 76 w 242"/>
                  <a:gd name="T1" fmla="*/ 242 h 252"/>
                  <a:gd name="T2" fmla="*/ 64 w 242"/>
                  <a:gd name="T3" fmla="*/ 226 h 252"/>
                  <a:gd name="T4" fmla="*/ 58 w 242"/>
                  <a:gd name="T5" fmla="*/ 211 h 252"/>
                  <a:gd name="T6" fmla="*/ 54 w 242"/>
                  <a:gd name="T7" fmla="*/ 191 h 252"/>
                  <a:gd name="T8" fmla="*/ 50 w 242"/>
                  <a:gd name="T9" fmla="*/ 176 h 252"/>
                  <a:gd name="T10" fmla="*/ 45 w 242"/>
                  <a:gd name="T11" fmla="*/ 144 h 252"/>
                  <a:gd name="T12" fmla="*/ 46 w 242"/>
                  <a:gd name="T13" fmla="*/ 119 h 252"/>
                  <a:gd name="T14" fmla="*/ 44 w 242"/>
                  <a:gd name="T15" fmla="*/ 108 h 252"/>
                  <a:gd name="T16" fmla="*/ 37 w 242"/>
                  <a:gd name="T17" fmla="*/ 99 h 252"/>
                  <a:gd name="T18" fmla="*/ 28 w 242"/>
                  <a:gd name="T19" fmla="*/ 82 h 252"/>
                  <a:gd name="T20" fmla="*/ 19 w 242"/>
                  <a:gd name="T21" fmla="*/ 57 h 252"/>
                  <a:gd name="T22" fmla="*/ 15 w 242"/>
                  <a:gd name="T23" fmla="*/ 44 h 252"/>
                  <a:gd name="T24" fmla="*/ 1 w 242"/>
                  <a:gd name="T25" fmla="*/ 24 h 252"/>
                  <a:gd name="T26" fmla="*/ 0 w 242"/>
                  <a:gd name="T27" fmla="*/ 8 h 252"/>
                  <a:gd name="T28" fmla="*/ 9 w 242"/>
                  <a:gd name="T29" fmla="*/ 4 h 252"/>
                  <a:gd name="T30" fmla="*/ 20 w 242"/>
                  <a:gd name="T31" fmla="*/ 0 h 252"/>
                  <a:gd name="T32" fmla="*/ 32 w 242"/>
                  <a:gd name="T33" fmla="*/ 1 h 252"/>
                  <a:gd name="T34" fmla="*/ 42 w 242"/>
                  <a:gd name="T35" fmla="*/ 10 h 252"/>
                  <a:gd name="T36" fmla="*/ 45 w 242"/>
                  <a:gd name="T37" fmla="*/ 9 h 252"/>
                  <a:gd name="T38" fmla="*/ 119 w 242"/>
                  <a:gd name="T39" fmla="*/ 8 h 252"/>
                  <a:gd name="T40" fmla="*/ 131 w 242"/>
                  <a:gd name="T41" fmla="*/ 18 h 252"/>
                  <a:gd name="T42" fmla="*/ 175 w 242"/>
                  <a:gd name="T43" fmla="*/ 21 h 252"/>
                  <a:gd name="T44" fmla="*/ 208 w 242"/>
                  <a:gd name="T45" fmla="*/ 13 h 252"/>
                  <a:gd name="T46" fmla="*/ 223 w 242"/>
                  <a:gd name="T47" fmla="*/ 8 h 252"/>
                  <a:gd name="T48" fmla="*/ 235 w 242"/>
                  <a:gd name="T49" fmla="*/ 9 h 252"/>
                  <a:gd name="T50" fmla="*/ 242 w 242"/>
                  <a:gd name="T51" fmla="*/ 14 h 252"/>
                  <a:gd name="T52" fmla="*/ 242 w 242"/>
                  <a:gd name="T53" fmla="*/ 15 h 252"/>
                  <a:gd name="T54" fmla="*/ 232 w 242"/>
                  <a:gd name="T55" fmla="*/ 20 h 252"/>
                  <a:gd name="T56" fmla="*/ 226 w 242"/>
                  <a:gd name="T57" fmla="*/ 20 h 252"/>
                  <a:gd name="T58" fmla="*/ 214 w 242"/>
                  <a:gd name="T59" fmla="*/ 28 h 252"/>
                  <a:gd name="T60" fmla="*/ 208 w 242"/>
                  <a:gd name="T61" fmla="*/ 20 h 252"/>
                  <a:gd name="T62" fmla="*/ 179 w 242"/>
                  <a:gd name="T63" fmla="*/ 27 h 252"/>
                  <a:gd name="T64" fmla="*/ 166 w 242"/>
                  <a:gd name="T65" fmla="*/ 28 h 252"/>
                  <a:gd name="T66" fmla="*/ 163 w 242"/>
                  <a:gd name="T67" fmla="*/ 102 h 252"/>
                  <a:gd name="T68" fmla="*/ 145 w 242"/>
                  <a:gd name="T69" fmla="*/ 102 h 252"/>
                  <a:gd name="T70" fmla="*/ 143 w 242"/>
                  <a:gd name="T71" fmla="*/ 163 h 252"/>
                  <a:gd name="T72" fmla="*/ 139 w 242"/>
                  <a:gd name="T73" fmla="*/ 240 h 252"/>
                  <a:gd name="T74" fmla="*/ 123 w 242"/>
                  <a:gd name="T75" fmla="*/ 250 h 252"/>
                  <a:gd name="T76" fmla="*/ 114 w 242"/>
                  <a:gd name="T77" fmla="*/ 252 h 252"/>
                  <a:gd name="T78" fmla="*/ 103 w 242"/>
                  <a:gd name="T79" fmla="*/ 248 h 252"/>
                  <a:gd name="T80" fmla="*/ 95 w 242"/>
                  <a:gd name="T81" fmla="*/ 246 h 252"/>
                  <a:gd name="T82" fmla="*/ 92 w 242"/>
                  <a:gd name="T83" fmla="*/ 238 h 252"/>
                  <a:gd name="T84" fmla="*/ 85 w 242"/>
                  <a:gd name="T85" fmla="*/ 232 h 252"/>
                  <a:gd name="T86" fmla="*/ 76 w 242"/>
                  <a:gd name="T87" fmla="*/ 2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2" h="252">
                    <a:moveTo>
                      <a:pt x="76" y="242"/>
                    </a:moveTo>
                    <a:lnTo>
                      <a:pt x="64" y="226"/>
                    </a:lnTo>
                    <a:lnTo>
                      <a:pt x="58" y="211"/>
                    </a:lnTo>
                    <a:lnTo>
                      <a:pt x="54" y="191"/>
                    </a:lnTo>
                    <a:lnTo>
                      <a:pt x="50" y="176"/>
                    </a:lnTo>
                    <a:lnTo>
                      <a:pt x="45" y="144"/>
                    </a:lnTo>
                    <a:lnTo>
                      <a:pt x="46" y="119"/>
                    </a:lnTo>
                    <a:lnTo>
                      <a:pt x="44" y="108"/>
                    </a:lnTo>
                    <a:lnTo>
                      <a:pt x="37" y="99"/>
                    </a:lnTo>
                    <a:lnTo>
                      <a:pt x="28" y="82"/>
                    </a:lnTo>
                    <a:lnTo>
                      <a:pt x="19" y="57"/>
                    </a:lnTo>
                    <a:lnTo>
                      <a:pt x="15" y="44"/>
                    </a:lnTo>
                    <a:lnTo>
                      <a:pt x="1" y="24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20" y="0"/>
                    </a:lnTo>
                    <a:lnTo>
                      <a:pt x="32" y="1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119" y="8"/>
                    </a:lnTo>
                    <a:lnTo>
                      <a:pt x="131" y="18"/>
                    </a:lnTo>
                    <a:lnTo>
                      <a:pt x="175" y="21"/>
                    </a:lnTo>
                    <a:lnTo>
                      <a:pt x="208" y="13"/>
                    </a:lnTo>
                    <a:lnTo>
                      <a:pt x="223" y="8"/>
                    </a:lnTo>
                    <a:lnTo>
                      <a:pt x="235" y="9"/>
                    </a:lnTo>
                    <a:lnTo>
                      <a:pt x="242" y="14"/>
                    </a:lnTo>
                    <a:lnTo>
                      <a:pt x="242" y="15"/>
                    </a:lnTo>
                    <a:lnTo>
                      <a:pt x="232" y="20"/>
                    </a:lnTo>
                    <a:lnTo>
                      <a:pt x="226" y="20"/>
                    </a:lnTo>
                    <a:lnTo>
                      <a:pt x="214" y="28"/>
                    </a:lnTo>
                    <a:lnTo>
                      <a:pt x="208" y="20"/>
                    </a:lnTo>
                    <a:lnTo>
                      <a:pt x="179" y="27"/>
                    </a:lnTo>
                    <a:lnTo>
                      <a:pt x="166" y="28"/>
                    </a:lnTo>
                    <a:lnTo>
                      <a:pt x="163" y="102"/>
                    </a:lnTo>
                    <a:lnTo>
                      <a:pt x="145" y="102"/>
                    </a:lnTo>
                    <a:lnTo>
                      <a:pt x="143" y="163"/>
                    </a:lnTo>
                    <a:lnTo>
                      <a:pt x="139" y="240"/>
                    </a:lnTo>
                    <a:lnTo>
                      <a:pt x="123" y="250"/>
                    </a:lnTo>
                    <a:lnTo>
                      <a:pt x="114" y="252"/>
                    </a:lnTo>
                    <a:lnTo>
                      <a:pt x="103" y="248"/>
                    </a:lnTo>
                    <a:lnTo>
                      <a:pt x="95" y="246"/>
                    </a:lnTo>
                    <a:lnTo>
                      <a:pt x="92" y="238"/>
                    </a:lnTo>
                    <a:lnTo>
                      <a:pt x="85" y="232"/>
                    </a:lnTo>
                    <a:lnTo>
                      <a:pt x="76" y="2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20" name="France">
                <a:extLst>
                  <a:ext uri="{FF2B5EF4-FFF2-40B4-BE49-F238E27FC236}">
                    <a16:creationId xmlns:a16="http://schemas.microsoft.com/office/drawing/2014/main" id="{B38A294A-B577-4D91-8C31-7AB5C5B2D47B}"/>
                  </a:ext>
                </a:extLst>
              </p:cNvPr>
              <p:cNvGrpSpPr/>
              <p:nvPr/>
            </p:nvGrpSpPr>
            <p:grpSpPr>
              <a:xfrm>
                <a:off x="4115695" y="2988681"/>
                <a:ext cx="4848716" cy="2401430"/>
                <a:chOff x="4033807" y="2224425"/>
                <a:chExt cx="4848716" cy="2401430"/>
              </a:xfrm>
              <a:grpFill/>
            </p:grpSpPr>
            <p:grpSp>
              <p:nvGrpSpPr>
                <p:cNvPr id="217" name="Group 3">
                  <a:extLst>
                    <a:ext uri="{FF2B5EF4-FFF2-40B4-BE49-F238E27FC236}">
                      <a16:creationId xmlns:a16="http://schemas.microsoft.com/office/drawing/2014/main" id="{C7D7EA2E-E349-4F19-9697-91AC8E9C4E2B}"/>
                    </a:ext>
                  </a:extLst>
                </p:cNvPr>
                <p:cNvGrpSpPr/>
                <p:nvPr/>
              </p:nvGrpSpPr>
              <p:grpSpPr>
                <a:xfrm>
                  <a:off x="4033807" y="2224425"/>
                  <a:ext cx="368616" cy="313779"/>
                  <a:chOff x="4064000" y="2230437"/>
                  <a:chExt cx="371475" cy="315913"/>
                </a:xfrm>
                <a:grpFill/>
              </p:grpSpPr>
              <p:sp>
                <p:nvSpPr>
                  <p:cNvPr id="219" name="Freeform 66">
                    <a:extLst>
                      <a:ext uri="{FF2B5EF4-FFF2-40B4-BE49-F238E27FC236}">
                        <a16:creationId xmlns:a16="http://schemas.microsoft.com/office/drawing/2014/main" id="{D0529B92-B5D9-40E1-B883-A737D301E5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8487" y="2493962"/>
                    <a:ext cx="26988" cy="52388"/>
                  </a:xfrm>
                  <a:custGeom>
                    <a:avLst/>
                    <a:gdLst>
                      <a:gd name="T0" fmla="*/ 17 w 17"/>
                      <a:gd name="T1" fmla="*/ 17 h 33"/>
                      <a:gd name="T2" fmla="*/ 13 w 17"/>
                      <a:gd name="T3" fmla="*/ 33 h 33"/>
                      <a:gd name="T4" fmla="*/ 5 w 17"/>
                      <a:gd name="T5" fmla="*/ 29 h 33"/>
                      <a:gd name="T6" fmla="*/ 0 w 17"/>
                      <a:gd name="T7" fmla="*/ 15 h 33"/>
                      <a:gd name="T8" fmla="*/ 3 w 17"/>
                      <a:gd name="T9" fmla="*/ 7 h 33"/>
                      <a:gd name="T10" fmla="*/ 14 w 17"/>
                      <a:gd name="T11" fmla="*/ 0 h 33"/>
                      <a:gd name="T12" fmla="*/ 17 w 17"/>
                      <a:gd name="T13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33">
                        <a:moveTo>
                          <a:pt x="17" y="17"/>
                        </a:moveTo>
                        <a:lnTo>
                          <a:pt x="13" y="33"/>
                        </a:lnTo>
                        <a:lnTo>
                          <a:pt x="5" y="29"/>
                        </a:lnTo>
                        <a:lnTo>
                          <a:pt x="0" y="15"/>
                        </a:lnTo>
                        <a:lnTo>
                          <a:pt x="3" y="7"/>
                        </a:lnTo>
                        <a:lnTo>
                          <a:pt x="14" y="0"/>
                        </a:lnTo>
                        <a:lnTo>
                          <a:pt x="17" y="1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20" name="Freeform 67">
                    <a:extLst>
                      <a:ext uri="{FF2B5EF4-FFF2-40B4-BE49-F238E27FC236}">
                        <a16:creationId xmlns:a16="http://schemas.microsoft.com/office/drawing/2014/main" id="{F0351041-AEDB-48DE-B0FC-A76D8C2B5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4000" y="2230437"/>
                    <a:ext cx="323850" cy="284163"/>
                  </a:xfrm>
                  <a:custGeom>
                    <a:avLst/>
                    <a:gdLst>
                      <a:gd name="T0" fmla="*/ 131 w 204"/>
                      <a:gd name="T1" fmla="*/ 15 h 179"/>
                      <a:gd name="T2" fmla="*/ 143 w 204"/>
                      <a:gd name="T3" fmla="*/ 25 h 179"/>
                      <a:gd name="T4" fmla="*/ 151 w 204"/>
                      <a:gd name="T5" fmla="*/ 23 h 179"/>
                      <a:gd name="T6" fmla="*/ 165 w 204"/>
                      <a:gd name="T7" fmla="*/ 33 h 179"/>
                      <a:gd name="T8" fmla="*/ 169 w 204"/>
                      <a:gd name="T9" fmla="*/ 34 h 179"/>
                      <a:gd name="T10" fmla="*/ 173 w 204"/>
                      <a:gd name="T11" fmla="*/ 34 h 179"/>
                      <a:gd name="T12" fmla="*/ 181 w 204"/>
                      <a:gd name="T13" fmla="*/ 39 h 179"/>
                      <a:gd name="T14" fmla="*/ 204 w 204"/>
                      <a:gd name="T15" fmla="*/ 43 h 179"/>
                      <a:gd name="T16" fmla="*/ 197 w 204"/>
                      <a:gd name="T17" fmla="*/ 57 h 179"/>
                      <a:gd name="T18" fmla="*/ 195 w 204"/>
                      <a:gd name="T19" fmla="*/ 71 h 179"/>
                      <a:gd name="T20" fmla="*/ 191 w 204"/>
                      <a:gd name="T21" fmla="*/ 75 h 179"/>
                      <a:gd name="T22" fmla="*/ 184 w 204"/>
                      <a:gd name="T23" fmla="*/ 73 h 179"/>
                      <a:gd name="T24" fmla="*/ 184 w 204"/>
                      <a:gd name="T25" fmla="*/ 78 h 179"/>
                      <a:gd name="T26" fmla="*/ 173 w 204"/>
                      <a:gd name="T27" fmla="*/ 89 h 179"/>
                      <a:gd name="T28" fmla="*/ 173 w 204"/>
                      <a:gd name="T29" fmla="*/ 99 h 179"/>
                      <a:gd name="T30" fmla="*/ 181 w 204"/>
                      <a:gd name="T31" fmla="*/ 96 h 179"/>
                      <a:gd name="T32" fmla="*/ 186 w 204"/>
                      <a:gd name="T33" fmla="*/ 105 h 179"/>
                      <a:gd name="T34" fmla="*/ 186 w 204"/>
                      <a:gd name="T35" fmla="*/ 110 h 179"/>
                      <a:gd name="T36" fmla="*/ 191 w 204"/>
                      <a:gd name="T37" fmla="*/ 118 h 179"/>
                      <a:gd name="T38" fmla="*/ 186 w 204"/>
                      <a:gd name="T39" fmla="*/ 124 h 179"/>
                      <a:gd name="T40" fmla="*/ 190 w 204"/>
                      <a:gd name="T41" fmla="*/ 140 h 179"/>
                      <a:gd name="T42" fmla="*/ 199 w 204"/>
                      <a:gd name="T43" fmla="*/ 143 h 179"/>
                      <a:gd name="T44" fmla="*/ 198 w 204"/>
                      <a:gd name="T45" fmla="*/ 151 h 179"/>
                      <a:gd name="T46" fmla="*/ 183 w 204"/>
                      <a:gd name="T47" fmla="*/ 163 h 179"/>
                      <a:gd name="T48" fmla="*/ 150 w 204"/>
                      <a:gd name="T49" fmla="*/ 157 h 179"/>
                      <a:gd name="T50" fmla="*/ 126 w 204"/>
                      <a:gd name="T51" fmla="*/ 164 h 179"/>
                      <a:gd name="T52" fmla="*/ 124 w 204"/>
                      <a:gd name="T53" fmla="*/ 177 h 179"/>
                      <a:gd name="T54" fmla="*/ 105 w 204"/>
                      <a:gd name="T55" fmla="*/ 179 h 179"/>
                      <a:gd name="T56" fmla="*/ 86 w 204"/>
                      <a:gd name="T57" fmla="*/ 170 h 179"/>
                      <a:gd name="T58" fmla="*/ 80 w 204"/>
                      <a:gd name="T59" fmla="*/ 174 h 179"/>
                      <a:gd name="T60" fmla="*/ 49 w 204"/>
                      <a:gd name="T61" fmla="*/ 165 h 179"/>
                      <a:gd name="T62" fmla="*/ 43 w 204"/>
                      <a:gd name="T63" fmla="*/ 157 h 179"/>
                      <a:gd name="T64" fmla="*/ 51 w 204"/>
                      <a:gd name="T65" fmla="*/ 145 h 179"/>
                      <a:gd name="T66" fmla="*/ 55 w 204"/>
                      <a:gd name="T67" fmla="*/ 104 h 179"/>
                      <a:gd name="T68" fmla="*/ 38 w 204"/>
                      <a:gd name="T69" fmla="*/ 83 h 179"/>
                      <a:gd name="T70" fmla="*/ 26 w 204"/>
                      <a:gd name="T71" fmla="*/ 72 h 179"/>
                      <a:gd name="T72" fmla="*/ 2 w 204"/>
                      <a:gd name="T73" fmla="*/ 65 h 179"/>
                      <a:gd name="T74" fmla="*/ 0 w 204"/>
                      <a:gd name="T75" fmla="*/ 50 h 179"/>
                      <a:gd name="T76" fmla="*/ 21 w 204"/>
                      <a:gd name="T77" fmla="*/ 45 h 179"/>
                      <a:gd name="T78" fmla="*/ 48 w 204"/>
                      <a:gd name="T79" fmla="*/ 50 h 179"/>
                      <a:gd name="T80" fmla="*/ 44 w 204"/>
                      <a:gd name="T81" fmla="*/ 27 h 179"/>
                      <a:gd name="T82" fmla="*/ 58 w 204"/>
                      <a:gd name="T83" fmla="*/ 36 h 179"/>
                      <a:gd name="T84" fmla="*/ 96 w 204"/>
                      <a:gd name="T85" fmla="*/ 20 h 179"/>
                      <a:gd name="T86" fmla="*/ 100 w 204"/>
                      <a:gd name="T87" fmla="*/ 4 h 179"/>
                      <a:gd name="T88" fmla="*/ 114 w 204"/>
                      <a:gd name="T89" fmla="*/ 0 h 179"/>
                      <a:gd name="T90" fmla="*/ 117 w 204"/>
                      <a:gd name="T91" fmla="*/ 7 h 179"/>
                      <a:gd name="T92" fmla="*/ 124 w 204"/>
                      <a:gd name="T93" fmla="*/ 7 h 179"/>
                      <a:gd name="T94" fmla="*/ 131 w 204"/>
                      <a:gd name="T95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4" h="179">
                        <a:moveTo>
                          <a:pt x="131" y="15"/>
                        </a:moveTo>
                        <a:lnTo>
                          <a:pt x="143" y="25"/>
                        </a:lnTo>
                        <a:lnTo>
                          <a:pt x="151" y="23"/>
                        </a:lnTo>
                        <a:lnTo>
                          <a:pt x="165" y="33"/>
                        </a:lnTo>
                        <a:lnTo>
                          <a:pt x="169" y="34"/>
                        </a:lnTo>
                        <a:lnTo>
                          <a:pt x="173" y="34"/>
                        </a:lnTo>
                        <a:lnTo>
                          <a:pt x="181" y="39"/>
                        </a:lnTo>
                        <a:lnTo>
                          <a:pt x="204" y="43"/>
                        </a:lnTo>
                        <a:lnTo>
                          <a:pt x="197" y="57"/>
                        </a:lnTo>
                        <a:lnTo>
                          <a:pt x="195" y="71"/>
                        </a:lnTo>
                        <a:lnTo>
                          <a:pt x="191" y="75"/>
                        </a:lnTo>
                        <a:lnTo>
                          <a:pt x="184" y="73"/>
                        </a:lnTo>
                        <a:lnTo>
                          <a:pt x="184" y="78"/>
                        </a:lnTo>
                        <a:lnTo>
                          <a:pt x="173" y="89"/>
                        </a:lnTo>
                        <a:lnTo>
                          <a:pt x="173" y="99"/>
                        </a:lnTo>
                        <a:lnTo>
                          <a:pt x="181" y="96"/>
                        </a:lnTo>
                        <a:lnTo>
                          <a:pt x="186" y="105"/>
                        </a:lnTo>
                        <a:lnTo>
                          <a:pt x="186" y="110"/>
                        </a:lnTo>
                        <a:lnTo>
                          <a:pt x="191" y="118"/>
                        </a:lnTo>
                        <a:lnTo>
                          <a:pt x="186" y="124"/>
                        </a:lnTo>
                        <a:lnTo>
                          <a:pt x="190" y="140"/>
                        </a:lnTo>
                        <a:lnTo>
                          <a:pt x="199" y="143"/>
                        </a:lnTo>
                        <a:lnTo>
                          <a:pt x="198" y="151"/>
                        </a:lnTo>
                        <a:lnTo>
                          <a:pt x="183" y="163"/>
                        </a:lnTo>
                        <a:lnTo>
                          <a:pt x="150" y="157"/>
                        </a:lnTo>
                        <a:lnTo>
                          <a:pt x="126" y="164"/>
                        </a:lnTo>
                        <a:lnTo>
                          <a:pt x="124" y="177"/>
                        </a:lnTo>
                        <a:lnTo>
                          <a:pt x="105" y="179"/>
                        </a:lnTo>
                        <a:lnTo>
                          <a:pt x="86" y="170"/>
                        </a:lnTo>
                        <a:lnTo>
                          <a:pt x="80" y="174"/>
                        </a:lnTo>
                        <a:lnTo>
                          <a:pt x="49" y="165"/>
                        </a:lnTo>
                        <a:lnTo>
                          <a:pt x="43" y="157"/>
                        </a:lnTo>
                        <a:lnTo>
                          <a:pt x="51" y="145"/>
                        </a:lnTo>
                        <a:lnTo>
                          <a:pt x="55" y="104"/>
                        </a:lnTo>
                        <a:lnTo>
                          <a:pt x="38" y="83"/>
                        </a:lnTo>
                        <a:lnTo>
                          <a:pt x="26" y="72"/>
                        </a:lnTo>
                        <a:lnTo>
                          <a:pt x="2" y="65"/>
                        </a:lnTo>
                        <a:lnTo>
                          <a:pt x="0" y="50"/>
                        </a:lnTo>
                        <a:lnTo>
                          <a:pt x="21" y="45"/>
                        </a:lnTo>
                        <a:lnTo>
                          <a:pt x="48" y="50"/>
                        </a:lnTo>
                        <a:lnTo>
                          <a:pt x="44" y="27"/>
                        </a:lnTo>
                        <a:lnTo>
                          <a:pt x="58" y="36"/>
                        </a:lnTo>
                        <a:lnTo>
                          <a:pt x="96" y="20"/>
                        </a:lnTo>
                        <a:lnTo>
                          <a:pt x="100" y="4"/>
                        </a:lnTo>
                        <a:lnTo>
                          <a:pt x="114" y="0"/>
                        </a:lnTo>
                        <a:lnTo>
                          <a:pt x="117" y="7"/>
                        </a:lnTo>
                        <a:lnTo>
                          <a:pt x="124" y="7"/>
                        </a:lnTo>
                        <a:lnTo>
                          <a:pt x="131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  <p:sp>
              <p:nvSpPr>
                <p:cNvPr id="218" name="Freeform 131">
                  <a:extLst>
                    <a:ext uri="{FF2B5EF4-FFF2-40B4-BE49-F238E27FC236}">
                      <a16:creationId xmlns:a16="http://schemas.microsoft.com/office/drawing/2014/main" id="{D751C90C-FA79-48AF-B044-208B4CE30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4785" y="4550170"/>
                  <a:ext cx="67738" cy="75685"/>
                </a:xfrm>
                <a:custGeom>
                  <a:avLst/>
                  <a:gdLst>
                    <a:gd name="T0" fmla="*/ 26 w 43"/>
                    <a:gd name="T1" fmla="*/ 20 h 48"/>
                    <a:gd name="T2" fmla="*/ 37 w 43"/>
                    <a:gd name="T3" fmla="*/ 33 h 48"/>
                    <a:gd name="T4" fmla="*/ 43 w 43"/>
                    <a:gd name="T5" fmla="*/ 43 h 48"/>
                    <a:gd name="T6" fmla="*/ 35 w 43"/>
                    <a:gd name="T7" fmla="*/ 48 h 48"/>
                    <a:gd name="T8" fmla="*/ 27 w 43"/>
                    <a:gd name="T9" fmla="*/ 42 h 48"/>
                    <a:gd name="T10" fmla="*/ 17 w 43"/>
                    <a:gd name="T11" fmla="*/ 33 h 48"/>
                    <a:gd name="T12" fmla="*/ 8 w 43"/>
                    <a:gd name="T13" fmla="*/ 22 h 48"/>
                    <a:gd name="T14" fmla="*/ 0 w 43"/>
                    <a:gd name="T15" fmla="*/ 7 h 48"/>
                    <a:gd name="T16" fmla="*/ 0 w 43"/>
                    <a:gd name="T17" fmla="*/ 0 h 48"/>
                    <a:gd name="T18" fmla="*/ 7 w 43"/>
                    <a:gd name="T19" fmla="*/ 0 h 48"/>
                    <a:gd name="T20" fmla="*/ 16 w 43"/>
                    <a:gd name="T21" fmla="*/ 8 h 48"/>
                    <a:gd name="T22" fmla="*/ 22 w 43"/>
                    <a:gd name="T23" fmla="*/ 15 h 48"/>
                    <a:gd name="T24" fmla="*/ 26 w 43"/>
                    <a:gd name="T25" fmla="*/ 2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8">
                      <a:moveTo>
                        <a:pt x="26" y="20"/>
                      </a:moveTo>
                      <a:lnTo>
                        <a:pt x="37" y="33"/>
                      </a:lnTo>
                      <a:lnTo>
                        <a:pt x="43" y="43"/>
                      </a:lnTo>
                      <a:lnTo>
                        <a:pt x="35" y="48"/>
                      </a:lnTo>
                      <a:lnTo>
                        <a:pt x="27" y="42"/>
                      </a:lnTo>
                      <a:lnTo>
                        <a:pt x="17" y="33"/>
                      </a:lnTo>
                      <a:lnTo>
                        <a:pt x="8" y="22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6" y="8"/>
                      </a:lnTo>
                      <a:lnTo>
                        <a:pt x="22" y="15"/>
                      </a:lnTo>
                      <a:lnTo>
                        <a:pt x="26" y="2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21" name="Niger">
                <a:extLst>
                  <a:ext uri="{FF2B5EF4-FFF2-40B4-BE49-F238E27FC236}">
                    <a16:creationId xmlns:a16="http://schemas.microsoft.com/office/drawing/2014/main" id="{1EAB558A-2601-4E0B-A200-03A224535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718" y="3887443"/>
                <a:ext cx="442655" cy="386311"/>
              </a:xfrm>
              <a:custGeom>
                <a:avLst/>
                <a:gdLst>
                  <a:gd name="T0" fmla="*/ 34 w 281"/>
                  <a:gd name="T1" fmla="*/ 239 h 245"/>
                  <a:gd name="T2" fmla="*/ 34 w 281"/>
                  <a:gd name="T3" fmla="*/ 225 h 245"/>
                  <a:gd name="T4" fmla="*/ 13 w 281"/>
                  <a:gd name="T5" fmla="*/ 220 h 245"/>
                  <a:gd name="T6" fmla="*/ 12 w 281"/>
                  <a:gd name="T7" fmla="*/ 210 h 245"/>
                  <a:gd name="T8" fmla="*/ 2 w 281"/>
                  <a:gd name="T9" fmla="*/ 197 h 245"/>
                  <a:gd name="T10" fmla="*/ 0 w 281"/>
                  <a:gd name="T11" fmla="*/ 187 h 245"/>
                  <a:gd name="T12" fmla="*/ 1 w 281"/>
                  <a:gd name="T13" fmla="*/ 177 h 245"/>
                  <a:gd name="T14" fmla="*/ 13 w 281"/>
                  <a:gd name="T15" fmla="*/ 176 h 245"/>
                  <a:gd name="T16" fmla="*/ 19 w 281"/>
                  <a:gd name="T17" fmla="*/ 169 h 245"/>
                  <a:gd name="T18" fmla="*/ 44 w 281"/>
                  <a:gd name="T19" fmla="*/ 167 h 245"/>
                  <a:gd name="T20" fmla="*/ 60 w 281"/>
                  <a:gd name="T21" fmla="*/ 164 h 245"/>
                  <a:gd name="T22" fmla="*/ 62 w 281"/>
                  <a:gd name="T23" fmla="*/ 151 h 245"/>
                  <a:gd name="T24" fmla="*/ 72 w 281"/>
                  <a:gd name="T25" fmla="*/ 137 h 245"/>
                  <a:gd name="T26" fmla="*/ 71 w 281"/>
                  <a:gd name="T27" fmla="*/ 89 h 245"/>
                  <a:gd name="T28" fmla="*/ 97 w 281"/>
                  <a:gd name="T29" fmla="*/ 80 h 245"/>
                  <a:gd name="T30" fmla="*/ 149 w 281"/>
                  <a:gd name="T31" fmla="*/ 39 h 245"/>
                  <a:gd name="T32" fmla="*/ 209 w 281"/>
                  <a:gd name="T33" fmla="*/ 0 h 245"/>
                  <a:gd name="T34" fmla="*/ 238 w 281"/>
                  <a:gd name="T35" fmla="*/ 9 h 245"/>
                  <a:gd name="T36" fmla="*/ 248 w 281"/>
                  <a:gd name="T37" fmla="*/ 20 h 245"/>
                  <a:gd name="T38" fmla="*/ 261 w 281"/>
                  <a:gd name="T39" fmla="*/ 12 h 245"/>
                  <a:gd name="T40" fmla="*/ 266 w 281"/>
                  <a:gd name="T41" fmla="*/ 45 h 245"/>
                  <a:gd name="T42" fmla="*/ 273 w 281"/>
                  <a:gd name="T43" fmla="*/ 50 h 245"/>
                  <a:gd name="T44" fmla="*/ 274 w 281"/>
                  <a:gd name="T45" fmla="*/ 57 h 245"/>
                  <a:gd name="T46" fmla="*/ 281 w 281"/>
                  <a:gd name="T47" fmla="*/ 64 h 245"/>
                  <a:gd name="T48" fmla="*/ 278 w 281"/>
                  <a:gd name="T49" fmla="*/ 73 h 245"/>
                  <a:gd name="T50" fmla="*/ 271 w 281"/>
                  <a:gd name="T51" fmla="*/ 115 h 245"/>
                  <a:gd name="T52" fmla="*/ 271 w 281"/>
                  <a:gd name="T53" fmla="*/ 142 h 245"/>
                  <a:gd name="T54" fmla="*/ 248 w 281"/>
                  <a:gd name="T55" fmla="*/ 162 h 245"/>
                  <a:gd name="T56" fmla="*/ 241 w 281"/>
                  <a:gd name="T57" fmla="*/ 189 h 245"/>
                  <a:gd name="T58" fmla="*/ 249 w 281"/>
                  <a:gd name="T59" fmla="*/ 197 h 245"/>
                  <a:gd name="T60" fmla="*/ 249 w 281"/>
                  <a:gd name="T61" fmla="*/ 210 h 245"/>
                  <a:gd name="T62" fmla="*/ 260 w 281"/>
                  <a:gd name="T63" fmla="*/ 210 h 245"/>
                  <a:gd name="T64" fmla="*/ 259 w 281"/>
                  <a:gd name="T65" fmla="*/ 220 h 245"/>
                  <a:gd name="T66" fmla="*/ 254 w 281"/>
                  <a:gd name="T67" fmla="*/ 221 h 245"/>
                  <a:gd name="T68" fmla="*/ 253 w 281"/>
                  <a:gd name="T69" fmla="*/ 228 h 245"/>
                  <a:gd name="T70" fmla="*/ 250 w 281"/>
                  <a:gd name="T71" fmla="*/ 228 h 245"/>
                  <a:gd name="T72" fmla="*/ 237 w 281"/>
                  <a:gd name="T73" fmla="*/ 206 h 245"/>
                  <a:gd name="T74" fmla="*/ 233 w 281"/>
                  <a:gd name="T75" fmla="*/ 205 h 245"/>
                  <a:gd name="T76" fmla="*/ 219 w 281"/>
                  <a:gd name="T77" fmla="*/ 216 h 245"/>
                  <a:gd name="T78" fmla="*/ 205 w 281"/>
                  <a:gd name="T79" fmla="*/ 210 h 245"/>
                  <a:gd name="T80" fmla="*/ 195 w 281"/>
                  <a:gd name="T81" fmla="*/ 209 h 245"/>
                  <a:gd name="T82" fmla="*/ 189 w 281"/>
                  <a:gd name="T83" fmla="*/ 212 h 245"/>
                  <a:gd name="T84" fmla="*/ 179 w 281"/>
                  <a:gd name="T85" fmla="*/ 212 h 245"/>
                  <a:gd name="T86" fmla="*/ 168 w 281"/>
                  <a:gd name="T87" fmla="*/ 220 h 245"/>
                  <a:gd name="T88" fmla="*/ 159 w 281"/>
                  <a:gd name="T89" fmla="*/ 221 h 245"/>
                  <a:gd name="T90" fmla="*/ 137 w 281"/>
                  <a:gd name="T91" fmla="*/ 210 h 245"/>
                  <a:gd name="T92" fmla="*/ 128 w 281"/>
                  <a:gd name="T93" fmla="*/ 215 h 245"/>
                  <a:gd name="T94" fmla="*/ 119 w 281"/>
                  <a:gd name="T95" fmla="*/ 215 h 245"/>
                  <a:gd name="T96" fmla="*/ 112 w 281"/>
                  <a:gd name="T97" fmla="*/ 207 h 245"/>
                  <a:gd name="T98" fmla="*/ 93 w 281"/>
                  <a:gd name="T99" fmla="*/ 199 h 245"/>
                  <a:gd name="T100" fmla="*/ 74 w 281"/>
                  <a:gd name="T101" fmla="*/ 202 h 245"/>
                  <a:gd name="T102" fmla="*/ 69 w 281"/>
                  <a:gd name="T103" fmla="*/ 206 h 245"/>
                  <a:gd name="T104" fmla="*/ 67 w 281"/>
                  <a:gd name="T105" fmla="*/ 218 h 245"/>
                  <a:gd name="T106" fmla="*/ 61 w 281"/>
                  <a:gd name="T107" fmla="*/ 227 h 245"/>
                  <a:gd name="T108" fmla="*/ 60 w 281"/>
                  <a:gd name="T109" fmla="*/ 245 h 245"/>
                  <a:gd name="T110" fmla="*/ 46 w 281"/>
                  <a:gd name="T111" fmla="*/ 233 h 245"/>
                  <a:gd name="T112" fmla="*/ 40 w 281"/>
                  <a:gd name="T113" fmla="*/ 233 h 245"/>
                  <a:gd name="T114" fmla="*/ 34 w 281"/>
                  <a:gd name="T115" fmla="*/ 2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45">
                    <a:moveTo>
                      <a:pt x="34" y="239"/>
                    </a:moveTo>
                    <a:lnTo>
                      <a:pt x="34" y="225"/>
                    </a:lnTo>
                    <a:lnTo>
                      <a:pt x="13" y="220"/>
                    </a:lnTo>
                    <a:lnTo>
                      <a:pt x="12" y="210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1" y="177"/>
                    </a:lnTo>
                    <a:lnTo>
                      <a:pt x="13" y="176"/>
                    </a:lnTo>
                    <a:lnTo>
                      <a:pt x="19" y="169"/>
                    </a:lnTo>
                    <a:lnTo>
                      <a:pt x="44" y="167"/>
                    </a:lnTo>
                    <a:lnTo>
                      <a:pt x="60" y="164"/>
                    </a:lnTo>
                    <a:lnTo>
                      <a:pt x="62" y="151"/>
                    </a:lnTo>
                    <a:lnTo>
                      <a:pt x="72" y="137"/>
                    </a:lnTo>
                    <a:lnTo>
                      <a:pt x="71" y="89"/>
                    </a:lnTo>
                    <a:lnTo>
                      <a:pt x="97" y="80"/>
                    </a:lnTo>
                    <a:lnTo>
                      <a:pt x="149" y="39"/>
                    </a:lnTo>
                    <a:lnTo>
                      <a:pt x="209" y="0"/>
                    </a:lnTo>
                    <a:lnTo>
                      <a:pt x="238" y="9"/>
                    </a:lnTo>
                    <a:lnTo>
                      <a:pt x="248" y="20"/>
                    </a:lnTo>
                    <a:lnTo>
                      <a:pt x="261" y="12"/>
                    </a:lnTo>
                    <a:lnTo>
                      <a:pt x="266" y="45"/>
                    </a:lnTo>
                    <a:lnTo>
                      <a:pt x="273" y="50"/>
                    </a:lnTo>
                    <a:lnTo>
                      <a:pt x="274" y="57"/>
                    </a:lnTo>
                    <a:lnTo>
                      <a:pt x="281" y="64"/>
                    </a:lnTo>
                    <a:lnTo>
                      <a:pt x="278" y="73"/>
                    </a:lnTo>
                    <a:lnTo>
                      <a:pt x="271" y="115"/>
                    </a:lnTo>
                    <a:lnTo>
                      <a:pt x="271" y="142"/>
                    </a:lnTo>
                    <a:lnTo>
                      <a:pt x="248" y="162"/>
                    </a:lnTo>
                    <a:lnTo>
                      <a:pt x="241" y="189"/>
                    </a:lnTo>
                    <a:lnTo>
                      <a:pt x="249" y="197"/>
                    </a:lnTo>
                    <a:lnTo>
                      <a:pt x="249" y="210"/>
                    </a:lnTo>
                    <a:lnTo>
                      <a:pt x="260" y="210"/>
                    </a:lnTo>
                    <a:lnTo>
                      <a:pt x="259" y="220"/>
                    </a:lnTo>
                    <a:lnTo>
                      <a:pt x="254" y="221"/>
                    </a:lnTo>
                    <a:lnTo>
                      <a:pt x="253" y="228"/>
                    </a:lnTo>
                    <a:lnTo>
                      <a:pt x="250" y="228"/>
                    </a:lnTo>
                    <a:lnTo>
                      <a:pt x="237" y="206"/>
                    </a:lnTo>
                    <a:lnTo>
                      <a:pt x="233" y="205"/>
                    </a:lnTo>
                    <a:lnTo>
                      <a:pt x="219" y="216"/>
                    </a:lnTo>
                    <a:lnTo>
                      <a:pt x="205" y="210"/>
                    </a:lnTo>
                    <a:lnTo>
                      <a:pt x="195" y="209"/>
                    </a:lnTo>
                    <a:lnTo>
                      <a:pt x="189" y="212"/>
                    </a:lnTo>
                    <a:lnTo>
                      <a:pt x="179" y="212"/>
                    </a:lnTo>
                    <a:lnTo>
                      <a:pt x="168" y="220"/>
                    </a:lnTo>
                    <a:lnTo>
                      <a:pt x="159" y="221"/>
                    </a:lnTo>
                    <a:lnTo>
                      <a:pt x="137" y="210"/>
                    </a:lnTo>
                    <a:lnTo>
                      <a:pt x="128" y="215"/>
                    </a:lnTo>
                    <a:lnTo>
                      <a:pt x="119" y="215"/>
                    </a:lnTo>
                    <a:lnTo>
                      <a:pt x="112" y="207"/>
                    </a:lnTo>
                    <a:lnTo>
                      <a:pt x="93" y="199"/>
                    </a:lnTo>
                    <a:lnTo>
                      <a:pt x="74" y="202"/>
                    </a:lnTo>
                    <a:lnTo>
                      <a:pt x="69" y="206"/>
                    </a:lnTo>
                    <a:lnTo>
                      <a:pt x="67" y="218"/>
                    </a:lnTo>
                    <a:lnTo>
                      <a:pt x="61" y="227"/>
                    </a:lnTo>
                    <a:lnTo>
                      <a:pt x="60" y="245"/>
                    </a:lnTo>
                    <a:lnTo>
                      <a:pt x="46" y="233"/>
                    </a:lnTo>
                    <a:lnTo>
                      <a:pt x="40" y="233"/>
                    </a:lnTo>
                    <a:lnTo>
                      <a:pt x="34" y="2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2" name="Freeform 133">
                <a:extLst>
                  <a:ext uri="{FF2B5EF4-FFF2-40B4-BE49-F238E27FC236}">
                    <a16:creationId xmlns:a16="http://schemas.microsoft.com/office/drawing/2014/main" id="{4500FBEC-7BC4-479B-8FE6-FCB308302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030" y="4201222"/>
                <a:ext cx="340261" cy="315355"/>
              </a:xfrm>
              <a:custGeom>
                <a:avLst/>
                <a:gdLst>
                  <a:gd name="T0" fmla="*/ 106 w 216"/>
                  <a:gd name="T1" fmla="*/ 189 h 200"/>
                  <a:gd name="T2" fmla="*/ 87 w 216"/>
                  <a:gd name="T3" fmla="*/ 197 h 200"/>
                  <a:gd name="T4" fmla="*/ 80 w 216"/>
                  <a:gd name="T5" fmla="*/ 196 h 200"/>
                  <a:gd name="T6" fmla="*/ 73 w 216"/>
                  <a:gd name="T7" fmla="*/ 200 h 200"/>
                  <a:gd name="T8" fmla="*/ 59 w 216"/>
                  <a:gd name="T9" fmla="*/ 200 h 200"/>
                  <a:gd name="T10" fmla="*/ 49 w 216"/>
                  <a:gd name="T11" fmla="*/ 187 h 200"/>
                  <a:gd name="T12" fmla="*/ 43 w 216"/>
                  <a:gd name="T13" fmla="*/ 172 h 200"/>
                  <a:gd name="T14" fmla="*/ 30 w 216"/>
                  <a:gd name="T15" fmla="*/ 158 h 200"/>
                  <a:gd name="T16" fmla="*/ 16 w 216"/>
                  <a:gd name="T17" fmla="*/ 158 h 200"/>
                  <a:gd name="T18" fmla="*/ 0 w 216"/>
                  <a:gd name="T19" fmla="*/ 158 h 200"/>
                  <a:gd name="T20" fmla="*/ 1 w 216"/>
                  <a:gd name="T21" fmla="*/ 125 h 200"/>
                  <a:gd name="T22" fmla="*/ 0 w 216"/>
                  <a:gd name="T23" fmla="*/ 112 h 200"/>
                  <a:gd name="T24" fmla="*/ 4 w 216"/>
                  <a:gd name="T25" fmla="*/ 98 h 200"/>
                  <a:gd name="T26" fmla="*/ 9 w 216"/>
                  <a:gd name="T27" fmla="*/ 92 h 200"/>
                  <a:gd name="T28" fmla="*/ 18 w 216"/>
                  <a:gd name="T29" fmla="*/ 79 h 200"/>
                  <a:gd name="T30" fmla="*/ 16 w 216"/>
                  <a:gd name="T31" fmla="*/ 74 h 200"/>
                  <a:gd name="T32" fmla="*/ 20 w 216"/>
                  <a:gd name="T33" fmla="*/ 65 h 200"/>
                  <a:gd name="T34" fmla="*/ 16 w 216"/>
                  <a:gd name="T35" fmla="*/ 53 h 200"/>
                  <a:gd name="T36" fmla="*/ 16 w 216"/>
                  <a:gd name="T37" fmla="*/ 46 h 200"/>
                  <a:gd name="T38" fmla="*/ 17 w 216"/>
                  <a:gd name="T39" fmla="*/ 28 h 200"/>
                  <a:gd name="T40" fmla="*/ 23 w 216"/>
                  <a:gd name="T41" fmla="*/ 19 h 200"/>
                  <a:gd name="T42" fmla="*/ 25 w 216"/>
                  <a:gd name="T43" fmla="*/ 7 h 200"/>
                  <a:gd name="T44" fmla="*/ 30 w 216"/>
                  <a:gd name="T45" fmla="*/ 3 h 200"/>
                  <a:gd name="T46" fmla="*/ 49 w 216"/>
                  <a:gd name="T47" fmla="*/ 0 h 200"/>
                  <a:gd name="T48" fmla="*/ 68 w 216"/>
                  <a:gd name="T49" fmla="*/ 8 h 200"/>
                  <a:gd name="T50" fmla="*/ 75 w 216"/>
                  <a:gd name="T51" fmla="*/ 16 h 200"/>
                  <a:gd name="T52" fmla="*/ 84 w 216"/>
                  <a:gd name="T53" fmla="*/ 16 h 200"/>
                  <a:gd name="T54" fmla="*/ 93 w 216"/>
                  <a:gd name="T55" fmla="*/ 11 h 200"/>
                  <a:gd name="T56" fmla="*/ 115 w 216"/>
                  <a:gd name="T57" fmla="*/ 22 h 200"/>
                  <a:gd name="T58" fmla="*/ 124 w 216"/>
                  <a:gd name="T59" fmla="*/ 21 h 200"/>
                  <a:gd name="T60" fmla="*/ 135 w 216"/>
                  <a:gd name="T61" fmla="*/ 13 h 200"/>
                  <a:gd name="T62" fmla="*/ 145 w 216"/>
                  <a:gd name="T63" fmla="*/ 13 h 200"/>
                  <a:gd name="T64" fmla="*/ 151 w 216"/>
                  <a:gd name="T65" fmla="*/ 10 h 200"/>
                  <a:gd name="T66" fmla="*/ 161 w 216"/>
                  <a:gd name="T67" fmla="*/ 11 h 200"/>
                  <a:gd name="T68" fmla="*/ 175 w 216"/>
                  <a:gd name="T69" fmla="*/ 17 h 200"/>
                  <a:gd name="T70" fmla="*/ 189 w 216"/>
                  <a:gd name="T71" fmla="*/ 6 h 200"/>
                  <a:gd name="T72" fmla="*/ 193 w 216"/>
                  <a:gd name="T73" fmla="*/ 7 h 200"/>
                  <a:gd name="T74" fmla="*/ 206 w 216"/>
                  <a:gd name="T75" fmla="*/ 29 h 200"/>
                  <a:gd name="T76" fmla="*/ 209 w 216"/>
                  <a:gd name="T77" fmla="*/ 29 h 200"/>
                  <a:gd name="T78" fmla="*/ 216 w 216"/>
                  <a:gd name="T79" fmla="*/ 37 h 200"/>
                  <a:gd name="T80" fmla="*/ 214 w 216"/>
                  <a:gd name="T81" fmla="*/ 41 h 200"/>
                  <a:gd name="T82" fmla="*/ 214 w 216"/>
                  <a:gd name="T83" fmla="*/ 48 h 200"/>
                  <a:gd name="T84" fmla="*/ 199 w 216"/>
                  <a:gd name="T85" fmla="*/ 64 h 200"/>
                  <a:gd name="T86" fmla="*/ 194 w 216"/>
                  <a:gd name="T87" fmla="*/ 77 h 200"/>
                  <a:gd name="T88" fmla="*/ 191 w 216"/>
                  <a:gd name="T89" fmla="*/ 88 h 200"/>
                  <a:gd name="T90" fmla="*/ 187 w 216"/>
                  <a:gd name="T91" fmla="*/ 93 h 200"/>
                  <a:gd name="T92" fmla="*/ 184 w 216"/>
                  <a:gd name="T93" fmla="*/ 107 h 200"/>
                  <a:gd name="T94" fmla="*/ 174 w 216"/>
                  <a:gd name="T95" fmla="*/ 116 h 200"/>
                  <a:gd name="T96" fmla="*/ 172 w 216"/>
                  <a:gd name="T97" fmla="*/ 126 h 200"/>
                  <a:gd name="T98" fmla="*/ 167 w 216"/>
                  <a:gd name="T99" fmla="*/ 135 h 200"/>
                  <a:gd name="T100" fmla="*/ 166 w 216"/>
                  <a:gd name="T101" fmla="*/ 143 h 200"/>
                  <a:gd name="T102" fmla="*/ 153 w 216"/>
                  <a:gd name="T103" fmla="*/ 150 h 200"/>
                  <a:gd name="T104" fmla="*/ 143 w 216"/>
                  <a:gd name="T105" fmla="*/ 142 h 200"/>
                  <a:gd name="T106" fmla="*/ 136 w 216"/>
                  <a:gd name="T107" fmla="*/ 142 h 200"/>
                  <a:gd name="T108" fmla="*/ 125 w 216"/>
                  <a:gd name="T109" fmla="*/ 154 h 200"/>
                  <a:gd name="T110" fmla="*/ 120 w 216"/>
                  <a:gd name="T111" fmla="*/ 155 h 200"/>
                  <a:gd name="T112" fmla="*/ 111 w 216"/>
                  <a:gd name="T113" fmla="*/ 175 h 200"/>
                  <a:gd name="T114" fmla="*/ 106 w 216"/>
                  <a:gd name="T115" fmla="*/ 18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6" h="200">
                    <a:moveTo>
                      <a:pt x="106" y="189"/>
                    </a:moveTo>
                    <a:lnTo>
                      <a:pt x="87" y="197"/>
                    </a:lnTo>
                    <a:lnTo>
                      <a:pt x="80" y="196"/>
                    </a:lnTo>
                    <a:lnTo>
                      <a:pt x="73" y="200"/>
                    </a:lnTo>
                    <a:lnTo>
                      <a:pt x="59" y="200"/>
                    </a:lnTo>
                    <a:lnTo>
                      <a:pt x="49" y="187"/>
                    </a:lnTo>
                    <a:lnTo>
                      <a:pt x="43" y="172"/>
                    </a:lnTo>
                    <a:lnTo>
                      <a:pt x="30" y="158"/>
                    </a:lnTo>
                    <a:lnTo>
                      <a:pt x="16" y="158"/>
                    </a:lnTo>
                    <a:lnTo>
                      <a:pt x="0" y="158"/>
                    </a:lnTo>
                    <a:lnTo>
                      <a:pt x="1" y="125"/>
                    </a:lnTo>
                    <a:lnTo>
                      <a:pt x="0" y="112"/>
                    </a:lnTo>
                    <a:lnTo>
                      <a:pt x="4" y="98"/>
                    </a:lnTo>
                    <a:lnTo>
                      <a:pt x="9" y="92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20" y="65"/>
                    </a:lnTo>
                    <a:lnTo>
                      <a:pt x="16" y="53"/>
                    </a:lnTo>
                    <a:lnTo>
                      <a:pt x="16" y="4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49" y="0"/>
                    </a:lnTo>
                    <a:lnTo>
                      <a:pt x="68" y="8"/>
                    </a:lnTo>
                    <a:lnTo>
                      <a:pt x="75" y="16"/>
                    </a:lnTo>
                    <a:lnTo>
                      <a:pt x="84" y="16"/>
                    </a:lnTo>
                    <a:lnTo>
                      <a:pt x="93" y="11"/>
                    </a:lnTo>
                    <a:lnTo>
                      <a:pt x="115" y="22"/>
                    </a:lnTo>
                    <a:lnTo>
                      <a:pt x="124" y="21"/>
                    </a:lnTo>
                    <a:lnTo>
                      <a:pt x="135" y="13"/>
                    </a:lnTo>
                    <a:lnTo>
                      <a:pt x="145" y="13"/>
                    </a:lnTo>
                    <a:lnTo>
                      <a:pt x="151" y="10"/>
                    </a:lnTo>
                    <a:lnTo>
                      <a:pt x="161" y="11"/>
                    </a:lnTo>
                    <a:lnTo>
                      <a:pt x="175" y="17"/>
                    </a:lnTo>
                    <a:lnTo>
                      <a:pt x="189" y="6"/>
                    </a:lnTo>
                    <a:lnTo>
                      <a:pt x="193" y="7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6" y="37"/>
                    </a:lnTo>
                    <a:lnTo>
                      <a:pt x="214" y="41"/>
                    </a:lnTo>
                    <a:lnTo>
                      <a:pt x="214" y="48"/>
                    </a:lnTo>
                    <a:lnTo>
                      <a:pt x="199" y="64"/>
                    </a:lnTo>
                    <a:lnTo>
                      <a:pt x="194" y="77"/>
                    </a:lnTo>
                    <a:lnTo>
                      <a:pt x="191" y="88"/>
                    </a:lnTo>
                    <a:lnTo>
                      <a:pt x="187" y="93"/>
                    </a:lnTo>
                    <a:lnTo>
                      <a:pt x="184" y="107"/>
                    </a:lnTo>
                    <a:lnTo>
                      <a:pt x="174" y="116"/>
                    </a:lnTo>
                    <a:lnTo>
                      <a:pt x="172" y="126"/>
                    </a:lnTo>
                    <a:lnTo>
                      <a:pt x="167" y="135"/>
                    </a:lnTo>
                    <a:lnTo>
                      <a:pt x="166" y="143"/>
                    </a:lnTo>
                    <a:lnTo>
                      <a:pt x="153" y="150"/>
                    </a:lnTo>
                    <a:lnTo>
                      <a:pt x="143" y="142"/>
                    </a:lnTo>
                    <a:lnTo>
                      <a:pt x="136" y="142"/>
                    </a:lnTo>
                    <a:lnTo>
                      <a:pt x="125" y="154"/>
                    </a:lnTo>
                    <a:lnTo>
                      <a:pt x="120" y="155"/>
                    </a:lnTo>
                    <a:lnTo>
                      <a:pt x="111" y="175"/>
                    </a:lnTo>
                    <a:lnTo>
                      <a:pt x="106" y="18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3" name="Freeform 134">
                <a:extLst>
                  <a:ext uri="{FF2B5EF4-FFF2-40B4-BE49-F238E27FC236}">
                    <a16:creationId xmlns:a16="http://schemas.microsoft.com/office/drawing/2014/main" id="{C6192C37-729B-4E72-B50D-86B89D190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391" y="4163379"/>
                <a:ext cx="135474" cy="141910"/>
              </a:xfrm>
              <a:custGeom>
                <a:avLst/>
                <a:gdLst>
                  <a:gd name="T0" fmla="*/ 33 w 86"/>
                  <a:gd name="T1" fmla="*/ 82 h 90"/>
                  <a:gd name="T2" fmla="*/ 27 w 86"/>
                  <a:gd name="T3" fmla="*/ 75 h 90"/>
                  <a:gd name="T4" fmla="*/ 19 w 86"/>
                  <a:gd name="T5" fmla="*/ 67 h 90"/>
                  <a:gd name="T6" fmla="*/ 15 w 86"/>
                  <a:gd name="T7" fmla="*/ 60 h 90"/>
                  <a:gd name="T8" fmla="*/ 8 w 86"/>
                  <a:gd name="T9" fmla="*/ 54 h 90"/>
                  <a:gd name="T10" fmla="*/ 0 w 86"/>
                  <a:gd name="T11" fmla="*/ 44 h 90"/>
                  <a:gd name="T12" fmla="*/ 2 w 86"/>
                  <a:gd name="T13" fmla="*/ 41 h 90"/>
                  <a:gd name="T14" fmla="*/ 5 w 86"/>
                  <a:gd name="T15" fmla="*/ 44 h 90"/>
                  <a:gd name="T16" fmla="*/ 6 w 86"/>
                  <a:gd name="T17" fmla="*/ 43 h 90"/>
                  <a:gd name="T18" fmla="*/ 12 w 86"/>
                  <a:gd name="T19" fmla="*/ 42 h 90"/>
                  <a:gd name="T20" fmla="*/ 15 w 86"/>
                  <a:gd name="T21" fmla="*/ 37 h 90"/>
                  <a:gd name="T22" fmla="*/ 18 w 86"/>
                  <a:gd name="T23" fmla="*/ 37 h 90"/>
                  <a:gd name="T24" fmla="*/ 18 w 86"/>
                  <a:gd name="T25" fmla="*/ 27 h 90"/>
                  <a:gd name="T26" fmla="*/ 23 w 86"/>
                  <a:gd name="T27" fmla="*/ 26 h 90"/>
                  <a:gd name="T28" fmla="*/ 26 w 86"/>
                  <a:gd name="T29" fmla="*/ 26 h 90"/>
                  <a:gd name="T30" fmla="*/ 31 w 86"/>
                  <a:gd name="T31" fmla="*/ 21 h 90"/>
                  <a:gd name="T32" fmla="*/ 36 w 86"/>
                  <a:gd name="T33" fmla="*/ 25 h 90"/>
                  <a:gd name="T34" fmla="*/ 38 w 86"/>
                  <a:gd name="T35" fmla="*/ 22 h 90"/>
                  <a:gd name="T36" fmla="*/ 41 w 86"/>
                  <a:gd name="T37" fmla="*/ 20 h 90"/>
                  <a:gd name="T38" fmla="*/ 48 w 86"/>
                  <a:gd name="T39" fmla="*/ 14 h 90"/>
                  <a:gd name="T40" fmla="*/ 49 w 86"/>
                  <a:gd name="T41" fmla="*/ 10 h 90"/>
                  <a:gd name="T42" fmla="*/ 51 w 86"/>
                  <a:gd name="T43" fmla="*/ 10 h 90"/>
                  <a:gd name="T44" fmla="*/ 54 w 86"/>
                  <a:gd name="T45" fmla="*/ 5 h 90"/>
                  <a:gd name="T46" fmla="*/ 56 w 86"/>
                  <a:gd name="T47" fmla="*/ 5 h 90"/>
                  <a:gd name="T48" fmla="*/ 58 w 86"/>
                  <a:gd name="T49" fmla="*/ 8 h 90"/>
                  <a:gd name="T50" fmla="*/ 62 w 86"/>
                  <a:gd name="T51" fmla="*/ 9 h 90"/>
                  <a:gd name="T52" fmla="*/ 66 w 86"/>
                  <a:gd name="T53" fmla="*/ 6 h 90"/>
                  <a:gd name="T54" fmla="*/ 71 w 86"/>
                  <a:gd name="T55" fmla="*/ 6 h 90"/>
                  <a:gd name="T56" fmla="*/ 77 w 86"/>
                  <a:gd name="T57" fmla="*/ 3 h 90"/>
                  <a:gd name="T58" fmla="*/ 80 w 86"/>
                  <a:gd name="T59" fmla="*/ 0 h 90"/>
                  <a:gd name="T60" fmla="*/ 86 w 86"/>
                  <a:gd name="T61" fmla="*/ 1 h 90"/>
                  <a:gd name="T62" fmla="*/ 85 w 86"/>
                  <a:gd name="T63" fmla="*/ 3 h 90"/>
                  <a:gd name="T64" fmla="*/ 83 w 86"/>
                  <a:gd name="T65" fmla="*/ 8 h 90"/>
                  <a:gd name="T66" fmla="*/ 84 w 86"/>
                  <a:gd name="T67" fmla="*/ 15 h 90"/>
                  <a:gd name="T68" fmla="*/ 79 w 86"/>
                  <a:gd name="T69" fmla="*/ 22 h 90"/>
                  <a:gd name="T70" fmla="*/ 77 w 86"/>
                  <a:gd name="T71" fmla="*/ 30 h 90"/>
                  <a:gd name="T72" fmla="*/ 76 w 86"/>
                  <a:gd name="T73" fmla="*/ 40 h 90"/>
                  <a:gd name="T74" fmla="*/ 76 w 86"/>
                  <a:gd name="T75" fmla="*/ 45 h 90"/>
                  <a:gd name="T76" fmla="*/ 76 w 86"/>
                  <a:gd name="T77" fmla="*/ 54 h 90"/>
                  <a:gd name="T78" fmla="*/ 73 w 86"/>
                  <a:gd name="T79" fmla="*/ 56 h 90"/>
                  <a:gd name="T80" fmla="*/ 70 w 86"/>
                  <a:gd name="T81" fmla="*/ 65 h 90"/>
                  <a:gd name="T82" fmla="*/ 71 w 86"/>
                  <a:gd name="T83" fmla="*/ 71 h 90"/>
                  <a:gd name="T84" fmla="*/ 67 w 86"/>
                  <a:gd name="T85" fmla="*/ 76 h 90"/>
                  <a:gd name="T86" fmla="*/ 67 w 86"/>
                  <a:gd name="T87" fmla="*/ 82 h 90"/>
                  <a:gd name="T88" fmla="*/ 70 w 86"/>
                  <a:gd name="T89" fmla="*/ 85 h 90"/>
                  <a:gd name="T90" fmla="*/ 65 w 86"/>
                  <a:gd name="T91" fmla="*/ 90 h 90"/>
                  <a:gd name="T92" fmla="*/ 60 w 86"/>
                  <a:gd name="T93" fmla="*/ 88 h 90"/>
                  <a:gd name="T94" fmla="*/ 57 w 86"/>
                  <a:gd name="T95" fmla="*/ 84 h 90"/>
                  <a:gd name="T96" fmla="*/ 52 w 86"/>
                  <a:gd name="T97" fmla="*/ 82 h 90"/>
                  <a:gd name="T98" fmla="*/ 47 w 86"/>
                  <a:gd name="T99" fmla="*/ 85 h 90"/>
                  <a:gd name="T100" fmla="*/ 36 w 86"/>
                  <a:gd name="T101" fmla="*/ 79 h 90"/>
                  <a:gd name="T102" fmla="*/ 33 w 86"/>
                  <a:gd name="T103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" h="90">
                    <a:moveTo>
                      <a:pt x="33" y="82"/>
                    </a:moveTo>
                    <a:lnTo>
                      <a:pt x="27" y="75"/>
                    </a:lnTo>
                    <a:lnTo>
                      <a:pt x="19" y="67"/>
                    </a:lnTo>
                    <a:lnTo>
                      <a:pt x="15" y="60"/>
                    </a:lnTo>
                    <a:lnTo>
                      <a:pt x="8" y="54"/>
                    </a:lnTo>
                    <a:lnTo>
                      <a:pt x="0" y="44"/>
                    </a:lnTo>
                    <a:lnTo>
                      <a:pt x="2" y="41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12" y="42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18" y="27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25"/>
                    </a:lnTo>
                    <a:lnTo>
                      <a:pt x="38" y="22"/>
                    </a:lnTo>
                    <a:lnTo>
                      <a:pt x="41" y="20"/>
                    </a:lnTo>
                    <a:lnTo>
                      <a:pt x="48" y="14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8"/>
                    </a:lnTo>
                    <a:lnTo>
                      <a:pt x="62" y="9"/>
                    </a:lnTo>
                    <a:lnTo>
                      <a:pt x="66" y="6"/>
                    </a:lnTo>
                    <a:lnTo>
                      <a:pt x="71" y="6"/>
                    </a:lnTo>
                    <a:lnTo>
                      <a:pt x="77" y="3"/>
                    </a:lnTo>
                    <a:lnTo>
                      <a:pt x="80" y="0"/>
                    </a:lnTo>
                    <a:lnTo>
                      <a:pt x="86" y="1"/>
                    </a:lnTo>
                    <a:lnTo>
                      <a:pt x="85" y="3"/>
                    </a:lnTo>
                    <a:lnTo>
                      <a:pt x="83" y="8"/>
                    </a:lnTo>
                    <a:lnTo>
                      <a:pt x="84" y="15"/>
                    </a:lnTo>
                    <a:lnTo>
                      <a:pt x="79" y="22"/>
                    </a:lnTo>
                    <a:lnTo>
                      <a:pt x="77" y="30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65"/>
                    </a:lnTo>
                    <a:lnTo>
                      <a:pt x="71" y="71"/>
                    </a:lnTo>
                    <a:lnTo>
                      <a:pt x="67" y="76"/>
                    </a:lnTo>
                    <a:lnTo>
                      <a:pt x="67" y="82"/>
                    </a:lnTo>
                    <a:lnTo>
                      <a:pt x="70" y="85"/>
                    </a:lnTo>
                    <a:lnTo>
                      <a:pt x="65" y="90"/>
                    </a:lnTo>
                    <a:lnTo>
                      <a:pt x="60" y="88"/>
                    </a:lnTo>
                    <a:lnTo>
                      <a:pt x="57" y="84"/>
                    </a:lnTo>
                    <a:lnTo>
                      <a:pt x="52" y="82"/>
                    </a:lnTo>
                    <a:lnTo>
                      <a:pt x="47" y="85"/>
                    </a:lnTo>
                    <a:lnTo>
                      <a:pt x="36" y="79"/>
                    </a:lnTo>
                    <a:lnTo>
                      <a:pt x="33" y="8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4" name="Freeform 135">
                <a:extLst>
                  <a:ext uri="{FF2B5EF4-FFF2-40B4-BE49-F238E27FC236}">
                    <a16:creationId xmlns:a16="http://schemas.microsoft.com/office/drawing/2014/main" id="{C7E1073F-F313-478E-98E3-3501B2EC0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756" y="2914573"/>
                <a:ext cx="91366" cy="85146"/>
              </a:xfrm>
              <a:custGeom>
                <a:avLst/>
                <a:gdLst>
                  <a:gd name="T0" fmla="*/ 42 w 58"/>
                  <a:gd name="T1" fmla="*/ 0 h 54"/>
                  <a:gd name="T2" fmla="*/ 55 w 58"/>
                  <a:gd name="T3" fmla="*/ 0 h 54"/>
                  <a:gd name="T4" fmla="*/ 58 w 58"/>
                  <a:gd name="T5" fmla="*/ 7 h 54"/>
                  <a:gd name="T6" fmla="*/ 55 w 58"/>
                  <a:gd name="T7" fmla="*/ 25 h 54"/>
                  <a:gd name="T8" fmla="*/ 51 w 58"/>
                  <a:gd name="T9" fmla="*/ 33 h 54"/>
                  <a:gd name="T10" fmla="*/ 42 w 58"/>
                  <a:gd name="T11" fmla="*/ 33 h 54"/>
                  <a:gd name="T12" fmla="*/ 45 w 58"/>
                  <a:gd name="T13" fmla="*/ 54 h 54"/>
                  <a:gd name="T14" fmla="*/ 36 w 58"/>
                  <a:gd name="T15" fmla="*/ 49 h 54"/>
                  <a:gd name="T16" fmla="*/ 26 w 58"/>
                  <a:gd name="T17" fmla="*/ 40 h 54"/>
                  <a:gd name="T18" fmla="*/ 11 w 58"/>
                  <a:gd name="T19" fmla="*/ 44 h 54"/>
                  <a:gd name="T20" fmla="*/ 0 w 58"/>
                  <a:gd name="T21" fmla="*/ 43 h 54"/>
                  <a:gd name="T22" fmla="*/ 8 w 58"/>
                  <a:gd name="T23" fmla="*/ 37 h 54"/>
                  <a:gd name="T24" fmla="*/ 21 w 58"/>
                  <a:gd name="T25" fmla="*/ 8 h 54"/>
                  <a:gd name="T26" fmla="*/ 42 w 58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4">
                    <a:moveTo>
                      <a:pt x="42" y="0"/>
                    </a:moveTo>
                    <a:lnTo>
                      <a:pt x="55" y="0"/>
                    </a:lnTo>
                    <a:lnTo>
                      <a:pt x="58" y="7"/>
                    </a:lnTo>
                    <a:lnTo>
                      <a:pt x="55" y="25"/>
                    </a:lnTo>
                    <a:lnTo>
                      <a:pt x="51" y="33"/>
                    </a:lnTo>
                    <a:lnTo>
                      <a:pt x="42" y="33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6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8" y="37"/>
                    </a:lnTo>
                    <a:lnTo>
                      <a:pt x="21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25" name="Norway">
                <a:extLst>
                  <a:ext uri="{FF2B5EF4-FFF2-40B4-BE49-F238E27FC236}">
                    <a16:creationId xmlns:a16="http://schemas.microsoft.com/office/drawing/2014/main" id="{61D5BF13-EE7B-46FC-8617-9EE3B7B8B3AD}"/>
                  </a:ext>
                </a:extLst>
              </p:cNvPr>
              <p:cNvGrpSpPr/>
              <p:nvPr/>
            </p:nvGrpSpPr>
            <p:grpSpPr>
              <a:xfrm>
                <a:off x="4345686" y="2164027"/>
                <a:ext cx="535596" cy="607059"/>
                <a:chOff x="4295775" y="1400175"/>
                <a:chExt cx="539750" cy="611188"/>
              </a:xfrm>
              <a:grpFill/>
            </p:grpSpPr>
            <p:sp>
              <p:nvSpPr>
                <p:cNvPr id="213" name="Freeform 136">
                  <a:extLst>
                    <a:ext uri="{FF2B5EF4-FFF2-40B4-BE49-F238E27FC236}">
                      <a16:creationId xmlns:a16="http://schemas.microsoft.com/office/drawing/2014/main" id="{72071CDD-F91F-492D-8724-B2E86285B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5775" y="1628775"/>
                  <a:ext cx="539750" cy="382588"/>
                </a:xfrm>
                <a:custGeom>
                  <a:avLst/>
                  <a:gdLst>
                    <a:gd name="T0" fmla="*/ 294 w 340"/>
                    <a:gd name="T1" fmla="*/ 0 h 241"/>
                    <a:gd name="T2" fmla="*/ 338 w 340"/>
                    <a:gd name="T3" fmla="*/ 13 h 241"/>
                    <a:gd name="T4" fmla="*/ 322 w 340"/>
                    <a:gd name="T5" fmla="*/ 17 h 241"/>
                    <a:gd name="T6" fmla="*/ 340 w 340"/>
                    <a:gd name="T7" fmla="*/ 28 h 241"/>
                    <a:gd name="T8" fmla="*/ 319 w 340"/>
                    <a:gd name="T9" fmla="*/ 35 h 241"/>
                    <a:gd name="T10" fmla="*/ 309 w 340"/>
                    <a:gd name="T11" fmla="*/ 37 h 241"/>
                    <a:gd name="T12" fmla="*/ 311 w 340"/>
                    <a:gd name="T13" fmla="*/ 24 h 241"/>
                    <a:gd name="T14" fmla="*/ 293 w 340"/>
                    <a:gd name="T15" fmla="*/ 18 h 241"/>
                    <a:gd name="T16" fmla="*/ 274 w 340"/>
                    <a:gd name="T17" fmla="*/ 23 h 241"/>
                    <a:gd name="T18" fmla="*/ 270 w 340"/>
                    <a:gd name="T19" fmla="*/ 36 h 241"/>
                    <a:gd name="T20" fmla="*/ 259 w 340"/>
                    <a:gd name="T21" fmla="*/ 44 h 241"/>
                    <a:gd name="T22" fmla="*/ 244 w 340"/>
                    <a:gd name="T23" fmla="*/ 40 h 241"/>
                    <a:gd name="T24" fmla="*/ 227 w 340"/>
                    <a:gd name="T25" fmla="*/ 40 h 241"/>
                    <a:gd name="T26" fmla="*/ 210 w 340"/>
                    <a:gd name="T27" fmla="*/ 31 h 241"/>
                    <a:gd name="T28" fmla="*/ 203 w 340"/>
                    <a:gd name="T29" fmla="*/ 36 h 241"/>
                    <a:gd name="T30" fmla="*/ 195 w 340"/>
                    <a:gd name="T31" fmla="*/ 37 h 241"/>
                    <a:gd name="T32" fmla="*/ 195 w 340"/>
                    <a:gd name="T33" fmla="*/ 48 h 241"/>
                    <a:gd name="T34" fmla="*/ 170 w 340"/>
                    <a:gd name="T35" fmla="*/ 45 h 241"/>
                    <a:gd name="T36" fmla="*/ 168 w 340"/>
                    <a:gd name="T37" fmla="*/ 55 h 241"/>
                    <a:gd name="T38" fmla="*/ 155 w 340"/>
                    <a:gd name="T39" fmla="*/ 55 h 241"/>
                    <a:gd name="T40" fmla="*/ 148 w 340"/>
                    <a:gd name="T41" fmla="*/ 68 h 241"/>
                    <a:gd name="T42" fmla="*/ 137 w 340"/>
                    <a:gd name="T43" fmla="*/ 88 h 241"/>
                    <a:gd name="T44" fmla="*/ 118 w 340"/>
                    <a:gd name="T45" fmla="*/ 114 h 241"/>
                    <a:gd name="T46" fmla="*/ 124 w 340"/>
                    <a:gd name="T47" fmla="*/ 120 h 241"/>
                    <a:gd name="T48" fmla="*/ 120 w 340"/>
                    <a:gd name="T49" fmla="*/ 127 h 241"/>
                    <a:gd name="T50" fmla="*/ 106 w 340"/>
                    <a:gd name="T51" fmla="*/ 127 h 241"/>
                    <a:gd name="T52" fmla="*/ 98 w 340"/>
                    <a:gd name="T53" fmla="*/ 145 h 241"/>
                    <a:gd name="T54" fmla="*/ 102 w 340"/>
                    <a:gd name="T55" fmla="*/ 170 h 241"/>
                    <a:gd name="T56" fmla="*/ 112 w 340"/>
                    <a:gd name="T57" fmla="*/ 179 h 241"/>
                    <a:gd name="T58" fmla="*/ 109 w 340"/>
                    <a:gd name="T59" fmla="*/ 202 h 241"/>
                    <a:gd name="T60" fmla="*/ 98 w 340"/>
                    <a:gd name="T61" fmla="*/ 215 h 241"/>
                    <a:gd name="T62" fmla="*/ 92 w 340"/>
                    <a:gd name="T63" fmla="*/ 226 h 241"/>
                    <a:gd name="T64" fmla="*/ 81 w 340"/>
                    <a:gd name="T65" fmla="*/ 214 h 241"/>
                    <a:gd name="T66" fmla="*/ 54 w 340"/>
                    <a:gd name="T67" fmla="*/ 237 h 241"/>
                    <a:gd name="T68" fmla="*/ 34 w 340"/>
                    <a:gd name="T69" fmla="*/ 241 h 241"/>
                    <a:gd name="T70" fmla="*/ 13 w 340"/>
                    <a:gd name="T71" fmla="*/ 231 h 241"/>
                    <a:gd name="T72" fmla="*/ 7 w 340"/>
                    <a:gd name="T73" fmla="*/ 211 h 241"/>
                    <a:gd name="T74" fmla="*/ 0 w 340"/>
                    <a:gd name="T75" fmla="*/ 166 h 241"/>
                    <a:gd name="T76" fmla="*/ 13 w 340"/>
                    <a:gd name="T77" fmla="*/ 154 h 241"/>
                    <a:gd name="T78" fmla="*/ 50 w 340"/>
                    <a:gd name="T79" fmla="*/ 139 h 241"/>
                    <a:gd name="T80" fmla="*/ 76 w 340"/>
                    <a:gd name="T81" fmla="*/ 119 h 241"/>
                    <a:gd name="T82" fmla="*/ 99 w 340"/>
                    <a:gd name="T83" fmla="*/ 94 h 241"/>
                    <a:gd name="T84" fmla="*/ 128 w 340"/>
                    <a:gd name="T85" fmla="*/ 59 h 241"/>
                    <a:gd name="T86" fmla="*/ 149 w 340"/>
                    <a:gd name="T87" fmla="*/ 45 h 241"/>
                    <a:gd name="T88" fmla="*/ 182 w 340"/>
                    <a:gd name="T89" fmla="*/ 24 h 241"/>
                    <a:gd name="T90" fmla="*/ 209 w 340"/>
                    <a:gd name="T91" fmla="*/ 16 h 241"/>
                    <a:gd name="T92" fmla="*/ 231 w 340"/>
                    <a:gd name="T93" fmla="*/ 17 h 241"/>
                    <a:gd name="T94" fmla="*/ 247 w 340"/>
                    <a:gd name="T95" fmla="*/ 3 h 241"/>
                    <a:gd name="T96" fmla="*/ 271 w 340"/>
                    <a:gd name="T97" fmla="*/ 3 h 241"/>
                    <a:gd name="T98" fmla="*/ 294 w 340"/>
                    <a:gd name="T9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0" h="241">
                      <a:moveTo>
                        <a:pt x="294" y="0"/>
                      </a:moveTo>
                      <a:lnTo>
                        <a:pt x="338" y="13"/>
                      </a:lnTo>
                      <a:lnTo>
                        <a:pt x="322" y="17"/>
                      </a:lnTo>
                      <a:lnTo>
                        <a:pt x="340" y="28"/>
                      </a:lnTo>
                      <a:lnTo>
                        <a:pt x="319" y="35"/>
                      </a:lnTo>
                      <a:lnTo>
                        <a:pt x="309" y="37"/>
                      </a:lnTo>
                      <a:lnTo>
                        <a:pt x="311" y="24"/>
                      </a:lnTo>
                      <a:lnTo>
                        <a:pt x="293" y="18"/>
                      </a:lnTo>
                      <a:lnTo>
                        <a:pt x="274" y="23"/>
                      </a:lnTo>
                      <a:lnTo>
                        <a:pt x="270" y="36"/>
                      </a:lnTo>
                      <a:lnTo>
                        <a:pt x="259" y="44"/>
                      </a:lnTo>
                      <a:lnTo>
                        <a:pt x="244" y="40"/>
                      </a:lnTo>
                      <a:lnTo>
                        <a:pt x="227" y="40"/>
                      </a:lnTo>
                      <a:lnTo>
                        <a:pt x="210" y="31"/>
                      </a:lnTo>
                      <a:lnTo>
                        <a:pt x="203" y="36"/>
                      </a:lnTo>
                      <a:lnTo>
                        <a:pt x="195" y="37"/>
                      </a:lnTo>
                      <a:lnTo>
                        <a:pt x="195" y="48"/>
                      </a:lnTo>
                      <a:lnTo>
                        <a:pt x="170" y="45"/>
                      </a:lnTo>
                      <a:lnTo>
                        <a:pt x="168" y="55"/>
                      </a:lnTo>
                      <a:lnTo>
                        <a:pt x="155" y="55"/>
                      </a:lnTo>
                      <a:lnTo>
                        <a:pt x="148" y="68"/>
                      </a:lnTo>
                      <a:lnTo>
                        <a:pt x="137" y="88"/>
                      </a:lnTo>
                      <a:lnTo>
                        <a:pt x="118" y="114"/>
                      </a:lnTo>
                      <a:lnTo>
                        <a:pt x="124" y="120"/>
                      </a:lnTo>
                      <a:lnTo>
                        <a:pt x="120" y="127"/>
                      </a:lnTo>
                      <a:lnTo>
                        <a:pt x="106" y="127"/>
                      </a:lnTo>
                      <a:lnTo>
                        <a:pt x="98" y="145"/>
                      </a:lnTo>
                      <a:lnTo>
                        <a:pt x="102" y="170"/>
                      </a:lnTo>
                      <a:lnTo>
                        <a:pt x="112" y="179"/>
                      </a:lnTo>
                      <a:lnTo>
                        <a:pt x="109" y="202"/>
                      </a:lnTo>
                      <a:lnTo>
                        <a:pt x="98" y="215"/>
                      </a:lnTo>
                      <a:lnTo>
                        <a:pt x="92" y="226"/>
                      </a:lnTo>
                      <a:lnTo>
                        <a:pt x="81" y="214"/>
                      </a:lnTo>
                      <a:lnTo>
                        <a:pt x="54" y="237"/>
                      </a:lnTo>
                      <a:lnTo>
                        <a:pt x="34" y="241"/>
                      </a:lnTo>
                      <a:lnTo>
                        <a:pt x="13" y="231"/>
                      </a:lnTo>
                      <a:lnTo>
                        <a:pt x="7" y="211"/>
                      </a:lnTo>
                      <a:lnTo>
                        <a:pt x="0" y="166"/>
                      </a:lnTo>
                      <a:lnTo>
                        <a:pt x="13" y="154"/>
                      </a:lnTo>
                      <a:lnTo>
                        <a:pt x="50" y="139"/>
                      </a:lnTo>
                      <a:lnTo>
                        <a:pt x="76" y="119"/>
                      </a:lnTo>
                      <a:lnTo>
                        <a:pt x="99" y="94"/>
                      </a:lnTo>
                      <a:lnTo>
                        <a:pt x="128" y="59"/>
                      </a:lnTo>
                      <a:lnTo>
                        <a:pt x="149" y="45"/>
                      </a:lnTo>
                      <a:lnTo>
                        <a:pt x="182" y="24"/>
                      </a:lnTo>
                      <a:lnTo>
                        <a:pt x="209" y="16"/>
                      </a:lnTo>
                      <a:lnTo>
                        <a:pt x="231" y="17"/>
                      </a:lnTo>
                      <a:lnTo>
                        <a:pt x="247" y="3"/>
                      </a:lnTo>
                      <a:lnTo>
                        <a:pt x="271" y="3"/>
                      </a:lnTo>
                      <a:lnTo>
                        <a:pt x="2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4" name="Freeform 137">
                  <a:extLst>
                    <a:ext uri="{FF2B5EF4-FFF2-40B4-BE49-F238E27FC236}">
                      <a16:creationId xmlns:a16="http://schemas.microsoft.com/office/drawing/2014/main" id="{0D7A1575-57D8-48E5-853C-E25965C05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12" y="1447800"/>
                  <a:ext cx="76200" cy="23813"/>
                </a:xfrm>
                <a:custGeom>
                  <a:avLst/>
                  <a:gdLst>
                    <a:gd name="T0" fmla="*/ 48 w 48"/>
                    <a:gd name="T1" fmla="*/ 9 h 15"/>
                    <a:gd name="T2" fmla="*/ 23 w 48"/>
                    <a:gd name="T3" fmla="*/ 15 h 15"/>
                    <a:gd name="T4" fmla="*/ 1 w 48"/>
                    <a:gd name="T5" fmla="*/ 11 h 15"/>
                    <a:gd name="T6" fmla="*/ 8 w 48"/>
                    <a:gd name="T7" fmla="*/ 8 h 15"/>
                    <a:gd name="T8" fmla="*/ 0 w 48"/>
                    <a:gd name="T9" fmla="*/ 3 h 15"/>
                    <a:gd name="T10" fmla="*/ 24 w 48"/>
                    <a:gd name="T11" fmla="*/ 0 h 15"/>
                    <a:gd name="T12" fmla="*/ 30 w 48"/>
                    <a:gd name="T13" fmla="*/ 5 h 15"/>
                    <a:gd name="T14" fmla="*/ 48 w 48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15">
                      <a:moveTo>
                        <a:pt x="48" y="9"/>
                      </a:moveTo>
                      <a:lnTo>
                        <a:pt x="23" y="15"/>
                      </a:lnTo>
                      <a:lnTo>
                        <a:pt x="1" y="11"/>
                      </a:lnTo>
                      <a:lnTo>
                        <a:pt x="8" y="8"/>
                      </a:lnTo>
                      <a:lnTo>
                        <a:pt x="0" y="3"/>
                      </a:lnTo>
                      <a:lnTo>
                        <a:pt x="24" y="0"/>
                      </a:lnTo>
                      <a:lnTo>
                        <a:pt x="30" y="5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5" name="Freeform 138">
                  <a:extLst>
                    <a:ext uri="{FF2B5EF4-FFF2-40B4-BE49-F238E27FC236}">
                      <a16:creationId xmlns:a16="http://schemas.microsoft.com/office/drawing/2014/main" id="{CB470906-9C66-4E43-83AF-CC66A8960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562" y="1412875"/>
                  <a:ext cx="206375" cy="74613"/>
                </a:xfrm>
                <a:custGeom>
                  <a:avLst/>
                  <a:gdLst>
                    <a:gd name="T0" fmla="*/ 89 w 130"/>
                    <a:gd name="T1" fmla="*/ 4 h 47"/>
                    <a:gd name="T2" fmla="*/ 130 w 130"/>
                    <a:gd name="T3" fmla="*/ 15 h 47"/>
                    <a:gd name="T4" fmla="*/ 102 w 130"/>
                    <a:gd name="T5" fmla="*/ 21 h 47"/>
                    <a:gd name="T6" fmla="*/ 98 w 130"/>
                    <a:gd name="T7" fmla="*/ 31 h 47"/>
                    <a:gd name="T8" fmla="*/ 88 w 130"/>
                    <a:gd name="T9" fmla="*/ 34 h 47"/>
                    <a:gd name="T10" fmla="*/ 85 w 130"/>
                    <a:gd name="T11" fmla="*/ 46 h 47"/>
                    <a:gd name="T12" fmla="*/ 70 w 130"/>
                    <a:gd name="T13" fmla="*/ 47 h 47"/>
                    <a:gd name="T14" fmla="*/ 43 w 130"/>
                    <a:gd name="T15" fmla="*/ 38 h 47"/>
                    <a:gd name="T16" fmla="*/ 53 w 130"/>
                    <a:gd name="T17" fmla="*/ 32 h 47"/>
                    <a:gd name="T18" fmla="*/ 35 w 130"/>
                    <a:gd name="T19" fmla="*/ 28 h 47"/>
                    <a:gd name="T20" fmla="*/ 10 w 130"/>
                    <a:gd name="T21" fmla="*/ 16 h 47"/>
                    <a:gd name="T22" fmla="*/ 0 w 130"/>
                    <a:gd name="T23" fmla="*/ 5 h 47"/>
                    <a:gd name="T24" fmla="*/ 30 w 130"/>
                    <a:gd name="T25" fmla="*/ 0 h 47"/>
                    <a:gd name="T26" fmla="*/ 37 w 130"/>
                    <a:gd name="T27" fmla="*/ 5 h 47"/>
                    <a:gd name="T28" fmla="*/ 54 w 130"/>
                    <a:gd name="T29" fmla="*/ 5 h 47"/>
                    <a:gd name="T30" fmla="*/ 57 w 130"/>
                    <a:gd name="T31" fmla="*/ 0 h 47"/>
                    <a:gd name="T32" fmla="*/ 74 w 130"/>
                    <a:gd name="T33" fmla="*/ 0 h 47"/>
                    <a:gd name="T34" fmla="*/ 89 w 130"/>
                    <a:gd name="T35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0" h="47">
                      <a:moveTo>
                        <a:pt x="89" y="4"/>
                      </a:moveTo>
                      <a:lnTo>
                        <a:pt x="130" y="15"/>
                      </a:lnTo>
                      <a:lnTo>
                        <a:pt x="102" y="21"/>
                      </a:lnTo>
                      <a:lnTo>
                        <a:pt x="98" y="31"/>
                      </a:lnTo>
                      <a:lnTo>
                        <a:pt x="88" y="34"/>
                      </a:lnTo>
                      <a:lnTo>
                        <a:pt x="85" y="46"/>
                      </a:lnTo>
                      <a:lnTo>
                        <a:pt x="70" y="47"/>
                      </a:lnTo>
                      <a:lnTo>
                        <a:pt x="43" y="38"/>
                      </a:lnTo>
                      <a:lnTo>
                        <a:pt x="53" y="32"/>
                      </a:lnTo>
                      <a:lnTo>
                        <a:pt x="35" y="28"/>
                      </a:lnTo>
                      <a:lnTo>
                        <a:pt x="10" y="16"/>
                      </a:lnTo>
                      <a:lnTo>
                        <a:pt x="0" y="5"/>
                      </a:lnTo>
                      <a:lnTo>
                        <a:pt x="30" y="0"/>
                      </a:lnTo>
                      <a:lnTo>
                        <a:pt x="37" y="5"/>
                      </a:lnTo>
                      <a:lnTo>
                        <a:pt x="54" y="5"/>
                      </a:lnTo>
                      <a:lnTo>
                        <a:pt x="57" y="0"/>
                      </a:lnTo>
                      <a:lnTo>
                        <a:pt x="74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6" name="Freeform 139">
                  <a:extLst>
                    <a:ext uri="{FF2B5EF4-FFF2-40B4-BE49-F238E27FC236}">
                      <a16:creationId xmlns:a16="http://schemas.microsoft.com/office/drawing/2014/main" id="{FF71FE14-BE67-45BE-936E-DB8C547AB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5800" y="1400175"/>
                  <a:ext cx="184150" cy="26988"/>
                </a:xfrm>
                <a:custGeom>
                  <a:avLst/>
                  <a:gdLst>
                    <a:gd name="T0" fmla="*/ 92 w 116"/>
                    <a:gd name="T1" fmla="*/ 3 h 17"/>
                    <a:gd name="T2" fmla="*/ 116 w 116"/>
                    <a:gd name="T3" fmla="*/ 8 h 17"/>
                    <a:gd name="T4" fmla="*/ 101 w 116"/>
                    <a:gd name="T5" fmla="*/ 15 h 17"/>
                    <a:gd name="T6" fmla="*/ 68 w 116"/>
                    <a:gd name="T7" fmla="*/ 17 h 17"/>
                    <a:gd name="T8" fmla="*/ 34 w 116"/>
                    <a:gd name="T9" fmla="*/ 14 h 17"/>
                    <a:gd name="T10" fmla="*/ 31 w 116"/>
                    <a:gd name="T11" fmla="*/ 11 h 17"/>
                    <a:gd name="T12" fmla="*/ 14 w 116"/>
                    <a:gd name="T13" fmla="*/ 11 h 17"/>
                    <a:gd name="T14" fmla="*/ 0 w 116"/>
                    <a:gd name="T15" fmla="*/ 4 h 17"/>
                    <a:gd name="T16" fmla="*/ 35 w 116"/>
                    <a:gd name="T17" fmla="*/ 1 h 17"/>
                    <a:gd name="T18" fmla="*/ 52 w 116"/>
                    <a:gd name="T19" fmla="*/ 4 h 17"/>
                    <a:gd name="T20" fmla="*/ 62 w 116"/>
                    <a:gd name="T21" fmla="*/ 0 h 17"/>
                    <a:gd name="T22" fmla="*/ 92 w 116"/>
                    <a:gd name="T2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6" h="17">
                      <a:moveTo>
                        <a:pt x="92" y="3"/>
                      </a:moveTo>
                      <a:lnTo>
                        <a:pt x="116" y="8"/>
                      </a:lnTo>
                      <a:lnTo>
                        <a:pt x="101" y="15"/>
                      </a:lnTo>
                      <a:lnTo>
                        <a:pt x="68" y="17"/>
                      </a:lnTo>
                      <a:lnTo>
                        <a:pt x="34" y="14"/>
                      </a:lnTo>
                      <a:lnTo>
                        <a:pt x="31" y="11"/>
                      </a:lnTo>
                      <a:lnTo>
                        <a:pt x="14" y="11"/>
                      </a:lnTo>
                      <a:lnTo>
                        <a:pt x="0" y="4"/>
                      </a:lnTo>
                      <a:lnTo>
                        <a:pt x="35" y="1"/>
                      </a:lnTo>
                      <a:lnTo>
                        <a:pt x="52" y="4"/>
                      </a:lnTo>
                      <a:lnTo>
                        <a:pt x="62" y="0"/>
                      </a:lnTo>
                      <a:lnTo>
                        <a:pt x="92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26" name="Nepal">
                <a:extLst>
                  <a:ext uri="{FF2B5EF4-FFF2-40B4-BE49-F238E27FC236}">
                    <a16:creationId xmlns:a16="http://schemas.microsoft.com/office/drawing/2014/main" id="{EB58FC90-D4BC-4C58-B5D7-E9B6BE4E6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864" y="3660387"/>
                <a:ext cx="239443" cy="130873"/>
              </a:xfrm>
              <a:custGeom>
                <a:avLst/>
                <a:gdLst>
                  <a:gd name="T0" fmla="*/ 146 w 152"/>
                  <a:gd name="T1" fmla="*/ 52 h 83"/>
                  <a:gd name="T2" fmla="*/ 146 w 152"/>
                  <a:gd name="T3" fmla="*/ 61 h 83"/>
                  <a:gd name="T4" fmla="*/ 152 w 152"/>
                  <a:gd name="T5" fmla="*/ 75 h 83"/>
                  <a:gd name="T6" fmla="*/ 151 w 152"/>
                  <a:gd name="T7" fmla="*/ 83 h 83"/>
                  <a:gd name="T8" fmla="*/ 136 w 152"/>
                  <a:gd name="T9" fmla="*/ 83 h 83"/>
                  <a:gd name="T10" fmla="*/ 114 w 152"/>
                  <a:gd name="T11" fmla="*/ 78 h 83"/>
                  <a:gd name="T12" fmla="*/ 100 w 152"/>
                  <a:gd name="T13" fmla="*/ 76 h 83"/>
                  <a:gd name="T14" fmla="*/ 88 w 152"/>
                  <a:gd name="T15" fmla="*/ 66 h 83"/>
                  <a:gd name="T16" fmla="*/ 63 w 152"/>
                  <a:gd name="T17" fmla="*/ 63 h 83"/>
                  <a:gd name="T18" fmla="*/ 37 w 152"/>
                  <a:gd name="T19" fmla="*/ 51 h 83"/>
                  <a:gd name="T20" fmla="*/ 18 w 152"/>
                  <a:gd name="T21" fmla="*/ 41 h 83"/>
                  <a:gd name="T22" fmla="*/ 0 w 152"/>
                  <a:gd name="T23" fmla="*/ 33 h 83"/>
                  <a:gd name="T24" fmla="*/ 3 w 152"/>
                  <a:gd name="T25" fmla="*/ 14 h 83"/>
                  <a:gd name="T26" fmla="*/ 12 w 152"/>
                  <a:gd name="T27" fmla="*/ 4 h 83"/>
                  <a:gd name="T28" fmla="*/ 18 w 152"/>
                  <a:gd name="T29" fmla="*/ 0 h 83"/>
                  <a:gd name="T30" fmla="*/ 34 w 152"/>
                  <a:gd name="T31" fmla="*/ 6 h 83"/>
                  <a:gd name="T32" fmla="*/ 54 w 152"/>
                  <a:gd name="T33" fmla="*/ 19 h 83"/>
                  <a:gd name="T34" fmla="*/ 65 w 152"/>
                  <a:gd name="T35" fmla="*/ 22 h 83"/>
                  <a:gd name="T36" fmla="*/ 73 w 152"/>
                  <a:gd name="T37" fmla="*/ 32 h 83"/>
                  <a:gd name="T38" fmla="*/ 88 w 152"/>
                  <a:gd name="T39" fmla="*/ 36 h 83"/>
                  <a:gd name="T40" fmla="*/ 104 w 152"/>
                  <a:gd name="T41" fmla="*/ 45 h 83"/>
                  <a:gd name="T42" fmla="*/ 125 w 152"/>
                  <a:gd name="T43" fmla="*/ 50 h 83"/>
                  <a:gd name="T44" fmla="*/ 146 w 152"/>
                  <a:gd name="T45" fmla="*/ 5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3">
                    <a:moveTo>
                      <a:pt x="146" y="52"/>
                    </a:moveTo>
                    <a:lnTo>
                      <a:pt x="146" y="61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36" y="83"/>
                    </a:lnTo>
                    <a:lnTo>
                      <a:pt x="114" y="78"/>
                    </a:lnTo>
                    <a:lnTo>
                      <a:pt x="100" y="76"/>
                    </a:lnTo>
                    <a:lnTo>
                      <a:pt x="88" y="66"/>
                    </a:lnTo>
                    <a:lnTo>
                      <a:pt x="63" y="63"/>
                    </a:lnTo>
                    <a:lnTo>
                      <a:pt x="37" y="51"/>
                    </a:lnTo>
                    <a:lnTo>
                      <a:pt x="18" y="41"/>
                    </a:lnTo>
                    <a:lnTo>
                      <a:pt x="0" y="33"/>
                    </a:lnTo>
                    <a:lnTo>
                      <a:pt x="3" y="14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4" y="6"/>
                    </a:lnTo>
                    <a:lnTo>
                      <a:pt x="54" y="19"/>
                    </a:lnTo>
                    <a:lnTo>
                      <a:pt x="65" y="22"/>
                    </a:lnTo>
                    <a:lnTo>
                      <a:pt x="73" y="32"/>
                    </a:lnTo>
                    <a:lnTo>
                      <a:pt x="88" y="36"/>
                    </a:lnTo>
                    <a:lnTo>
                      <a:pt x="104" y="45"/>
                    </a:lnTo>
                    <a:lnTo>
                      <a:pt x="125" y="50"/>
                    </a:lnTo>
                    <a:lnTo>
                      <a:pt x="14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7" name="New Zealand">
                <a:extLst>
                  <a:ext uri="{FF2B5EF4-FFF2-40B4-BE49-F238E27FC236}">
                    <a16:creationId xmlns:a16="http://schemas.microsoft.com/office/drawing/2014/main" id="{8AF45E0F-D183-48D3-9A48-25162BB66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29633" y="5784305"/>
                <a:ext cx="513542" cy="395771"/>
              </a:xfrm>
              <a:custGeom>
                <a:avLst/>
                <a:gdLst>
                  <a:gd name="T0" fmla="*/ 1141 w 1337"/>
                  <a:gd name="T1" fmla="*/ 233 h 1028"/>
                  <a:gd name="T2" fmla="*/ 1195 w 1337"/>
                  <a:gd name="T3" fmla="*/ 199 h 1028"/>
                  <a:gd name="T4" fmla="*/ 1204 w 1337"/>
                  <a:gd name="T5" fmla="*/ 290 h 1028"/>
                  <a:gd name="T6" fmla="*/ 1308 w 1337"/>
                  <a:gd name="T7" fmla="*/ 265 h 1028"/>
                  <a:gd name="T8" fmla="*/ 1271 w 1337"/>
                  <a:gd name="T9" fmla="*/ 350 h 1028"/>
                  <a:gd name="T10" fmla="*/ 1164 w 1337"/>
                  <a:gd name="T11" fmla="*/ 397 h 1028"/>
                  <a:gd name="T12" fmla="*/ 1109 w 1337"/>
                  <a:gd name="T13" fmla="*/ 459 h 1028"/>
                  <a:gd name="T14" fmla="*/ 1030 w 1337"/>
                  <a:gd name="T15" fmla="*/ 521 h 1028"/>
                  <a:gd name="T16" fmla="*/ 876 w 1337"/>
                  <a:gd name="T17" fmla="*/ 612 h 1028"/>
                  <a:gd name="T18" fmla="*/ 861 w 1337"/>
                  <a:gd name="T19" fmla="*/ 578 h 1028"/>
                  <a:gd name="T20" fmla="*/ 960 w 1337"/>
                  <a:gd name="T21" fmla="*/ 462 h 1028"/>
                  <a:gd name="T22" fmla="*/ 931 w 1337"/>
                  <a:gd name="T23" fmla="*/ 397 h 1028"/>
                  <a:gd name="T24" fmla="*/ 1055 w 1337"/>
                  <a:gd name="T25" fmla="*/ 303 h 1028"/>
                  <a:gd name="T26" fmla="*/ 1093 w 1337"/>
                  <a:gd name="T27" fmla="*/ 191 h 1028"/>
                  <a:gd name="T28" fmla="*/ 1092 w 1337"/>
                  <a:gd name="T29" fmla="*/ 141 h 1028"/>
                  <a:gd name="T30" fmla="*/ 1084 w 1337"/>
                  <a:gd name="T31" fmla="*/ 6 h 1028"/>
                  <a:gd name="T32" fmla="*/ 1126 w 1337"/>
                  <a:gd name="T33" fmla="*/ 47 h 1028"/>
                  <a:gd name="T34" fmla="*/ 1144 w 1337"/>
                  <a:gd name="T35" fmla="*/ 144 h 1028"/>
                  <a:gd name="T36" fmla="*/ 761 w 1337"/>
                  <a:gd name="T37" fmla="*/ 582 h 1028"/>
                  <a:gd name="T38" fmla="*/ 829 w 1337"/>
                  <a:gd name="T39" fmla="*/ 583 h 1028"/>
                  <a:gd name="T40" fmla="*/ 749 w 1337"/>
                  <a:gd name="T41" fmla="*/ 658 h 1028"/>
                  <a:gd name="T42" fmla="*/ 597 w 1337"/>
                  <a:gd name="T43" fmla="*/ 754 h 1028"/>
                  <a:gd name="T44" fmla="*/ 537 w 1337"/>
                  <a:gd name="T45" fmla="*/ 795 h 1028"/>
                  <a:gd name="T46" fmla="*/ 393 w 1337"/>
                  <a:gd name="T47" fmla="*/ 882 h 1028"/>
                  <a:gd name="T48" fmla="*/ 202 w 1337"/>
                  <a:gd name="T49" fmla="*/ 1004 h 1028"/>
                  <a:gd name="T50" fmla="*/ 88 w 1337"/>
                  <a:gd name="T51" fmla="*/ 1026 h 1028"/>
                  <a:gd name="T52" fmla="*/ 0 w 1337"/>
                  <a:gd name="T53" fmla="*/ 993 h 1028"/>
                  <a:gd name="T54" fmla="*/ 99 w 1337"/>
                  <a:gd name="T55" fmla="*/ 900 h 1028"/>
                  <a:gd name="T56" fmla="*/ 304 w 1337"/>
                  <a:gd name="T57" fmla="*/ 801 h 1028"/>
                  <a:gd name="T58" fmla="*/ 469 w 1337"/>
                  <a:gd name="T59" fmla="*/ 725 h 1028"/>
                  <a:gd name="T60" fmla="*/ 619 w 1337"/>
                  <a:gd name="T61" fmla="*/ 619 h 1028"/>
                  <a:gd name="T62" fmla="*/ 704 w 1337"/>
                  <a:gd name="T63" fmla="*/ 550 h 1028"/>
                  <a:gd name="T64" fmla="*/ 770 w 1337"/>
                  <a:gd name="T65" fmla="*/ 547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7" h="1028">
                    <a:moveTo>
                      <a:pt x="1144" y="144"/>
                    </a:moveTo>
                    <a:lnTo>
                      <a:pt x="1141" y="233"/>
                    </a:lnTo>
                    <a:lnTo>
                      <a:pt x="1178" y="176"/>
                    </a:lnTo>
                    <a:lnTo>
                      <a:pt x="1195" y="199"/>
                    </a:lnTo>
                    <a:lnTo>
                      <a:pt x="1166" y="263"/>
                    </a:lnTo>
                    <a:lnTo>
                      <a:pt x="1204" y="290"/>
                    </a:lnTo>
                    <a:lnTo>
                      <a:pt x="1247" y="297"/>
                    </a:lnTo>
                    <a:lnTo>
                      <a:pt x="1308" y="265"/>
                    </a:lnTo>
                    <a:lnTo>
                      <a:pt x="1337" y="275"/>
                    </a:lnTo>
                    <a:lnTo>
                      <a:pt x="1271" y="350"/>
                    </a:lnTo>
                    <a:lnTo>
                      <a:pt x="1216" y="399"/>
                    </a:lnTo>
                    <a:lnTo>
                      <a:pt x="1164" y="397"/>
                    </a:lnTo>
                    <a:lnTo>
                      <a:pt x="1128" y="423"/>
                    </a:lnTo>
                    <a:lnTo>
                      <a:pt x="1109" y="459"/>
                    </a:lnTo>
                    <a:lnTo>
                      <a:pt x="1088" y="475"/>
                    </a:lnTo>
                    <a:lnTo>
                      <a:pt x="1030" y="521"/>
                    </a:lnTo>
                    <a:lnTo>
                      <a:pt x="954" y="578"/>
                    </a:lnTo>
                    <a:lnTo>
                      <a:pt x="876" y="612"/>
                    </a:lnTo>
                    <a:lnTo>
                      <a:pt x="881" y="590"/>
                    </a:lnTo>
                    <a:lnTo>
                      <a:pt x="861" y="578"/>
                    </a:lnTo>
                    <a:lnTo>
                      <a:pt x="950" y="508"/>
                    </a:lnTo>
                    <a:lnTo>
                      <a:pt x="960" y="462"/>
                    </a:lnTo>
                    <a:lnTo>
                      <a:pt x="908" y="428"/>
                    </a:lnTo>
                    <a:lnTo>
                      <a:pt x="931" y="397"/>
                    </a:lnTo>
                    <a:lnTo>
                      <a:pt x="1001" y="368"/>
                    </a:lnTo>
                    <a:lnTo>
                      <a:pt x="1055" y="303"/>
                    </a:lnTo>
                    <a:lnTo>
                      <a:pt x="1087" y="248"/>
                    </a:lnTo>
                    <a:lnTo>
                      <a:pt x="1093" y="191"/>
                    </a:lnTo>
                    <a:lnTo>
                      <a:pt x="1104" y="176"/>
                    </a:lnTo>
                    <a:lnTo>
                      <a:pt x="1092" y="141"/>
                    </a:lnTo>
                    <a:lnTo>
                      <a:pt x="1080" y="66"/>
                    </a:lnTo>
                    <a:lnTo>
                      <a:pt x="1084" y="6"/>
                    </a:lnTo>
                    <a:lnTo>
                      <a:pt x="1114" y="0"/>
                    </a:lnTo>
                    <a:lnTo>
                      <a:pt x="1126" y="47"/>
                    </a:lnTo>
                    <a:lnTo>
                      <a:pt x="1169" y="69"/>
                    </a:lnTo>
                    <a:lnTo>
                      <a:pt x="1144" y="144"/>
                    </a:lnTo>
                    <a:moveTo>
                      <a:pt x="770" y="547"/>
                    </a:moveTo>
                    <a:lnTo>
                      <a:pt x="761" y="582"/>
                    </a:lnTo>
                    <a:lnTo>
                      <a:pt x="834" y="548"/>
                    </a:lnTo>
                    <a:lnTo>
                      <a:pt x="829" y="583"/>
                    </a:lnTo>
                    <a:lnTo>
                      <a:pt x="803" y="619"/>
                    </a:lnTo>
                    <a:lnTo>
                      <a:pt x="749" y="658"/>
                    </a:lnTo>
                    <a:lnTo>
                      <a:pt x="657" y="720"/>
                    </a:lnTo>
                    <a:lnTo>
                      <a:pt x="597" y="754"/>
                    </a:lnTo>
                    <a:lnTo>
                      <a:pt x="590" y="794"/>
                    </a:lnTo>
                    <a:lnTo>
                      <a:pt x="537" y="795"/>
                    </a:lnTo>
                    <a:lnTo>
                      <a:pt x="454" y="827"/>
                    </a:lnTo>
                    <a:lnTo>
                      <a:pt x="393" y="882"/>
                    </a:lnTo>
                    <a:lnTo>
                      <a:pt x="285" y="966"/>
                    </a:lnTo>
                    <a:lnTo>
                      <a:pt x="202" y="1004"/>
                    </a:lnTo>
                    <a:lnTo>
                      <a:pt x="148" y="1028"/>
                    </a:lnTo>
                    <a:lnTo>
                      <a:pt x="88" y="1026"/>
                    </a:lnTo>
                    <a:lnTo>
                      <a:pt x="68" y="998"/>
                    </a:lnTo>
                    <a:lnTo>
                      <a:pt x="0" y="993"/>
                    </a:lnTo>
                    <a:lnTo>
                      <a:pt x="13" y="962"/>
                    </a:lnTo>
                    <a:lnTo>
                      <a:pt x="99" y="900"/>
                    </a:lnTo>
                    <a:lnTo>
                      <a:pt x="248" y="817"/>
                    </a:lnTo>
                    <a:lnTo>
                      <a:pt x="304" y="801"/>
                    </a:lnTo>
                    <a:lnTo>
                      <a:pt x="378" y="769"/>
                    </a:lnTo>
                    <a:lnTo>
                      <a:pt x="469" y="725"/>
                    </a:lnTo>
                    <a:lnTo>
                      <a:pt x="543" y="681"/>
                    </a:lnTo>
                    <a:lnTo>
                      <a:pt x="619" y="619"/>
                    </a:lnTo>
                    <a:lnTo>
                      <a:pt x="661" y="597"/>
                    </a:lnTo>
                    <a:lnTo>
                      <a:pt x="704" y="550"/>
                    </a:lnTo>
                    <a:lnTo>
                      <a:pt x="780" y="511"/>
                    </a:lnTo>
                    <a:lnTo>
                      <a:pt x="770" y="547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8" name="Oman">
                <a:extLst>
                  <a:ext uri="{FF2B5EF4-FFF2-40B4-BE49-F238E27FC236}">
                    <a16:creationId xmlns:a16="http://schemas.microsoft.com/office/drawing/2014/main" id="{1B0D9477-651C-4B63-82A1-A998BC72E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4605" y="3840140"/>
                <a:ext cx="211088" cy="271205"/>
              </a:xfrm>
              <a:custGeom>
                <a:avLst/>
                <a:gdLst>
                  <a:gd name="T0" fmla="*/ 120 w 134"/>
                  <a:gd name="T1" fmla="*/ 79 h 172"/>
                  <a:gd name="T2" fmla="*/ 114 w 134"/>
                  <a:gd name="T3" fmla="*/ 93 h 172"/>
                  <a:gd name="T4" fmla="*/ 106 w 134"/>
                  <a:gd name="T5" fmla="*/ 92 h 172"/>
                  <a:gd name="T6" fmla="*/ 103 w 134"/>
                  <a:gd name="T7" fmla="*/ 97 h 172"/>
                  <a:gd name="T8" fmla="*/ 101 w 134"/>
                  <a:gd name="T9" fmla="*/ 107 h 172"/>
                  <a:gd name="T10" fmla="*/ 104 w 134"/>
                  <a:gd name="T11" fmla="*/ 121 h 172"/>
                  <a:gd name="T12" fmla="*/ 103 w 134"/>
                  <a:gd name="T13" fmla="*/ 124 h 172"/>
                  <a:gd name="T14" fmla="*/ 95 w 134"/>
                  <a:gd name="T15" fmla="*/ 124 h 172"/>
                  <a:gd name="T16" fmla="*/ 84 w 134"/>
                  <a:gd name="T17" fmla="*/ 132 h 172"/>
                  <a:gd name="T18" fmla="*/ 83 w 134"/>
                  <a:gd name="T19" fmla="*/ 142 h 172"/>
                  <a:gd name="T20" fmla="*/ 79 w 134"/>
                  <a:gd name="T21" fmla="*/ 146 h 172"/>
                  <a:gd name="T22" fmla="*/ 68 w 134"/>
                  <a:gd name="T23" fmla="*/ 146 h 172"/>
                  <a:gd name="T24" fmla="*/ 61 w 134"/>
                  <a:gd name="T25" fmla="*/ 151 h 172"/>
                  <a:gd name="T26" fmla="*/ 62 w 134"/>
                  <a:gd name="T27" fmla="*/ 159 h 172"/>
                  <a:gd name="T28" fmla="*/ 54 w 134"/>
                  <a:gd name="T29" fmla="*/ 165 h 172"/>
                  <a:gd name="T30" fmla="*/ 43 w 134"/>
                  <a:gd name="T31" fmla="*/ 163 h 172"/>
                  <a:gd name="T32" fmla="*/ 32 w 134"/>
                  <a:gd name="T33" fmla="*/ 170 h 172"/>
                  <a:gd name="T34" fmla="*/ 23 w 134"/>
                  <a:gd name="T35" fmla="*/ 172 h 172"/>
                  <a:gd name="T36" fmla="*/ 16 w 134"/>
                  <a:gd name="T37" fmla="*/ 157 h 172"/>
                  <a:gd name="T38" fmla="*/ 0 w 134"/>
                  <a:gd name="T39" fmla="*/ 123 h 172"/>
                  <a:gd name="T40" fmla="*/ 52 w 134"/>
                  <a:gd name="T41" fmla="*/ 102 h 172"/>
                  <a:gd name="T42" fmla="*/ 60 w 134"/>
                  <a:gd name="T43" fmla="*/ 60 h 172"/>
                  <a:gd name="T44" fmla="*/ 51 w 134"/>
                  <a:gd name="T45" fmla="*/ 46 h 172"/>
                  <a:gd name="T46" fmla="*/ 50 w 134"/>
                  <a:gd name="T47" fmla="*/ 37 h 172"/>
                  <a:gd name="T48" fmla="*/ 54 w 134"/>
                  <a:gd name="T49" fmla="*/ 29 h 172"/>
                  <a:gd name="T50" fmla="*/ 54 w 134"/>
                  <a:gd name="T51" fmla="*/ 20 h 172"/>
                  <a:gd name="T52" fmla="*/ 61 w 134"/>
                  <a:gd name="T53" fmla="*/ 16 h 172"/>
                  <a:gd name="T54" fmla="*/ 58 w 134"/>
                  <a:gd name="T55" fmla="*/ 13 h 172"/>
                  <a:gd name="T56" fmla="*/ 57 w 134"/>
                  <a:gd name="T57" fmla="*/ 0 h 172"/>
                  <a:gd name="T58" fmla="*/ 67 w 134"/>
                  <a:gd name="T59" fmla="*/ 0 h 172"/>
                  <a:gd name="T60" fmla="*/ 76 w 134"/>
                  <a:gd name="T61" fmla="*/ 14 h 172"/>
                  <a:gd name="T62" fmla="*/ 87 w 134"/>
                  <a:gd name="T63" fmla="*/ 21 h 172"/>
                  <a:gd name="T64" fmla="*/ 101 w 134"/>
                  <a:gd name="T65" fmla="*/ 24 h 172"/>
                  <a:gd name="T66" fmla="*/ 112 w 134"/>
                  <a:gd name="T67" fmla="*/ 28 h 172"/>
                  <a:gd name="T68" fmla="*/ 121 w 134"/>
                  <a:gd name="T69" fmla="*/ 40 h 172"/>
                  <a:gd name="T70" fmla="*/ 127 w 134"/>
                  <a:gd name="T71" fmla="*/ 47 h 172"/>
                  <a:gd name="T72" fmla="*/ 134 w 134"/>
                  <a:gd name="T73" fmla="*/ 49 h 172"/>
                  <a:gd name="T74" fmla="*/ 134 w 134"/>
                  <a:gd name="T75" fmla="*/ 54 h 172"/>
                  <a:gd name="T76" fmla="*/ 129 w 134"/>
                  <a:gd name="T77" fmla="*/ 66 h 172"/>
                  <a:gd name="T78" fmla="*/ 127 w 134"/>
                  <a:gd name="T79" fmla="*/ 72 h 172"/>
                  <a:gd name="T80" fmla="*/ 120 w 134"/>
                  <a:gd name="T81" fmla="*/ 7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72">
                    <a:moveTo>
                      <a:pt x="120" y="79"/>
                    </a:moveTo>
                    <a:lnTo>
                      <a:pt x="114" y="93"/>
                    </a:lnTo>
                    <a:lnTo>
                      <a:pt x="106" y="92"/>
                    </a:lnTo>
                    <a:lnTo>
                      <a:pt x="103" y="97"/>
                    </a:lnTo>
                    <a:lnTo>
                      <a:pt x="101" y="107"/>
                    </a:lnTo>
                    <a:lnTo>
                      <a:pt x="104" y="121"/>
                    </a:lnTo>
                    <a:lnTo>
                      <a:pt x="103" y="124"/>
                    </a:lnTo>
                    <a:lnTo>
                      <a:pt x="95" y="124"/>
                    </a:lnTo>
                    <a:lnTo>
                      <a:pt x="84" y="132"/>
                    </a:lnTo>
                    <a:lnTo>
                      <a:pt x="83" y="142"/>
                    </a:lnTo>
                    <a:lnTo>
                      <a:pt x="79" y="146"/>
                    </a:lnTo>
                    <a:lnTo>
                      <a:pt x="68" y="146"/>
                    </a:lnTo>
                    <a:lnTo>
                      <a:pt x="61" y="151"/>
                    </a:lnTo>
                    <a:lnTo>
                      <a:pt x="62" y="159"/>
                    </a:lnTo>
                    <a:lnTo>
                      <a:pt x="54" y="165"/>
                    </a:lnTo>
                    <a:lnTo>
                      <a:pt x="43" y="163"/>
                    </a:lnTo>
                    <a:lnTo>
                      <a:pt x="32" y="170"/>
                    </a:lnTo>
                    <a:lnTo>
                      <a:pt x="23" y="172"/>
                    </a:lnTo>
                    <a:lnTo>
                      <a:pt x="16" y="157"/>
                    </a:lnTo>
                    <a:lnTo>
                      <a:pt x="0" y="123"/>
                    </a:lnTo>
                    <a:lnTo>
                      <a:pt x="52" y="102"/>
                    </a:lnTo>
                    <a:lnTo>
                      <a:pt x="60" y="60"/>
                    </a:lnTo>
                    <a:lnTo>
                      <a:pt x="51" y="46"/>
                    </a:lnTo>
                    <a:lnTo>
                      <a:pt x="50" y="37"/>
                    </a:lnTo>
                    <a:lnTo>
                      <a:pt x="54" y="29"/>
                    </a:lnTo>
                    <a:lnTo>
                      <a:pt x="54" y="20"/>
                    </a:lnTo>
                    <a:lnTo>
                      <a:pt x="61" y="16"/>
                    </a:lnTo>
                    <a:lnTo>
                      <a:pt x="58" y="13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87" y="21"/>
                    </a:lnTo>
                    <a:lnTo>
                      <a:pt x="101" y="24"/>
                    </a:lnTo>
                    <a:lnTo>
                      <a:pt x="112" y="28"/>
                    </a:lnTo>
                    <a:lnTo>
                      <a:pt x="121" y="40"/>
                    </a:lnTo>
                    <a:lnTo>
                      <a:pt x="127" y="47"/>
                    </a:lnTo>
                    <a:lnTo>
                      <a:pt x="134" y="49"/>
                    </a:lnTo>
                    <a:lnTo>
                      <a:pt x="134" y="54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0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9" name="Pakistan">
                <a:extLst>
                  <a:ext uri="{FF2B5EF4-FFF2-40B4-BE49-F238E27FC236}">
                    <a16:creationId xmlns:a16="http://schemas.microsoft.com/office/drawing/2014/main" id="{42888957-790B-45AC-ADC2-160522926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542" y="3441216"/>
                <a:ext cx="426902" cy="438344"/>
              </a:xfrm>
              <a:custGeom>
                <a:avLst/>
                <a:gdLst>
                  <a:gd name="T0" fmla="*/ 232 w 271"/>
                  <a:gd name="T1" fmla="*/ 9 h 278"/>
                  <a:gd name="T2" fmla="*/ 271 w 271"/>
                  <a:gd name="T3" fmla="*/ 33 h 278"/>
                  <a:gd name="T4" fmla="*/ 241 w 271"/>
                  <a:gd name="T5" fmla="*/ 54 h 278"/>
                  <a:gd name="T6" fmla="*/ 207 w 271"/>
                  <a:gd name="T7" fmla="*/ 58 h 278"/>
                  <a:gd name="T8" fmla="*/ 226 w 271"/>
                  <a:gd name="T9" fmla="*/ 90 h 278"/>
                  <a:gd name="T10" fmla="*/ 230 w 271"/>
                  <a:gd name="T11" fmla="*/ 112 h 278"/>
                  <a:gd name="T12" fmla="*/ 221 w 271"/>
                  <a:gd name="T13" fmla="*/ 148 h 278"/>
                  <a:gd name="T14" fmla="*/ 199 w 271"/>
                  <a:gd name="T15" fmla="*/ 191 h 278"/>
                  <a:gd name="T16" fmla="*/ 162 w 271"/>
                  <a:gd name="T17" fmla="*/ 211 h 278"/>
                  <a:gd name="T18" fmla="*/ 180 w 271"/>
                  <a:gd name="T19" fmla="*/ 236 h 278"/>
                  <a:gd name="T20" fmla="*/ 198 w 271"/>
                  <a:gd name="T21" fmla="*/ 265 h 278"/>
                  <a:gd name="T22" fmla="*/ 149 w 271"/>
                  <a:gd name="T23" fmla="*/ 278 h 278"/>
                  <a:gd name="T24" fmla="*/ 127 w 271"/>
                  <a:gd name="T25" fmla="*/ 258 h 278"/>
                  <a:gd name="T26" fmla="*/ 79 w 271"/>
                  <a:gd name="T27" fmla="*/ 246 h 278"/>
                  <a:gd name="T28" fmla="*/ 25 w 271"/>
                  <a:gd name="T29" fmla="*/ 249 h 278"/>
                  <a:gd name="T30" fmla="*/ 53 w 271"/>
                  <a:gd name="T31" fmla="*/ 214 h 278"/>
                  <a:gd name="T32" fmla="*/ 41 w 271"/>
                  <a:gd name="T33" fmla="*/ 202 h 278"/>
                  <a:gd name="T34" fmla="*/ 19 w 271"/>
                  <a:gd name="T35" fmla="*/ 174 h 278"/>
                  <a:gd name="T36" fmla="*/ 0 w 271"/>
                  <a:gd name="T37" fmla="*/ 151 h 278"/>
                  <a:gd name="T38" fmla="*/ 48 w 271"/>
                  <a:gd name="T39" fmla="*/ 158 h 278"/>
                  <a:gd name="T40" fmla="*/ 62 w 271"/>
                  <a:gd name="T41" fmla="*/ 156 h 278"/>
                  <a:gd name="T42" fmla="*/ 96 w 271"/>
                  <a:gd name="T43" fmla="*/ 150 h 278"/>
                  <a:gd name="T44" fmla="*/ 101 w 271"/>
                  <a:gd name="T45" fmla="*/ 120 h 278"/>
                  <a:gd name="T46" fmla="*/ 115 w 271"/>
                  <a:gd name="T47" fmla="*/ 114 h 278"/>
                  <a:gd name="T48" fmla="*/ 135 w 271"/>
                  <a:gd name="T49" fmla="*/ 114 h 278"/>
                  <a:gd name="T50" fmla="*/ 137 w 271"/>
                  <a:gd name="T51" fmla="*/ 95 h 278"/>
                  <a:gd name="T52" fmla="*/ 152 w 271"/>
                  <a:gd name="T53" fmla="*/ 78 h 278"/>
                  <a:gd name="T54" fmla="*/ 158 w 271"/>
                  <a:gd name="T55" fmla="*/ 65 h 278"/>
                  <a:gd name="T56" fmla="*/ 159 w 271"/>
                  <a:gd name="T57" fmla="*/ 49 h 278"/>
                  <a:gd name="T58" fmla="*/ 161 w 271"/>
                  <a:gd name="T59" fmla="*/ 30 h 278"/>
                  <a:gd name="T60" fmla="*/ 163 w 271"/>
                  <a:gd name="T61" fmla="*/ 12 h 278"/>
                  <a:gd name="T62" fmla="*/ 199 w 271"/>
                  <a:gd name="T63" fmla="*/ 6 h 278"/>
                  <a:gd name="T64" fmla="*/ 216 w 271"/>
                  <a:gd name="T6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78">
                    <a:moveTo>
                      <a:pt x="216" y="0"/>
                    </a:moveTo>
                    <a:lnTo>
                      <a:pt x="232" y="9"/>
                    </a:lnTo>
                    <a:lnTo>
                      <a:pt x="241" y="25"/>
                    </a:lnTo>
                    <a:lnTo>
                      <a:pt x="271" y="33"/>
                    </a:lnTo>
                    <a:lnTo>
                      <a:pt x="259" y="51"/>
                    </a:lnTo>
                    <a:lnTo>
                      <a:pt x="241" y="54"/>
                    </a:lnTo>
                    <a:lnTo>
                      <a:pt x="213" y="49"/>
                    </a:lnTo>
                    <a:lnTo>
                      <a:pt x="207" y="58"/>
                    </a:lnTo>
                    <a:lnTo>
                      <a:pt x="217" y="76"/>
                    </a:lnTo>
                    <a:lnTo>
                      <a:pt x="226" y="90"/>
                    </a:lnTo>
                    <a:lnTo>
                      <a:pt x="243" y="100"/>
                    </a:lnTo>
                    <a:lnTo>
                      <a:pt x="230" y="112"/>
                    </a:lnTo>
                    <a:lnTo>
                      <a:pt x="234" y="127"/>
                    </a:lnTo>
                    <a:lnTo>
                      <a:pt x="221" y="148"/>
                    </a:lnTo>
                    <a:lnTo>
                      <a:pt x="214" y="169"/>
                    </a:lnTo>
                    <a:lnTo>
                      <a:pt x="199" y="191"/>
                    </a:lnTo>
                    <a:lnTo>
                      <a:pt x="178" y="189"/>
                    </a:lnTo>
                    <a:lnTo>
                      <a:pt x="162" y="211"/>
                    </a:lnTo>
                    <a:lnTo>
                      <a:pt x="176" y="220"/>
                    </a:lnTo>
                    <a:lnTo>
                      <a:pt x="180" y="236"/>
                    </a:lnTo>
                    <a:lnTo>
                      <a:pt x="192" y="246"/>
                    </a:lnTo>
                    <a:lnTo>
                      <a:pt x="198" y="265"/>
                    </a:lnTo>
                    <a:lnTo>
                      <a:pt x="159" y="264"/>
                    </a:lnTo>
                    <a:lnTo>
                      <a:pt x="149" y="278"/>
                    </a:lnTo>
                    <a:lnTo>
                      <a:pt x="135" y="273"/>
                    </a:lnTo>
                    <a:lnTo>
                      <a:pt x="127" y="258"/>
                    </a:lnTo>
                    <a:lnTo>
                      <a:pt x="111" y="242"/>
                    </a:lnTo>
                    <a:lnTo>
                      <a:pt x="79" y="246"/>
                    </a:lnTo>
                    <a:lnTo>
                      <a:pt x="50" y="246"/>
                    </a:lnTo>
                    <a:lnTo>
                      <a:pt x="25" y="249"/>
                    </a:lnTo>
                    <a:lnTo>
                      <a:pt x="29" y="225"/>
                    </a:lnTo>
                    <a:lnTo>
                      <a:pt x="53" y="214"/>
                    </a:lnTo>
                    <a:lnTo>
                      <a:pt x="50" y="205"/>
                    </a:lnTo>
                    <a:lnTo>
                      <a:pt x="41" y="202"/>
                    </a:lnTo>
                    <a:lnTo>
                      <a:pt x="38" y="183"/>
                    </a:lnTo>
                    <a:lnTo>
                      <a:pt x="19" y="174"/>
                    </a:lnTo>
                    <a:lnTo>
                      <a:pt x="10" y="162"/>
                    </a:lnTo>
                    <a:lnTo>
                      <a:pt x="0" y="151"/>
                    </a:lnTo>
                    <a:lnTo>
                      <a:pt x="31" y="161"/>
                    </a:lnTo>
                    <a:lnTo>
                      <a:pt x="48" y="158"/>
                    </a:lnTo>
                    <a:lnTo>
                      <a:pt x="59" y="161"/>
                    </a:lnTo>
                    <a:lnTo>
                      <a:pt x="62" y="156"/>
                    </a:lnTo>
                    <a:lnTo>
                      <a:pt x="75" y="158"/>
                    </a:lnTo>
                    <a:lnTo>
                      <a:pt x="96" y="150"/>
                    </a:lnTo>
                    <a:lnTo>
                      <a:pt x="93" y="132"/>
                    </a:lnTo>
                    <a:lnTo>
                      <a:pt x="101" y="120"/>
                    </a:lnTo>
                    <a:lnTo>
                      <a:pt x="114" y="120"/>
                    </a:lnTo>
                    <a:lnTo>
                      <a:pt x="115" y="114"/>
                    </a:lnTo>
                    <a:lnTo>
                      <a:pt x="128" y="112"/>
                    </a:lnTo>
                    <a:lnTo>
                      <a:pt x="135" y="114"/>
                    </a:lnTo>
                    <a:lnTo>
                      <a:pt x="140" y="108"/>
                    </a:lnTo>
                    <a:lnTo>
                      <a:pt x="137" y="95"/>
                    </a:lnTo>
                    <a:lnTo>
                      <a:pt x="142" y="83"/>
                    </a:lnTo>
                    <a:lnTo>
                      <a:pt x="152" y="78"/>
                    </a:lnTo>
                    <a:lnTo>
                      <a:pt x="142" y="64"/>
                    </a:lnTo>
                    <a:lnTo>
                      <a:pt x="158" y="65"/>
                    </a:lnTo>
                    <a:lnTo>
                      <a:pt x="162" y="57"/>
                    </a:lnTo>
                    <a:lnTo>
                      <a:pt x="159" y="49"/>
                    </a:lnTo>
                    <a:lnTo>
                      <a:pt x="165" y="41"/>
                    </a:lnTo>
                    <a:lnTo>
                      <a:pt x="161" y="30"/>
                    </a:lnTo>
                    <a:lnTo>
                      <a:pt x="155" y="22"/>
                    </a:lnTo>
                    <a:lnTo>
                      <a:pt x="163" y="12"/>
                    </a:lnTo>
                    <a:lnTo>
                      <a:pt x="180" y="8"/>
                    </a:lnTo>
                    <a:lnTo>
                      <a:pt x="199" y="6"/>
                    </a:lnTo>
                    <a:lnTo>
                      <a:pt x="207" y="2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0" name="Panama">
                <a:extLst>
                  <a:ext uri="{FF2B5EF4-FFF2-40B4-BE49-F238E27FC236}">
                    <a16:creationId xmlns:a16="http://schemas.microsoft.com/office/drawing/2014/main" id="{A234D3F3-C1F8-4B40-BBD5-801177A5B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839" y="4341555"/>
                <a:ext cx="165405" cy="77263"/>
              </a:xfrm>
              <a:custGeom>
                <a:avLst/>
                <a:gdLst>
                  <a:gd name="T0" fmla="*/ 92 w 105"/>
                  <a:gd name="T1" fmla="*/ 49 h 49"/>
                  <a:gd name="T2" fmla="*/ 87 w 105"/>
                  <a:gd name="T3" fmla="*/ 43 h 49"/>
                  <a:gd name="T4" fmla="*/ 83 w 105"/>
                  <a:gd name="T5" fmla="*/ 32 h 49"/>
                  <a:gd name="T6" fmla="*/ 88 w 105"/>
                  <a:gd name="T7" fmla="*/ 27 h 49"/>
                  <a:gd name="T8" fmla="*/ 83 w 105"/>
                  <a:gd name="T9" fmla="*/ 25 h 49"/>
                  <a:gd name="T10" fmla="*/ 80 w 105"/>
                  <a:gd name="T11" fmla="*/ 18 h 49"/>
                  <a:gd name="T12" fmla="*/ 72 w 105"/>
                  <a:gd name="T13" fmla="*/ 12 h 49"/>
                  <a:gd name="T14" fmla="*/ 63 w 105"/>
                  <a:gd name="T15" fmla="*/ 14 h 49"/>
                  <a:gd name="T16" fmla="*/ 59 w 105"/>
                  <a:gd name="T17" fmla="*/ 21 h 49"/>
                  <a:gd name="T18" fmla="*/ 52 w 105"/>
                  <a:gd name="T19" fmla="*/ 26 h 49"/>
                  <a:gd name="T20" fmla="*/ 48 w 105"/>
                  <a:gd name="T21" fmla="*/ 27 h 49"/>
                  <a:gd name="T22" fmla="*/ 46 w 105"/>
                  <a:gd name="T23" fmla="*/ 31 h 49"/>
                  <a:gd name="T24" fmla="*/ 54 w 105"/>
                  <a:gd name="T25" fmla="*/ 43 h 49"/>
                  <a:gd name="T26" fmla="*/ 49 w 105"/>
                  <a:gd name="T27" fmla="*/ 45 h 49"/>
                  <a:gd name="T28" fmla="*/ 46 w 105"/>
                  <a:gd name="T29" fmla="*/ 48 h 49"/>
                  <a:gd name="T30" fmla="*/ 37 w 105"/>
                  <a:gd name="T31" fmla="*/ 49 h 49"/>
                  <a:gd name="T32" fmla="*/ 35 w 105"/>
                  <a:gd name="T33" fmla="*/ 37 h 49"/>
                  <a:gd name="T34" fmla="*/ 32 w 105"/>
                  <a:gd name="T35" fmla="*/ 40 h 49"/>
                  <a:gd name="T36" fmla="*/ 26 w 105"/>
                  <a:gd name="T37" fmla="*/ 39 h 49"/>
                  <a:gd name="T38" fmla="*/ 23 w 105"/>
                  <a:gd name="T39" fmla="*/ 31 h 49"/>
                  <a:gd name="T40" fmla="*/ 16 w 105"/>
                  <a:gd name="T41" fmla="*/ 29 h 49"/>
                  <a:gd name="T42" fmla="*/ 11 w 105"/>
                  <a:gd name="T43" fmla="*/ 27 h 49"/>
                  <a:gd name="T44" fmla="*/ 3 w 105"/>
                  <a:gd name="T45" fmla="*/ 27 h 49"/>
                  <a:gd name="T46" fmla="*/ 2 w 105"/>
                  <a:gd name="T47" fmla="*/ 32 h 49"/>
                  <a:gd name="T48" fmla="*/ 0 w 105"/>
                  <a:gd name="T49" fmla="*/ 29 h 49"/>
                  <a:gd name="T50" fmla="*/ 1 w 105"/>
                  <a:gd name="T51" fmla="*/ 24 h 49"/>
                  <a:gd name="T52" fmla="*/ 3 w 105"/>
                  <a:gd name="T53" fmla="*/ 20 h 49"/>
                  <a:gd name="T54" fmla="*/ 3 w 105"/>
                  <a:gd name="T55" fmla="*/ 16 h 49"/>
                  <a:gd name="T56" fmla="*/ 6 w 105"/>
                  <a:gd name="T57" fmla="*/ 14 h 49"/>
                  <a:gd name="T58" fmla="*/ 2 w 105"/>
                  <a:gd name="T59" fmla="*/ 11 h 49"/>
                  <a:gd name="T60" fmla="*/ 2 w 105"/>
                  <a:gd name="T61" fmla="*/ 2 h 49"/>
                  <a:gd name="T62" fmla="*/ 9 w 105"/>
                  <a:gd name="T63" fmla="*/ 1 h 49"/>
                  <a:gd name="T64" fmla="*/ 16 w 105"/>
                  <a:gd name="T65" fmla="*/ 8 h 49"/>
                  <a:gd name="T66" fmla="*/ 15 w 105"/>
                  <a:gd name="T67" fmla="*/ 12 h 49"/>
                  <a:gd name="T68" fmla="*/ 22 w 105"/>
                  <a:gd name="T69" fmla="*/ 13 h 49"/>
                  <a:gd name="T70" fmla="*/ 24 w 105"/>
                  <a:gd name="T71" fmla="*/ 12 h 49"/>
                  <a:gd name="T72" fmla="*/ 29 w 105"/>
                  <a:gd name="T73" fmla="*/ 17 h 49"/>
                  <a:gd name="T74" fmla="*/ 38 w 105"/>
                  <a:gd name="T75" fmla="*/ 15 h 49"/>
                  <a:gd name="T76" fmla="*/ 46 w 105"/>
                  <a:gd name="T77" fmla="*/ 10 h 49"/>
                  <a:gd name="T78" fmla="*/ 57 w 105"/>
                  <a:gd name="T79" fmla="*/ 6 h 49"/>
                  <a:gd name="T80" fmla="*/ 64 w 105"/>
                  <a:gd name="T81" fmla="*/ 0 h 49"/>
                  <a:gd name="T82" fmla="*/ 74 w 105"/>
                  <a:gd name="T83" fmla="*/ 1 h 49"/>
                  <a:gd name="T84" fmla="*/ 73 w 105"/>
                  <a:gd name="T85" fmla="*/ 3 h 49"/>
                  <a:gd name="T86" fmla="*/ 83 w 105"/>
                  <a:gd name="T87" fmla="*/ 4 h 49"/>
                  <a:gd name="T88" fmla="*/ 91 w 105"/>
                  <a:gd name="T89" fmla="*/ 7 h 49"/>
                  <a:gd name="T90" fmla="*/ 97 w 105"/>
                  <a:gd name="T91" fmla="*/ 14 h 49"/>
                  <a:gd name="T92" fmla="*/ 103 w 105"/>
                  <a:gd name="T93" fmla="*/ 19 h 49"/>
                  <a:gd name="T94" fmla="*/ 101 w 105"/>
                  <a:gd name="T95" fmla="*/ 22 h 49"/>
                  <a:gd name="T96" fmla="*/ 105 w 105"/>
                  <a:gd name="T97" fmla="*/ 35 h 49"/>
                  <a:gd name="T98" fmla="*/ 101 w 105"/>
                  <a:gd name="T99" fmla="*/ 41 h 49"/>
                  <a:gd name="T100" fmla="*/ 95 w 105"/>
                  <a:gd name="T101" fmla="*/ 39 h 49"/>
                  <a:gd name="T102" fmla="*/ 92 w 105"/>
                  <a:gd name="T10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" h="49">
                    <a:moveTo>
                      <a:pt x="92" y="49"/>
                    </a:moveTo>
                    <a:lnTo>
                      <a:pt x="87" y="43"/>
                    </a:lnTo>
                    <a:lnTo>
                      <a:pt x="83" y="32"/>
                    </a:lnTo>
                    <a:lnTo>
                      <a:pt x="88" y="27"/>
                    </a:lnTo>
                    <a:lnTo>
                      <a:pt x="83" y="25"/>
                    </a:lnTo>
                    <a:lnTo>
                      <a:pt x="80" y="18"/>
                    </a:lnTo>
                    <a:lnTo>
                      <a:pt x="72" y="12"/>
                    </a:lnTo>
                    <a:lnTo>
                      <a:pt x="63" y="14"/>
                    </a:lnTo>
                    <a:lnTo>
                      <a:pt x="59" y="21"/>
                    </a:lnTo>
                    <a:lnTo>
                      <a:pt x="52" y="26"/>
                    </a:lnTo>
                    <a:lnTo>
                      <a:pt x="48" y="27"/>
                    </a:lnTo>
                    <a:lnTo>
                      <a:pt x="46" y="31"/>
                    </a:lnTo>
                    <a:lnTo>
                      <a:pt x="54" y="43"/>
                    </a:lnTo>
                    <a:lnTo>
                      <a:pt x="49" y="45"/>
                    </a:lnTo>
                    <a:lnTo>
                      <a:pt x="46" y="48"/>
                    </a:lnTo>
                    <a:lnTo>
                      <a:pt x="37" y="49"/>
                    </a:lnTo>
                    <a:lnTo>
                      <a:pt x="35" y="37"/>
                    </a:lnTo>
                    <a:lnTo>
                      <a:pt x="32" y="40"/>
                    </a:lnTo>
                    <a:lnTo>
                      <a:pt x="26" y="39"/>
                    </a:lnTo>
                    <a:lnTo>
                      <a:pt x="23" y="31"/>
                    </a:lnTo>
                    <a:lnTo>
                      <a:pt x="16" y="29"/>
                    </a:lnTo>
                    <a:lnTo>
                      <a:pt x="11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6" y="8"/>
                    </a:lnTo>
                    <a:lnTo>
                      <a:pt x="15" y="12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9" y="17"/>
                    </a:lnTo>
                    <a:lnTo>
                      <a:pt x="38" y="15"/>
                    </a:lnTo>
                    <a:lnTo>
                      <a:pt x="46" y="10"/>
                    </a:lnTo>
                    <a:lnTo>
                      <a:pt x="57" y="6"/>
                    </a:lnTo>
                    <a:lnTo>
                      <a:pt x="64" y="0"/>
                    </a:lnTo>
                    <a:lnTo>
                      <a:pt x="74" y="1"/>
                    </a:lnTo>
                    <a:lnTo>
                      <a:pt x="73" y="3"/>
                    </a:lnTo>
                    <a:lnTo>
                      <a:pt x="83" y="4"/>
                    </a:lnTo>
                    <a:lnTo>
                      <a:pt x="91" y="7"/>
                    </a:lnTo>
                    <a:lnTo>
                      <a:pt x="97" y="14"/>
                    </a:lnTo>
                    <a:lnTo>
                      <a:pt x="103" y="19"/>
                    </a:lnTo>
                    <a:lnTo>
                      <a:pt x="101" y="22"/>
                    </a:lnTo>
                    <a:lnTo>
                      <a:pt x="105" y="35"/>
                    </a:lnTo>
                    <a:lnTo>
                      <a:pt x="101" y="41"/>
                    </a:lnTo>
                    <a:lnTo>
                      <a:pt x="95" y="39"/>
                    </a:lnTo>
                    <a:lnTo>
                      <a:pt x="92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1" name="Peru">
                <a:extLst>
                  <a:ext uri="{FF2B5EF4-FFF2-40B4-BE49-F238E27FC236}">
                    <a16:creationId xmlns:a16="http://schemas.microsoft.com/office/drawing/2014/main" id="{E3A5FCD8-D1B2-4582-BD46-0D2E95FCC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796" y="4658487"/>
                <a:ext cx="381218" cy="599175"/>
              </a:xfrm>
              <a:custGeom>
                <a:avLst/>
                <a:gdLst>
                  <a:gd name="T0" fmla="*/ 229 w 242"/>
                  <a:gd name="T1" fmla="*/ 374 h 380"/>
                  <a:gd name="T2" fmla="*/ 201 w 242"/>
                  <a:gd name="T3" fmla="*/ 368 h 380"/>
                  <a:gd name="T4" fmla="*/ 160 w 242"/>
                  <a:gd name="T5" fmla="*/ 338 h 380"/>
                  <a:gd name="T6" fmla="*/ 111 w 242"/>
                  <a:gd name="T7" fmla="*/ 303 h 380"/>
                  <a:gd name="T8" fmla="*/ 104 w 242"/>
                  <a:gd name="T9" fmla="*/ 280 h 380"/>
                  <a:gd name="T10" fmla="*/ 66 w 242"/>
                  <a:gd name="T11" fmla="*/ 214 h 380"/>
                  <a:gd name="T12" fmla="*/ 38 w 242"/>
                  <a:gd name="T13" fmla="*/ 163 h 380"/>
                  <a:gd name="T14" fmla="*/ 17 w 242"/>
                  <a:gd name="T15" fmla="*/ 134 h 380"/>
                  <a:gd name="T16" fmla="*/ 9 w 242"/>
                  <a:gd name="T17" fmla="*/ 117 h 380"/>
                  <a:gd name="T18" fmla="*/ 5 w 242"/>
                  <a:gd name="T19" fmla="*/ 82 h 380"/>
                  <a:gd name="T20" fmla="*/ 22 w 242"/>
                  <a:gd name="T21" fmla="*/ 78 h 380"/>
                  <a:gd name="T22" fmla="*/ 17 w 242"/>
                  <a:gd name="T23" fmla="*/ 90 h 380"/>
                  <a:gd name="T24" fmla="*/ 33 w 242"/>
                  <a:gd name="T25" fmla="*/ 91 h 380"/>
                  <a:gd name="T26" fmla="*/ 51 w 242"/>
                  <a:gd name="T27" fmla="*/ 93 h 380"/>
                  <a:gd name="T28" fmla="*/ 65 w 242"/>
                  <a:gd name="T29" fmla="*/ 61 h 380"/>
                  <a:gd name="T30" fmla="*/ 106 w 242"/>
                  <a:gd name="T31" fmla="*/ 31 h 380"/>
                  <a:gd name="T32" fmla="*/ 109 w 242"/>
                  <a:gd name="T33" fmla="*/ 1 h 380"/>
                  <a:gd name="T34" fmla="*/ 127 w 242"/>
                  <a:gd name="T35" fmla="*/ 10 h 380"/>
                  <a:gd name="T36" fmla="*/ 141 w 242"/>
                  <a:gd name="T37" fmla="*/ 25 h 380"/>
                  <a:gd name="T38" fmla="*/ 166 w 242"/>
                  <a:gd name="T39" fmla="*/ 49 h 380"/>
                  <a:gd name="T40" fmla="*/ 182 w 242"/>
                  <a:gd name="T41" fmla="*/ 47 h 380"/>
                  <a:gd name="T42" fmla="*/ 208 w 242"/>
                  <a:gd name="T43" fmla="*/ 55 h 380"/>
                  <a:gd name="T44" fmla="*/ 202 w 242"/>
                  <a:gd name="T45" fmla="*/ 77 h 380"/>
                  <a:gd name="T46" fmla="*/ 194 w 242"/>
                  <a:gd name="T47" fmla="*/ 87 h 380"/>
                  <a:gd name="T48" fmla="*/ 177 w 242"/>
                  <a:gd name="T49" fmla="*/ 94 h 380"/>
                  <a:gd name="T50" fmla="*/ 156 w 242"/>
                  <a:gd name="T51" fmla="*/ 118 h 380"/>
                  <a:gd name="T52" fmla="*/ 153 w 242"/>
                  <a:gd name="T53" fmla="*/ 136 h 380"/>
                  <a:gd name="T54" fmla="*/ 143 w 242"/>
                  <a:gd name="T55" fmla="*/ 151 h 380"/>
                  <a:gd name="T56" fmla="*/ 147 w 242"/>
                  <a:gd name="T57" fmla="*/ 173 h 380"/>
                  <a:gd name="T58" fmla="*/ 154 w 242"/>
                  <a:gd name="T59" fmla="*/ 195 h 380"/>
                  <a:gd name="T60" fmla="*/ 174 w 242"/>
                  <a:gd name="T61" fmla="*/ 207 h 380"/>
                  <a:gd name="T62" fmla="*/ 204 w 242"/>
                  <a:gd name="T63" fmla="*/ 196 h 380"/>
                  <a:gd name="T64" fmla="*/ 213 w 242"/>
                  <a:gd name="T65" fmla="*/ 230 h 380"/>
                  <a:gd name="T66" fmla="*/ 241 w 242"/>
                  <a:gd name="T67" fmla="*/ 259 h 380"/>
                  <a:gd name="T68" fmla="*/ 238 w 242"/>
                  <a:gd name="T69" fmla="*/ 281 h 380"/>
                  <a:gd name="T70" fmla="*/ 233 w 242"/>
                  <a:gd name="T71" fmla="*/ 309 h 380"/>
                  <a:gd name="T72" fmla="*/ 233 w 242"/>
                  <a:gd name="T73" fmla="*/ 324 h 380"/>
                  <a:gd name="T74" fmla="*/ 233 w 242"/>
                  <a:gd name="T75" fmla="*/ 36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2" h="380">
                    <a:moveTo>
                      <a:pt x="233" y="364"/>
                    </a:moveTo>
                    <a:lnTo>
                      <a:pt x="229" y="374"/>
                    </a:lnTo>
                    <a:lnTo>
                      <a:pt x="220" y="380"/>
                    </a:lnTo>
                    <a:lnTo>
                      <a:pt x="201" y="368"/>
                    </a:lnTo>
                    <a:lnTo>
                      <a:pt x="199" y="359"/>
                    </a:lnTo>
                    <a:lnTo>
                      <a:pt x="160" y="338"/>
                    </a:lnTo>
                    <a:lnTo>
                      <a:pt x="126" y="315"/>
                    </a:lnTo>
                    <a:lnTo>
                      <a:pt x="111" y="303"/>
                    </a:lnTo>
                    <a:lnTo>
                      <a:pt x="102" y="286"/>
                    </a:lnTo>
                    <a:lnTo>
                      <a:pt x="104" y="280"/>
                    </a:lnTo>
                    <a:lnTo>
                      <a:pt x="87" y="252"/>
                    </a:lnTo>
                    <a:lnTo>
                      <a:pt x="66" y="214"/>
                    </a:lnTo>
                    <a:lnTo>
                      <a:pt x="46" y="173"/>
                    </a:lnTo>
                    <a:lnTo>
                      <a:pt x="38" y="163"/>
                    </a:lnTo>
                    <a:lnTo>
                      <a:pt x="32" y="148"/>
                    </a:lnTo>
                    <a:lnTo>
                      <a:pt x="17" y="134"/>
                    </a:lnTo>
                    <a:lnTo>
                      <a:pt x="4" y="126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5" y="82"/>
                    </a:lnTo>
                    <a:lnTo>
                      <a:pt x="20" y="69"/>
                    </a:lnTo>
                    <a:lnTo>
                      <a:pt x="22" y="78"/>
                    </a:lnTo>
                    <a:lnTo>
                      <a:pt x="17" y="83"/>
                    </a:lnTo>
                    <a:lnTo>
                      <a:pt x="17" y="90"/>
                    </a:lnTo>
                    <a:lnTo>
                      <a:pt x="25" y="89"/>
                    </a:lnTo>
                    <a:lnTo>
                      <a:pt x="33" y="91"/>
                    </a:lnTo>
                    <a:lnTo>
                      <a:pt x="41" y="101"/>
                    </a:lnTo>
                    <a:lnTo>
                      <a:pt x="51" y="93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87" y="53"/>
                    </a:lnTo>
                    <a:lnTo>
                      <a:pt x="106" y="31"/>
                    </a:lnTo>
                    <a:lnTo>
                      <a:pt x="112" y="17"/>
                    </a:lnTo>
                    <a:lnTo>
                      <a:pt x="109" y="1"/>
                    </a:lnTo>
                    <a:lnTo>
                      <a:pt x="114" y="0"/>
                    </a:lnTo>
                    <a:lnTo>
                      <a:pt x="127" y="10"/>
                    </a:lnTo>
                    <a:lnTo>
                      <a:pt x="132" y="19"/>
                    </a:lnTo>
                    <a:lnTo>
                      <a:pt x="141" y="25"/>
                    </a:lnTo>
                    <a:lnTo>
                      <a:pt x="152" y="46"/>
                    </a:lnTo>
                    <a:lnTo>
                      <a:pt x="166" y="49"/>
                    </a:lnTo>
                    <a:lnTo>
                      <a:pt x="176" y="43"/>
                    </a:lnTo>
                    <a:lnTo>
                      <a:pt x="182" y="47"/>
                    </a:lnTo>
                    <a:lnTo>
                      <a:pt x="193" y="45"/>
                    </a:lnTo>
                    <a:lnTo>
                      <a:pt x="208" y="55"/>
                    </a:lnTo>
                    <a:lnTo>
                      <a:pt x="196" y="76"/>
                    </a:lnTo>
                    <a:lnTo>
                      <a:pt x="202" y="77"/>
                    </a:lnTo>
                    <a:lnTo>
                      <a:pt x="211" y="88"/>
                    </a:lnTo>
                    <a:lnTo>
                      <a:pt x="194" y="87"/>
                    </a:lnTo>
                    <a:lnTo>
                      <a:pt x="192" y="90"/>
                    </a:lnTo>
                    <a:lnTo>
                      <a:pt x="177" y="94"/>
                    </a:lnTo>
                    <a:lnTo>
                      <a:pt x="157" y="108"/>
                    </a:lnTo>
                    <a:lnTo>
                      <a:pt x="156" y="118"/>
                    </a:lnTo>
                    <a:lnTo>
                      <a:pt x="151" y="125"/>
                    </a:lnTo>
                    <a:lnTo>
                      <a:pt x="153" y="136"/>
                    </a:lnTo>
                    <a:lnTo>
                      <a:pt x="142" y="142"/>
                    </a:lnTo>
                    <a:lnTo>
                      <a:pt x="143" y="151"/>
                    </a:lnTo>
                    <a:lnTo>
                      <a:pt x="138" y="155"/>
                    </a:lnTo>
                    <a:lnTo>
                      <a:pt x="147" y="173"/>
                    </a:lnTo>
                    <a:lnTo>
                      <a:pt x="157" y="186"/>
                    </a:lnTo>
                    <a:lnTo>
                      <a:pt x="154" y="195"/>
                    </a:lnTo>
                    <a:lnTo>
                      <a:pt x="166" y="196"/>
                    </a:lnTo>
                    <a:lnTo>
                      <a:pt x="174" y="207"/>
                    </a:lnTo>
                    <a:lnTo>
                      <a:pt x="190" y="208"/>
                    </a:lnTo>
                    <a:lnTo>
                      <a:pt x="204" y="196"/>
                    </a:lnTo>
                    <a:lnTo>
                      <a:pt x="205" y="227"/>
                    </a:lnTo>
                    <a:lnTo>
                      <a:pt x="213" y="230"/>
                    </a:lnTo>
                    <a:lnTo>
                      <a:pt x="223" y="226"/>
                    </a:lnTo>
                    <a:lnTo>
                      <a:pt x="241" y="259"/>
                    </a:lnTo>
                    <a:lnTo>
                      <a:pt x="238" y="266"/>
                    </a:lnTo>
                    <a:lnTo>
                      <a:pt x="238" y="281"/>
                    </a:lnTo>
                    <a:lnTo>
                      <a:pt x="239" y="299"/>
                    </a:lnTo>
                    <a:lnTo>
                      <a:pt x="233" y="309"/>
                    </a:lnTo>
                    <a:lnTo>
                      <a:pt x="236" y="317"/>
                    </a:lnTo>
                    <a:lnTo>
                      <a:pt x="233" y="324"/>
                    </a:lnTo>
                    <a:lnTo>
                      <a:pt x="242" y="341"/>
                    </a:lnTo>
                    <a:lnTo>
                      <a:pt x="233" y="36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2" name="Philippines">
                <a:extLst>
                  <a:ext uri="{FF2B5EF4-FFF2-40B4-BE49-F238E27FC236}">
                    <a16:creationId xmlns:a16="http://schemas.microsoft.com/office/drawing/2014/main" id="{04CE92A0-B541-4D01-8099-566A9689A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4394" y="4049851"/>
                <a:ext cx="272524" cy="422576"/>
              </a:xfrm>
              <a:custGeom>
                <a:avLst/>
                <a:gdLst>
                  <a:gd name="T0" fmla="*/ 252 w 710"/>
                  <a:gd name="T1" fmla="*/ 24 h 1100"/>
                  <a:gd name="T2" fmla="*/ 282 w 710"/>
                  <a:gd name="T3" fmla="*/ 24 h 1100"/>
                  <a:gd name="T4" fmla="*/ 311 w 710"/>
                  <a:gd name="T5" fmla="*/ 120 h 1100"/>
                  <a:gd name="T6" fmla="*/ 264 w 710"/>
                  <a:gd name="T7" fmla="*/ 219 h 1100"/>
                  <a:gd name="T8" fmla="*/ 288 w 710"/>
                  <a:gd name="T9" fmla="*/ 355 h 1100"/>
                  <a:gd name="T10" fmla="*/ 361 w 710"/>
                  <a:gd name="T11" fmla="*/ 355 h 1100"/>
                  <a:gd name="T12" fmla="*/ 459 w 710"/>
                  <a:gd name="T13" fmla="*/ 448 h 1100"/>
                  <a:gd name="T14" fmla="*/ 483 w 710"/>
                  <a:gd name="T15" fmla="*/ 508 h 1100"/>
                  <a:gd name="T16" fmla="*/ 387 w 710"/>
                  <a:gd name="T17" fmla="*/ 421 h 1100"/>
                  <a:gd name="T18" fmla="*/ 317 w 710"/>
                  <a:gd name="T19" fmla="*/ 402 h 1100"/>
                  <a:gd name="T20" fmla="*/ 212 w 710"/>
                  <a:gd name="T21" fmla="*/ 395 h 1100"/>
                  <a:gd name="T22" fmla="*/ 231 w 710"/>
                  <a:gd name="T23" fmla="*/ 339 h 1100"/>
                  <a:gd name="T24" fmla="*/ 201 w 710"/>
                  <a:gd name="T25" fmla="*/ 350 h 1100"/>
                  <a:gd name="T26" fmla="*/ 141 w 710"/>
                  <a:gd name="T27" fmla="*/ 264 h 1100"/>
                  <a:gd name="T28" fmla="*/ 160 w 710"/>
                  <a:gd name="T29" fmla="*/ 210 h 1100"/>
                  <a:gd name="T30" fmla="*/ 157 w 710"/>
                  <a:gd name="T31" fmla="*/ 0 h 1100"/>
                  <a:gd name="T32" fmla="*/ 287 w 710"/>
                  <a:gd name="T33" fmla="*/ 463 h 1100"/>
                  <a:gd name="T34" fmla="*/ 239 w 710"/>
                  <a:gd name="T35" fmla="*/ 494 h 1100"/>
                  <a:gd name="T36" fmla="*/ 257 w 710"/>
                  <a:gd name="T37" fmla="*/ 432 h 1100"/>
                  <a:gd name="T38" fmla="*/ 594 w 710"/>
                  <a:gd name="T39" fmla="*/ 540 h 1100"/>
                  <a:gd name="T40" fmla="*/ 565 w 710"/>
                  <a:gd name="T41" fmla="*/ 612 h 1100"/>
                  <a:gd name="T42" fmla="*/ 593 w 710"/>
                  <a:gd name="T43" fmla="*/ 693 h 1100"/>
                  <a:gd name="T44" fmla="*/ 550 w 710"/>
                  <a:gd name="T45" fmla="*/ 653 h 1100"/>
                  <a:gd name="T46" fmla="*/ 510 w 710"/>
                  <a:gd name="T47" fmla="*/ 597 h 1100"/>
                  <a:gd name="T48" fmla="*/ 550 w 710"/>
                  <a:gd name="T49" fmla="*/ 571 h 1100"/>
                  <a:gd name="T50" fmla="*/ 569 w 710"/>
                  <a:gd name="T51" fmla="*/ 508 h 1100"/>
                  <a:gd name="T52" fmla="*/ 325 w 710"/>
                  <a:gd name="T53" fmla="*/ 563 h 1100"/>
                  <a:gd name="T54" fmla="*/ 421 w 710"/>
                  <a:gd name="T55" fmla="*/ 589 h 1100"/>
                  <a:gd name="T56" fmla="*/ 392 w 710"/>
                  <a:gd name="T57" fmla="*/ 661 h 1100"/>
                  <a:gd name="T58" fmla="*/ 341 w 710"/>
                  <a:gd name="T59" fmla="*/ 647 h 1100"/>
                  <a:gd name="T60" fmla="*/ 325 w 710"/>
                  <a:gd name="T61" fmla="*/ 563 h 1100"/>
                  <a:gd name="T62" fmla="*/ 0 w 710"/>
                  <a:gd name="T63" fmla="*/ 863 h 1100"/>
                  <a:gd name="T64" fmla="*/ 82 w 710"/>
                  <a:gd name="T65" fmla="*/ 751 h 1100"/>
                  <a:gd name="T66" fmla="*/ 153 w 710"/>
                  <a:gd name="T67" fmla="*/ 607 h 1100"/>
                  <a:gd name="T68" fmla="*/ 128 w 710"/>
                  <a:gd name="T69" fmla="*/ 724 h 1100"/>
                  <a:gd name="T70" fmla="*/ 497 w 710"/>
                  <a:gd name="T71" fmla="*/ 700 h 1100"/>
                  <a:gd name="T72" fmla="*/ 454 w 710"/>
                  <a:gd name="T73" fmla="*/ 782 h 1100"/>
                  <a:gd name="T74" fmla="*/ 381 w 710"/>
                  <a:gd name="T75" fmla="*/ 748 h 1100"/>
                  <a:gd name="T76" fmla="*/ 411 w 710"/>
                  <a:gd name="T77" fmla="*/ 702 h 1100"/>
                  <a:gd name="T78" fmla="*/ 455 w 710"/>
                  <a:gd name="T79" fmla="*/ 644 h 1100"/>
                  <a:gd name="T80" fmla="*/ 496 w 710"/>
                  <a:gd name="T81" fmla="*/ 619 h 1100"/>
                  <a:gd name="T82" fmla="*/ 690 w 710"/>
                  <a:gd name="T83" fmla="*/ 859 h 1100"/>
                  <a:gd name="T84" fmla="*/ 710 w 710"/>
                  <a:gd name="T85" fmla="*/ 963 h 1100"/>
                  <a:gd name="T86" fmla="*/ 657 w 710"/>
                  <a:gd name="T87" fmla="*/ 954 h 1100"/>
                  <a:gd name="T88" fmla="*/ 652 w 710"/>
                  <a:gd name="T89" fmla="*/ 1060 h 1100"/>
                  <a:gd name="T90" fmla="*/ 542 w 710"/>
                  <a:gd name="T91" fmla="*/ 1051 h 1100"/>
                  <a:gd name="T92" fmla="*/ 537 w 710"/>
                  <a:gd name="T93" fmla="*/ 949 h 1100"/>
                  <a:gd name="T94" fmla="*/ 466 w 710"/>
                  <a:gd name="T95" fmla="*/ 944 h 1100"/>
                  <a:gd name="T96" fmla="*/ 378 w 710"/>
                  <a:gd name="T97" fmla="*/ 988 h 1100"/>
                  <a:gd name="T98" fmla="*/ 388 w 710"/>
                  <a:gd name="T99" fmla="*/ 891 h 1100"/>
                  <a:gd name="T100" fmla="*/ 472 w 710"/>
                  <a:gd name="T101" fmla="*/ 835 h 1100"/>
                  <a:gd name="T102" fmla="*/ 557 w 710"/>
                  <a:gd name="T103" fmla="*/ 850 h 1100"/>
                  <a:gd name="T104" fmla="*/ 619 w 710"/>
                  <a:gd name="T105" fmla="*/ 810 h 1100"/>
                  <a:gd name="T106" fmla="*/ 673 w 710"/>
                  <a:gd name="T107" fmla="*/ 785 h 1100"/>
                  <a:gd name="T108" fmla="*/ 690 w 710"/>
                  <a:gd name="T109" fmla="*/ 85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0" h="1100">
                    <a:moveTo>
                      <a:pt x="202" y="0"/>
                    </a:moveTo>
                    <a:lnTo>
                      <a:pt x="252" y="24"/>
                    </a:lnTo>
                    <a:lnTo>
                      <a:pt x="271" y="2"/>
                    </a:lnTo>
                    <a:lnTo>
                      <a:pt x="282" y="24"/>
                    </a:lnTo>
                    <a:lnTo>
                      <a:pt x="276" y="59"/>
                    </a:lnTo>
                    <a:lnTo>
                      <a:pt x="311" y="120"/>
                    </a:lnTo>
                    <a:lnTo>
                      <a:pt x="303" y="191"/>
                    </a:lnTo>
                    <a:lnTo>
                      <a:pt x="264" y="219"/>
                    </a:lnTo>
                    <a:lnTo>
                      <a:pt x="262" y="288"/>
                    </a:lnTo>
                    <a:lnTo>
                      <a:pt x="288" y="355"/>
                    </a:lnTo>
                    <a:lnTo>
                      <a:pt x="329" y="365"/>
                    </a:lnTo>
                    <a:lnTo>
                      <a:pt x="361" y="355"/>
                    </a:lnTo>
                    <a:lnTo>
                      <a:pt x="460" y="402"/>
                    </a:lnTo>
                    <a:lnTo>
                      <a:pt x="459" y="448"/>
                    </a:lnTo>
                    <a:lnTo>
                      <a:pt x="486" y="469"/>
                    </a:lnTo>
                    <a:lnTo>
                      <a:pt x="483" y="508"/>
                    </a:lnTo>
                    <a:lnTo>
                      <a:pt x="420" y="466"/>
                    </a:lnTo>
                    <a:lnTo>
                      <a:pt x="387" y="421"/>
                    </a:lnTo>
                    <a:lnTo>
                      <a:pt x="371" y="453"/>
                    </a:lnTo>
                    <a:lnTo>
                      <a:pt x="317" y="402"/>
                    </a:lnTo>
                    <a:lnTo>
                      <a:pt x="251" y="414"/>
                    </a:lnTo>
                    <a:lnTo>
                      <a:pt x="212" y="395"/>
                    </a:lnTo>
                    <a:lnTo>
                      <a:pt x="211" y="360"/>
                    </a:lnTo>
                    <a:lnTo>
                      <a:pt x="231" y="339"/>
                    </a:lnTo>
                    <a:lnTo>
                      <a:pt x="206" y="319"/>
                    </a:lnTo>
                    <a:lnTo>
                      <a:pt x="201" y="350"/>
                    </a:lnTo>
                    <a:lnTo>
                      <a:pt x="157" y="301"/>
                    </a:lnTo>
                    <a:lnTo>
                      <a:pt x="141" y="264"/>
                    </a:lnTo>
                    <a:lnTo>
                      <a:pt x="126" y="182"/>
                    </a:lnTo>
                    <a:lnTo>
                      <a:pt x="160" y="210"/>
                    </a:lnTo>
                    <a:lnTo>
                      <a:pt x="146" y="77"/>
                    </a:lnTo>
                    <a:lnTo>
                      <a:pt x="157" y="0"/>
                    </a:lnTo>
                    <a:lnTo>
                      <a:pt x="202" y="0"/>
                    </a:lnTo>
                    <a:moveTo>
                      <a:pt x="287" y="463"/>
                    </a:moveTo>
                    <a:lnTo>
                      <a:pt x="276" y="536"/>
                    </a:lnTo>
                    <a:lnTo>
                      <a:pt x="239" y="494"/>
                    </a:lnTo>
                    <a:lnTo>
                      <a:pt x="193" y="429"/>
                    </a:lnTo>
                    <a:lnTo>
                      <a:pt x="257" y="432"/>
                    </a:lnTo>
                    <a:lnTo>
                      <a:pt x="287" y="463"/>
                    </a:lnTo>
                    <a:moveTo>
                      <a:pt x="594" y="540"/>
                    </a:moveTo>
                    <a:lnTo>
                      <a:pt x="625" y="635"/>
                    </a:lnTo>
                    <a:lnTo>
                      <a:pt x="565" y="612"/>
                    </a:lnTo>
                    <a:lnTo>
                      <a:pt x="570" y="641"/>
                    </a:lnTo>
                    <a:lnTo>
                      <a:pt x="593" y="693"/>
                    </a:lnTo>
                    <a:lnTo>
                      <a:pt x="559" y="712"/>
                    </a:lnTo>
                    <a:lnTo>
                      <a:pt x="550" y="653"/>
                    </a:lnTo>
                    <a:lnTo>
                      <a:pt x="527" y="648"/>
                    </a:lnTo>
                    <a:lnTo>
                      <a:pt x="510" y="597"/>
                    </a:lnTo>
                    <a:lnTo>
                      <a:pt x="555" y="603"/>
                    </a:lnTo>
                    <a:lnTo>
                      <a:pt x="550" y="571"/>
                    </a:lnTo>
                    <a:lnTo>
                      <a:pt x="497" y="506"/>
                    </a:lnTo>
                    <a:lnTo>
                      <a:pt x="569" y="508"/>
                    </a:lnTo>
                    <a:lnTo>
                      <a:pt x="594" y="540"/>
                    </a:lnTo>
                    <a:moveTo>
                      <a:pt x="325" y="563"/>
                    </a:moveTo>
                    <a:lnTo>
                      <a:pt x="373" y="589"/>
                    </a:lnTo>
                    <a:lnTo>
                      <a:pt x="421" y="589"/>
                    </a:lnTo>
                    <a:lnTo>
                      <a:pt x="423" y="625"/>
                    </a:lnTo>
                    <a:lnTo>
                      <a:pt x="392" y="661"/>
                    </a:lnTo>
                    <a:lnTo>
                      <a:pt x="347" y="686"/>
                    </a:lnTo>
                    <a:lnTo>
                      <a:pt x="341" y="647"/>
                    </a:lnTo>
                    <a:lnTo>
                      <a:pt x="341" y="603"/>
                    </a:lnTo>
                    <a:lnTo>
                      <a:pt x="325" y="563"/>
                    </a:lnTo>
                    <a:moveTo>
                      <a:pt x="94" y="782"/>
                    </a:moveTo>
                    <a:lnTo>
                      <a:pt x="0" y="863"/>
                    </a:lnTo>
                    <a:lnTo>
                      <a:pt x="32" y="803"/>
                    </a:lnTo>
                    <a:lnTo>
                      <a:pt x="82" y="751"/>
                    </a:lnTo>
                    <a:lnTo>
                      <a:pt x="122" y="692"/>
                    </a:lnTo>
                    <a:lnTo>
                      <a:pt x="153" y="607"/>
                    </a:lnTo>
                    <a:lnTo>
                      <a:pt x="173" y="677"/>
                    </a:lnTo>
                    <a:lnTo>
                      <a:pt x="128" y="724"/>
                    </a:lnTo>
                    <a:lnTo>
                      <a:pt x="94" y="782"/>
                    </a:lnTo>
                    <a:moveTo>
                      <a:pt x="497" y="700"/>
                    </a:moveTo>
                    <a:lnTo>
                      <a:pt x="473" y="728"/>
                    </a:lnTo>
                    <a:lnTo>
                      <a:pt x="454" y="782"/>
                    </a:lnTo>
                    <a:lnTo>
                      <a:pt x="433" y="807"/>
                    </a:lnTo>
                    <a:lnTo>
                      <a:pt x="381" y="748"/>
                    </a:lnTo>
                    <a:lnTo>
                      <a:pt x="395" y="726"/>
                    </a:lnTo>
                    <a:lnTo>
                      <a:pt x="411" y="702"/>
                    </a:lnTo>
                    <a:lnTo>
                      <a:pt x="414" y="649"/>
                    </a:lnTo>
                    <a:lnTo>
                      <a:pt x="455" y="644"/>
                    </a:lnTo>
                    <a:lnTo>
                      <a:pt x="449" y="701"/>
                    </a:lnTo>
                    <a:lnTo>
                      <a:pt x="496" y="619"/>
                    </a:lnTo>
                    <a:lnTo>
                      <a:pt x="497" y="700"/>
                    </a:lnTo>
                    <a:moveTo>
                      <a:pt x="690" y="859"/>
                    </a:moveTo>
                    <a:lnTo>
                      <a:pt x="702" y="916"/>
                    </a:lnTo>
                    <a:lnTo>
                      <a:pt x="710" y="963"/>
                    </a:lnTo>
                    <a:lnTo>
                      <a:pt x="690" y="1041"/>
                    </a:lnTo>
                    <a:lnTo>
                      <a:pt x="657" y="954"/>
                    </a:lnTo>
                    <a:lnTo>
                      <a:pt x="624" y="998"/>
                    </a:lnTo>
                    <a:lnTo>
                      <a:pt x="652" y="1060"/>
                    </a:lnTo>
                    <a:lnTo>
                      <a:pt x="633" y="1100"/>
                    </a:lnTo>
                    <a:lnTo>
                      <a:pt x="542" y="1051"/>
                    </a:lnTo>
                    <a:lnTo>
                      <a:pt x="517" y="989"/>
                    </a:lnTo>
                    <a:lnTo>
                      <a:pt x="537" y="949"/>
                    </a:lnTo>
                    <a:lnTo>
                      <a:pt x="487" y="908"/>
                    </a:lnTo>
                    <a:lnTo>
                      <a:pt x="466" y="944"/>
                    </a:lnTo>
                    <a:lnTo>
                      <a:pt x="430" y="940"/>
                    </a:lnTo>
                    <a:lnTo>
                      <a:pt x="378" y="988"/>
                    </a:lnTo>
                    <a:lnTo>
                      <a:pt x="364" y="963"/>
                    </a:lnTo>
                    <a:lnTo>
                      <a:pt x="388" y="891"/>
                    </a:lnTo>
                    <a:lnTo>
                      <a:pt x="433" y="867"/>
                    </a:lnTo>
                    <a:lnTo>
                      <a:pt x="472" y="835"/>
                    </a:lnTo>
                    <a:lnTo>
                      <a:pt x="501" y="874"/>
                    </a:lnTo>
                    <a:lnTo>
                      <a:pt x="557" y="850"/>
                    </a:lnTo>
                    <a:lnTo>
                      <a:pt x="566" y="812"/>
                    </a:lnTo>
                    <a:lnTo>
                      <a:pt x="619" y="810"/>
                    </a:lnTo>
                    <a:lnTo>
                      <a:pt x="608" y="744"/>
                    </a:lnTo>
                    <a:lnTo>
                      <a:pt x="673" y="785"/>
                    </a:lnTo>
                    <a:lnTo>
                      <a:pt x="683" y="828"/>
                    </a:lnTo>
                    <a:lnTo>
                      <a:pt x="690" y="859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3" name="Freeform 147">
                <a:extLst>
                  <a:ext uri="{FF2B5EF4-FFF2-40B4-BE49-F238E27FC236}">
                    <a16:creationId xmlns:a16="http://schemas.microsoft.com/office/drawing/2014/main" id="{0D9C10BA-4A3A-4E2D-A074-F6EBD9A82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9764" y="4820895"/>
                <a:ext cx="40957" cy="61495"/>
              </a:xfrm>
              <a:custGeom>
                <a:avLst/>
                <a:gdLst>
                  <a:gd name="T0" fmla="*/ 23 w 26"/>
                  <a:gd name="T1" fmla="*/ 37 h 39"/>
                  <a:gd name="T2" fmla="*/ 18 w 26"/>
                  <a:gd name="T3" fmla="*/ 39 h 39"/>
                  <a:gd name="T4" fmla="*/ 10 w 26"/>
                  <a:gd name="T5" fmla="*/ 31 h 39"/>
                  <a:gd name="T6" fmla="*/ 3 w 26"/>
                  <a:gd name="T7" fmla="*/ 18 h 39"/>
                  <a:gd name="T8" fmla="*/ 0 w 26"/>
                  <a:gd name="T9" fmla="*/ 2 h 39"/>
                  <a:gd name="T10" fmla="*/ 3 w 26"/>
                  <a:gd name="T11" fmla="*/ 0 h 39"/>
                  <a:gd name="T12" fmla="*/ 5 w 26"/>
                  <a:gd name="T13" fmla="*/ 6 h 39"/>
                  <a:gd name="T14" fmla="*/ 10 w 26"/>
                  <a:gd name="T15" fmla="*/ 11 h 39"/>
                  <a:gd name="T16" fmla="*/ 18 w 26"/>
                  <a:gd name="T17" fmla="*/ 24 h 39"/>
                  <a:gd name="T18" fmla="*/ 26 w 26"/>
                  <a:gd name="T19" fmla="*/ 31 h 39"/>
                  <a:gd name="T20" fmla="*/ 23 w 26"/>
                  <a:gd name="T2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9">
                    <a:moveTo>
                      <a:pt x="23" y="37"/>
                    </a:moveTo>
                    <a:lnTo>
                      <a:pt x="18" y="39"/>
                    </a:lnTo>
                    <a:lnTo>
                      <a:pt x="10" y="31"/>
                    </a:lnTo>
                    <a:lnTo>
                      <a:pt x="3" y="1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8" y="24"/>
                    </a:lnTo>
                    <a:lnTo>
                      <a:pt x="26" y="31"/>
                    </a:lnTo>
                    <a:lnTo>
                      <a:pt x="2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4" name="Freeform 148">
                <a:extLst>
                  <a:ext uri="{FF2B5EF4-FFF2-40B4-BE49-F238E27FC236}">
                    <a16:creationId xmlns:a16="http://schemas.microsoft.com/office/drawing/2014/main" id="{E7C2DA6E-5397-4F55-8CAE-28FE03B20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0182" y="4792513"/>
                <a:ext cx="118147" cy="70955"/>
              </a:xfrm>
              <a:custGeom>
                <a:avLst/>
                <a:gdLst>
                  <a:gd name="T0" fmla="*/ 68 w 75"/>
                  <a:gd name="T1" fmla="*/ 27 h 45"/>
                  <a:gd name="T2" fmla="*/ 58 w 75"/>
                  <a:gd name="T3" fmla="*/ 29 h 45"/>
                  <a:gd name="T4" fmla="*/ 54 w 75"/>
                  <a:gd name="T5" fmla="*/ 35 h 45"/>
                  <a:gd name="T6" fmla="*/ 44 w 75"/>
                  <a:gd name="T7" fmla="*/ 40 h 45"/>
                  <a:gd name="T8" fmla="*/ 34 w 75"/>
                  <a:gd name="T9" fmla="*/ 45 h 45"/>
                  <a:gd name="T10" fmla="*/ 25 w 75"/>
                  <a:gd name="T11" fmla="*/ 45 h 45"/>
                  <a:gd name="T12" fmla="*/ 10 w 75"/>
                  <a:gd name="T13" fmla="*/ 39 h 45"/>
                  <a:gd name="T14" fmla="*/ 0 w 75"/>
                  <a:gd name="T15" fmla="*/ 33 h 45"/>
                  <a:gd name="T16" fmla="*/ 2 w 75"/>
                  <a:gd name="T17" fmla="*/ 26 h 45"/>
                  <a:gd name="T18" fmla="*/ 18 w 75"/>
                  <a:gd name="T19" fmla="*/ 29 h 45"/>
                  <a:gd name="T20" fmla="*/ 28 w 75"/>
                  <a:gd name="T21" fmla="*/ 28 h 45"/>
                  <a:gd name="T22" fmla="*/ 31 w 75"/>
                  <a:gd name="T23" fmla="*/ 18 h 45"/>
                  <a:gd name="T24" fmla="*/ 34 w 75"/>
                  <a:gd name="T25" fmla="*/ 17 h 45"/>
                  <a:gd name="T26" fmla="*/ 35 w 75"/>
                  <a:gd name="T27" fmla="*/ 28 h 45"/>
                  <a:gd name="T28" fmla="*/ 46 w 75"/>
                  <a:gd name="T29" fmla="*/ 27 h 45"/>
                  <a:gd name="T30" fmla="*/ 51 w 75"/>
                  <a:gd name="T31" fmla="*/ 20 h 45"/>
                  <a:gd name="T32" fmla="*/ 62 w 75"/>
                  <a:gd name="T33" fmla="*/ 12 h 45"/>
                  <a:gd name="T34" fmla="*/ 61 w 75"/>
                  <a:gd name="T35" fmla="*/ 0 h 45"/>
                  <a:gd name="T36" fmla="*/ 72 w 75"/>
                  <a:gd name="T37" fmla="*/ 0 h 45"/>
                  <a:gd name="T38" fmla="*/ 75 w 75"/>
                  <a:gd name="T39" fmla="*/ 3 h 45"/>
                  <a:gd name="T40" fmla="*/ 74 w 75"/>
                  <a:gd name="T41" fmla="*/ 15 h 45"/>
                  <a:gd name="T42" fmla="*/ 68 w 75"/>
                  <a:gd name="T43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68" y="27"/>
                    </a:moveTo>
                    <a:lnTo>
                      <a:pt x="58" y="29"/>
                    </a:lnTo>
                    <a:lnTo>
                      <a:pt x="54" y="35"/>
                    </a:lnTo>
                    <a:lnTo>
                      <a:pt x="44" y="40"/>
                    </a:lnTo>
                    <a:lnTo>
                      <a:pt x="34" y="45"/>
                    </a:lnTo>
                    <a:lnTo>
                      <a:pt x="25" y="45"/>
                    </a:lnTo>
                    <a:lnTo>
                      <a:pt x="10" y="39"/>
                    </a:lnTo>
                    <a:lnTo>
                      <a:pt x="0" y="33"/>
                    </a:lnTo>
                    <a:lnTo>
                      <a:pt x="2" y="26"/>
                    </a:lnTo>
                    <a:lnTo>
                      <a:pt x="18" y="29"/>
                    </a:lnTo>
                    <a:lnTo>
                      <a:pt x="28" y="28"/>
                    </a:lnTo>
                    <a:lnTo>
                      <a:pt x="31" y="18"/>
                    </a:lnTo>
                    <a:lnTo>
                      <a:pt x="34" y="17"/>
                    </a:lnTo>
                    <a:lnTo>
                      <a:pt x="35" y="28"/>
                    </a:lnTo>
                    <a:lnTo>
                      <a:pt x="46" y="27"/>
                    </a:lnTo>
                    <a:lnTo>
                      <a:pt x="51" y="20"/>
                    </a:lnTo>
                    <a:lnTo>
                      <a:pt x="62" y="12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5" y="3"/>
                    </a:lnTo>
                    <a:lnTo>
                      <a:pt x="74" y="15"/>
                    </a:lnTo>
                    <a:lnTo>
                      <a:pt x="68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5" name="Papua New Guinea">
                <a:extLst>
                  <a:ext uri="{FF2B5EF4-FFF2-40B4-BE49-F238E27FC236}">
                    <a16:creationId xmlns:a16="http://schemas.microsoft.com/office/drawing/2014/main" id="{FB1E506D-AFC2-471C-84A6-A8F75E7BD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1217" y="4740479"/>
                <a:ext cx="277249" cy="264898"/>
              </a:xfrm>
              <a:custGeom>
                <a:avLst/>
                <a:gdLst>
                  <a:gd name="T0" fmla="*/ 116 w 176"/>
                  <a:gd name="T1" fmla="*/ 100 h 168"/>
                  <a:gd name="T2" fmla="*/ 131 w 176"/>
                  <a:gd name="T3" fmla="*/ 114 h 168"/>
                  <a:gd name="T4" fmla="*/ 141 w 176"/>
                  <a:gd name="T5" fmla="*/ 136 h 168"/>
                  <a:gd name="T6" fmla="*/ 151 w 176"/>
                  <a:gd name="T7" fmla="*/ 135 h 168"/>
                  <a:gd name="T8" fmla="*/ 149 w 176"/>
                  <a:gd name="T9" fmla="*/ 144 h 168"/>
                  <a:gd name="T10" fmla="*/ 163 w 176"/>
                  <a:gd name="T11" fmla="*/ 148 h 168"/>
                  <a:gd name="T12" fmla="*/ 157 w 176"/>
                  <a:gd name="T13" fmla="*/ 151 h 168"/>
                  <a:gd name="T14" fmla="*/ 176 w 176"/>
                  <a:gd name="T15" fmla="*/ 160 h 168"/>
                  <a:gd name="T16" fmla="*/ 173 w 176"/>
                  <a:gd name="T17" fmla="*/ 166 h 168"/>
                  <a:gd name="T18" fmla="*/ 161 w 176"/>
                  <a:gd name="T19" fmla="*/ 168 h 168"/>
                  <a:gd name="T20" fmla="*/ 157 w 176"/>
                  <a:gd name="T21" fmla="*/ 162 h 168"/>
                  <a:gd name="T22" fmla="*/ 141 w 176"/>
                  <a:gd name="T23" fmla="*/ 160 h 168"/>
                  <a:gd name="T24" fmla="*/ 123 w 176"/>
                  <a:gd name="T25" fmla="*/ 157 h 168"/>
                  <a:gd name="T26" fmla="*/ 111 w 176"/>
                  <a:gd name="T27" fmla="*/ 144 h 168"/>
                  <a:gd name="T28" fmla="*/ 101 w 176"/>
                  <a:gd name="T29" fmla="*/ 132 h 168"/>
                  <a:gd name="T30" fmla="*/ 93 w 176"/>
                  <a:gd name="T31" fmla="*/ 114 h 168"/>
                  <a:gd name="T32" fmla="*/ 70 w 176"/>
                  <a:gd name="T33" fmla="*/ 105 h 168"/>
                  <a:gd name="T34" fmla="*/ 54 w 176"/>
                  <a:gd name="T35" fmla="*/ 111 h 168"/>
                  <a:gd name="T36" fmla="*/ 43 w 176"/>
                  <a:gd name="T37" fmla="*/ 118 h 168"/>
                  <a:gd name="T38" fmla="*/ 43 w 176"/>
                  <a:gd name="T39" fmla="*/ 133 h 168"/>
                  <a:gd name="T40" fmla="*/ 28 w 176"/>
                  <a:gd name="T41" fmla="*/ 140 h 168"/>
                  <a:gd name="T42" fmla="*/ 19 w 176"/>
                  <a:gd name="T43" fmla="*/ 137 h 168"/>
                  <a:gd name="T44" fmla="*/ 0 w 176"/>
                  <a:gd name="T45" fmla="*/ 136 h 168"/>
                  <a:gd name="T46" fmla="*/ 5 w 176"/>
                  <a:gd name="T47" fmla="*/ 68 h 168"/>
                  <a:gd name="T48" fmla="*/ 7 w 176"/>
                  <a:gd name="T49" fmla="*/ 0 h 168"/>
                  <a:gd name="T50" fmla="*/ 39 w 176"/>
                  <a:gd name="T51" fmla="*/ 15 h 168"/>
                  <a:gd name="T52" fmla="*/ 72 w 176"/>
                  <a:gd name="T53" fmla="*/ 27 h 168"/>
                  <a:gd name="T54" fmla="*/ 84 w 176"/>
                  <a:gd name="T55" fmla="*/ 37 h 168"/>
                  <a:gd name="T56" fmla="*/ 94 w 176"/>
                  <a:gd name="T57" fmla="*/ 48 h 168"/>
                  <a:gd name="T58" fmla="*/ 96 w 176"/>
                  <a:gd name="T59" fmla="*/ 60 h 168"/>
                  <a:gd name="T60" fmla="*/ 126 w 176"/>
                  <a:gd name="T61" fmla="*/ 73 h 168"/>
                  <a:gd name="T62" fmla="*/ 130 w 176"/>
                  <a:gd name="T63" fmla="*/ 84 h 168"/>
                  <a:gd name="T64" fmla="*/ 113 w 176"/>
                  <a:gd name="T65" fmla="*/ 86 h 168"/>
                  <a:gd name="T66" fmla="*/ 116 w 176"/>
                  <a:gd name="T67" fmla="*/ 10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68">
                    <a:moveTo>
                      <a:pt x="116" y="100"/>
                    </a:moveTo>
                    <a:lnTo>
                      <a:pt x="131" y="114"/>
                    </a:lnTo>
                    <a:lnTo>
                      <a:pt x="141" y="136"/>
                    </a:lnTo>
                    <a:lnTo>
                      <a:pt x="151" y="135"/>
                    </a:lnTo>
                    <a:lnTo>
                      <a:pt x="149" y="144"/>
                    </a:lnTo>
                    <a:lnTo>
                      <a:pt x="163" y="148"/>
                    </a:lnTo>
                    <a:lnTo>
                      <a:pt x="157" y="151"/>
                    </a:lnTo>
                    <a:lnTo>
                      <a:pt x="176" y="160"/>
                    </a:lnTo>
                    <a:lnTo>
                      <a:pt x="173" y="166"/>
                    </a:lnTo>
                    <a:lnTo>
                      <a:pt x="161" y="168"/>
                    </a:lnTo>
                    <a:lnTo>
                      <a:pt x="157" y="162"/>
                    </a:lnTo>
                    <a:lnTo>
                      <a:pt x="141" y="160"/>
                    </a:lnTo>
                    <a:lnTo>
                      <a:pt x="123" y="157"/>
                    </a:lnTo>
                    <a:lnTo>
                      <a:pt x="111" y="144"/>
                    </a:lnTo>
                    <a:lnTo>
                      <a:pt x="101" y="132"/>
                    </a:lnTo>
                    <a:lnTo>
                      <a:pt x="93" y="114"/>
                    </a:lnTo>
                    <a:lnTo>
                      <a:pt x="70" y="105"/>
                    </a:lnTo>
                    <a:lnTo>
                      <a:pt x="54" y="111"/>
                    </a:lnTo>
                    <a:lnTo>
                      <a:pt x="43" y="118"/>
                    </a:lnTo>
                    <a:lnTo>
                      <a:pt x="43" y="133"/>
                    </a:lnTo>
                    <a:lnTo>
                      <a:pt x="28" y="140"/>
                    </a:lnTo>
                    <a:lnTo>
                      <a:pt x="19" y="137"/>
                    </a:lnTo>
                    <a:lnTo>
                      <a:pt x="0" y="136"/>
                    </a:lnTo>
                    <a:lnTo>
                      <a:pt x="5" y="68"/>
                    </a:lnTo>
                    <a:lnTo>
                      <a:pt x="7" y="0"/>
                    </a:lnTo>
                    <a:lnTo>
                      <a:pt x="39" y="15"/>
                    </a:lnTo>
                    <a:lnTo>
                      <a:pt x="72" y="27"/>
                    </a:lnTo>
                    <a:lnTo>
                      <a:pt x="84" y="37"/>
                    </a:lnTo>
                    <a:lnTo>
                      <a:pt x="94" y="48"/>
                    </a:lnTo>
                    <a:lnTo>
                      <a:pt x="96" y="60"/>
                    </a:lnTo>
                    <a:lnTo>
                      <a:pt x="126" y="73"/>
                    </a:lnTo>
                    <a:lnTo>
                      <a:pt x="130" y="84"/>
                    </a:lnTo>
                    <a:lnTo>
                      <a:pt x="113" y="86"/>
                    </a:lnTo>
                    <a:lnTo>
                      <a:pt x="116" y="10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6" name="Freeform 150">
                <a:extLst>
                  <a:ext uri="{FF2B5EF4-FFF2-40B4-BE49-F238E27FC236}">
                    <a16:creationId xmlns:a16="http://schemas.microsoft.com/office/drawing/2014/main" id="{87A32370-EF81-4D21-B00A-6B494A243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2645" y="4737326"/>
                <a:ext cx="69312" cy="74109"/>
              </a:xfrm>
              <a:custGeom>
                <a:avLst/>
                <a:gdLst>
                  <a:gd name="T0" fmla="*/ 44 w 44"/>
                  <a:gd name="T1" fmla="*/ 42 h 47"/>
                  <a:gd name="T2" fmla="*/ 38 w 44"/>
                  <a:gd name="T3" fmla="*/ 47 h 47"/>
                  <a:gd name="T4" fmla="*/ 35 w 44"/>
                  <a:gd name="T5" fmla="*/ 35 h 47"/>
                  <a:gd name="T6" fmla="*/ 31 w 44"/>
                  <a:gd name="T7" fmla="*/ 27 h 47"/>
                  <a:gd name="T8" fmla="*/ 23 w 44"/>
                  <a:gd name="T9" fmla="*/ 20 h 47"/>
                  <a:gd name="T10" fmla="*/ 13 w 44"/>
                  <a:gd name="T11" fmla="*/ 11 h 47"/>
                  <a:gd name="T12" fmla="*/ 0 w 44"/>
                  <a:gd name="T13" fmla="*/ 5 h 47"/>
                  <a:gd name="T14" fmla="*/ 5 w 44"/>
                  <a:gd name="T15" fmla="*/ 0 h 47"/>
                  <a:gd name="T16" fmla="*/ 15 w 44"/>
                  <a:gd name="T17" fmla="*/ 6 h 47"/>
                  <a:gd name="T18" fmla="*/ 21 w 44"/>
                  <a:gd name="T19" fmla="*/ 11 h 47"/>
                  <a:gd name="T20" fmla="*/ 28 w 44"/>
                  <a:gd name="T21" fmla="*/ 16 h 47"/>
                  <a:gd name="T22" fmla="*/ 35 w 44"/>
                  <a:gd name="T23" fmla="*/ 24 h 47"/>
                  <a:gd name="T24" fmla="*/ 42 w 44"/>
                  <a:gd name="T25" fmla="*/ 31 h 47"/>
                  <a:gd name="T26" fmla="*/ 44 w 44"/>
                  <a:gd name="T2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7">
                    <a:moveTo>
                      <a:pt x="44" y="42"/>
                    </a:moveTo>
                    <a:lnTo>
                      <a:pt x="38" y="47"/>
                    </a:lnTo>
                    <a:lnTo>
                      <a:pt x="35" y="35"/>
                    </a:lnTo>
                    <a:lnTo>
                      <a:pt x="31" y="27"/>
                    </a:lnTo>
                    <a:lnTo>
                      <a:pt x="23" y="20"/>
                    </a:lnTo>
                    <a:lnTo>
                      <a:pt x="13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21" y="11"/>
                    </a:lnTo>
                    <a:lnTo>
                      <a:pt x="28" y="16"/>
                    </a:lnTo>
                    <a:lnTo>
                      <a:pt x="35" y="24"/>
                    </a:lnTo>
                    <a:lnTo>
                      <a:pt x="42" y="31"/>
                    </a:lnTo>
                    <a:lnTo>
                      <a:pt x="44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7" name="Freeform 151">
                <a:extLst>
                  <a:ext uri="{FF2B5EF4-FFF2-40B4-BE49-F238E27FC236}">
                    <a16:creationId xmlns:a16="http://schemas.microsoft.com/office/drawing/2014/main" id="{FD5C2128-D686-4B85-95CE-15F69D4B6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828" y="2871999"/>
                <a:ext cx="255196" cy="184483"/>
              </a:xfrm>
              <a:custGeom>
                <a:avLst/>
                <a:gdLst>
                  <a:gd name="T0" fmla="*/ 18 w 162"/>
                  <a:gd name="T1" fmla="*/ 75 h 117"/>
                  <a:gd name="T2" fmla="*/ 11 w 162"/>
                  <a:gd name="T3" fmla="*/ 62 h 117"/>
                  <a:gd name="T4" fmla="*/ 11 w 162"/>
                  <a:gd name="T5" fmla="*/ 55 h 117"/>
                  <a:gd name="T6" fmla="*/ 6 w 162"/>
                  <a:gd name="T7" fmla="*/ 44 h 117"/>
                  <a:gd name="T8" fmla="*/ 0 w 162"/>
                  <a:gd name="T9" fmla="*/ 37 h 117"/>
                  <a:gd name="T10" fmla="*/ 4 w 162"/>
                  <a:gd name="T11" fmla="*/ 32 h 117"/>
                  <a:gd name="T12" fmla="*/ 0 w 162"/>
                  <a:gd name="T13" fmla="*/ 22 h 117"/>
                  <a:gd name="T14" fmla="*/ 10 w 162"/>
                  <a:gd name="T15" fmla="*/ 16 h 117"/>
                  <a:gd name="T16" fmla="*/ 33 w 162"/>
                  <a:gd name="T17" fmla="*/ 7 h 117"/>
                  <a:gd name="T18" fmla="*/ 52 w 162"/>
                  <a:gd name="T19" fmla="*/ 0 h 117"/>
                  <a:gd name="T20" fmla="*/ 67 w 162"/>
                  <a:gd name="T21" fmla="*/ 3 h 117"/>
                  <a:gd name="T22" fmla="*/ 69 w 162"/>
                  <a:gd name="T23" fmla="*/ 8 h 117"/>
                  <a:gd name="T24" fmla="*/ 84 w 162"/>
                  <a:gd name="T25" fmla="*/ 8 h 117"/>
                  <a:gd name="T26" fmla="*/ 103 w 162"/>
                  <a:gd name="T27" fmla="*/ 10 h 117"/>
                  <a:gd name="T28" fmla="*/ 132 w 162"/>
                  <a:gd name="T29" fmla="*/ 10 h 117"/>
                  <a:gd name="T30" fmla="*/ 140 w 162"/>
                  <a:gd name="T31" fmla="*/ 12 h 117"/>
                  <a:gd name="T32" fmla="*/ 145 w 162"/>
                  <a:gd name="T33" fmla="*/ 18 h 117"/>
                  <a:gd name="T34" fmla="*/ 147 w 162"/>
                  <a:gd name="T35" fmla="*/ 27 h 117"/>
                  <a:gd name="T36" fmla="*/ 152 w 162"/>
                  <a:gd name="T37" fmla="*/ 35 h 117"/>
                  <a:gd name="T38" fmla="*/ 153 w 162"/>
                  <a:gd name="T39" fmla="*/ 43 h 117"/>
                  <a:gd name="T40" fmla="*/ 144 w 162"/>
                  <a:gd name="T41" fmla="*/ 47 h 117"/>
                  <a:gd name="T42" fmla="*/ 150 w 162"/>
                  <a:gd name="T43" fmla="*/ 56 h 117"/>
                  <a:gd name="T44" fmla="*/ 152 w 162"/>
                  <a:gd name="T45" fmla="*/ 65 h 117"/>
                  <a:gd name="T46" fmla="*/ 162 w 162"/>
                  <a:gd name="T47" fmla="*/ 83 h 117"/>
                  <a:gd name="T48" fmla="*/ 161 w 162"/>
                  <a:gd name="T49" fmla="*/ 89 h 117"/>
                  <a:gd name="T50" fmla="*/ 154 w 162"/>
                  <a:gd name="T51" fmla="*/ 91 h 117"/>
                  <a:gd name="T52" fmla="*/ 141 w 162"/>
                  <a:gd name="T53" fmla="*/ 108 h 117"/>
                  <a:gd name="T54" fmla="*/ 146 w 162"/>
                  <a:gd name="T55" fmla="*/ 117 h 117"/>
                  <a:gd name="T56" fmla="*/ 143 w 162"/>
                  <a:gd name="T57" fmla="*/ 116 h 117"/>
                  <a:gd name="T58" fmla="*/ 127 w 162"/>
                  <a:gd name="T59" fmla="*/ 108 h 117"/>
                  <a:gd name="T60" fmla="*/ 115 w 162"/>
                  <a:gd name="T61" fmla="*/ 110 h 117"/>
                  <a:gd name="T62" fmla="*/ 107 w 162"/>
                  <a:gd name="T63" fmla="*/ 109 h 117"/>
                  <a:gd name="T64" fmla="*/ 98 w 162"/>
                  <a:gd name="T65" fmla="*/ 113 h 117"/>
                  <a:gd name="T66" fmla="*/ 90 w 162"/>
                  <a:gd name="T67" fmla="*/ 106 h 117"/>
                  <a:gd name="T68" fmla="*/ 83 w 162"/>
                  <a:gd name="T69" fmla="*/ 109 h 117"/>
                  <a:gd name="T70" fmla="*/ 82 w 162"/>
                  <a:gd name="T71" fmla="*/ 107 h 117"/>
                  <a:gd name="T72" fmla="*/ 74 w 162"/>
                  <a:gd name="T73" fmla="*/ 97 h 117"/>
                  <a:gd name="T74" fmla="*/ 62 w 162"/>
                  <a:gd name="T75" fmla="*/ 96 h 117"/>
                  <a:gd name="T76" fmla="*/ 60 w 162"/>
                  <a:gd name="T77" fmla="*/ 90 h 117"/>
                  <a:gd name="T78" fmla="*/ 49 w 162"/>
                  <a:gd name="T79" fmla="*/ 88 h 117"/>
                  <a:gd name="T80" fmla="*/ 47 w 162"/>
                  <a:gd name="T81" fmla="*/ 93 h 117"/>
                  <a:gd name="T82" fmla="*/ 38 w 162"/>
                  <a:gd name="T83" fmla="*/ 89 h 117"/>
                  <a:gd name="T84" fmla="*/ 38 w 162"/>
                  <a:gd name="T85" fmla="*/ 83 h 117"/>
                  <a:gd name="T86" fmla="*/ 26 w 162"/>
                  <a:gd name="T87" fmla="*/ 81 h 117"/>
                  <a:gd name="T88" fmla="*/ 18 w 162"/>
                  <a:gd name="T89" fmla="*/ 7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17">
                    <a:moveTo>
                      <a:pt x="18" y="75"/>
                    </a:moveTo>
                    <a:lnTo>
                      <a:pt x="11" y="62"/>
                    </a:lnTo>
                    <a:lnTo>
                      <a:pt x="11" y="55"/>
                    </a:lnTo>
                    <a:lnTo>
                      <a:pt x="6" y="44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10" y="16"/>
                    </a:lnTo>
                    <a:lnTo>
                      <a:pt x="33" y="7"/>
                    </a:lnTo>
                    <a:lnTo>
                      <a:pt x="52" y="0"/>
                    </a:lnTo>
                    <a:lnTo>
                      <a:pt x="67" y="3"/>
                    </a:lnTo>
                    <a:lnTo>
                      <a:pt x="69" y="8"/>
                    </a:lnTo>
                    <a:lnTo>
                      <a:pt x="84" y="8"/>
                    </a:lnTo>
                    <a:lnTo>
                      <a:pt x="103" y="10"/>
                    </a:lnTo>
                    <a:lnTo>
                      <a:pt x="132" y="10"/>
                    </a:lnTo>
                    <a:lnTo>
                      <a:pt x="140" y="12"/>
                    </a:lnTo>
                    <a:lnTo>
                      <a:pt x="145" y="18"/>
                    </a:lnTo>
                    <a:lnTo>
                      <a:pt x="147" y="27"/>
                    </a:lnTo>
                    <a:lnTo>
                      <a:pt x="152" y="35"/>
                    </a:lnTo>
                    <a:lnTo>
                      <a:pt x="153" y="43"/>
                    </a:lnTo>
                    <a:lnTo>
                      <a:pt x="144" y="47"/>
                    </a:lnTo>
                    <a:lnTo>
                      <a:pt x="150" y="56"/>
                    </a:lnTo>
                    <a:lnTo>
                      <a:pt x="152" y="65"/>
                    </a:lnTo>
                    <a:lnTo>
                      <a:pt x="162" y="83"/>
                    </a:lnTo>
                    <a:lnTo>
                      <a:pt x="161" y="89"/>
                    </a:lnTo>
                    <a:lnTo>
                      <a:pt x="154" y="91"/>
                    </a:lnTo>
                    <a:lnTo>
                      <a:pt x="141" y="108"/>
                    </a:lnTo>
                    <a:lnTo>
                      <a:pt x="146" y="117"/>
                    </a:lnTo>
                    <a:lnTo>
                      <a:pt x="143" y="116"/>
                    </a:lnTo>
                    <a:lnTo>
                      <a:pt x="127" y="108"/>
                    </a:lnTo>
                    <a:lnTo>
                      <a:pt x="115" y="110"/>
                    </a:lnTo>
                    <a:lnTo>
                      <a:pt x="107" y="109"/>
                    </a:lnTo>
                    <a:lnTo>
                      <a:pt x="98" y="113"/>
                    </a:lnTo>
                    <a:lnTo>
                      <a:pt x="90" y="106"/>
                    </a:lnTo>
                    <a:lnTo>
                      <a:pt x="83" y="109"/>
                    </a:lnTo>
                    <a:lnTo>
                      <a:pt x="82" y="107"/>
                    </a:lnTo>
                    <a:lnTo>
                      <a:pt x="74" y="97"/>
                    </a:lnTo>
                    <a:lnTo>
                      <a:pt x="62" y="96"/>
                    </a:lnTo>
                    <a:lnTo>
                      <a:pt x="60" y="90"/>
                    </a:lnTo>
                    <a:lnTo>
                      <a:pt x="49" y="88"/>
                    </a:lnTo>
                    <a:lnTo>
                      <a:pt x="47" y="93"/>
                    </a:lnTo>
                    <a:lnTo>
                      <a:pt x="38" y="89"/>
                    </a:lnTo>
                    <a:lnTo>
                      <a:pt x="38" y="83"/>
                    </a:lnTo>
                    <a:lnTo>
                      <a:pt x="26" y="81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8" name="Freeform 152">
                <a:extLst>
                  <a:ext uri="{FF2B5EF4-FFF2-40B4-BE49-F238E27FC236}">
                    <a16:creationId xmlns:a16="http://schemas.microsoft.com/office/drawing/2014/main" id="{95D9614C-5AC0-4906-90AD-AA1BEF49B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148" y="4049851"/>
                <a:ext cx="47258" cy="17345"/>
              </a:xfrm>
              <a:custGeom>
                <a:avLst/>
                <a:gdLst>
                  <a:gd name="T0" fmla="*/ 18 w 30"/>
                  <a:gd name="T1" fmla="*/ 0 h 11"/>
                  <a:gd name="T2" fmla="*/ 27 w 30"/>
                  <a:gd name="T3" fmla="*/ 1 h 11"/>
                  <a:gd name="T4" fmla="*/ 30 w 30"/>
                  <a:gd name="T5" fmla="*/ 6 h 11"/>
                  <a:gd name="T6" fmla="*/ 24 w 30"/>
                  <a:gd name="T7" fmla="*/ 11 h 11"/>
                  <a:gd name="T8" fmla="*/ 11 w 30"/>
                  <a:gd name="T9" fmla="*/ 11 h 11"/>
                  <a:gd name="T10" fmla="*/ 0 w 30"/>
                  <a:gd name="T11" fmla="*/ 11 h 11"/>
                  <a:gd name="T12" fmla="*/ 0 w 30"/>
                  <a:gd name="T13" fmla="*/ 3 h 11"/>
                  <a:gd name="T14" fmla="*/ 3 w 30"/>
                  <a:gd name="T15" fmla="*/ 0 h 11"/>
                  <a:gd name="T16" fmla="*/ 18 w 3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18" y="0"/>
                    </a:moveTo>
                    <a:lnTo>
                      <a:pt x="27" y="1"/>
                    </a:lnTo>
                    <a:lnTo>
                      <a:pt x="30" y="6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9" name="Freeform 153">
                <a:extLst>
                  <a:ext uri="{FF2B5EF4-FFF2-40B4-BE49-F238E27FC236}">
                    <a16:creationId xmlns:a16="http://schemas.microsoft.com/office/drawing/2014/main" id="{C3627886-4AC9-4771-B707-9E7AC3691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6658" y="3250425"/>
                <a:ext cx="133899" cy="173445"/>
              </a:xfrm>
              <a:custGeom>
                <a:avLst/>
                <a:gdLst>
                  <a:gd name="T0" fmla="*/ 81 w 85"/>
                  <a:gd name="T1" fmla="*/ 12 h 110"/>
                  <a:gd name="T2" fmla="*/ 85 w 85"/>
                  <a:gd name="T3" fmla="*/ 16 h 110"/>
                  <a:gd name="T4" fmla="*/ 78 w 85"/>
                  <a:gd name="T5" fmla="*/ 14 h 110"/>
                  <a:gd name="T6" fmla="*/ 75 w 85"/>
                  <a:gd name="T7" fmla="*/ 21 h 110"/>
                  <a:gd name="T8" fmla="*/ 74 w 85"/>
                  <a:gd name="T9" fmla="*/ 28 h 110"/>
                  <a:gd name="T10" fmla="*/ 82 w 85"/>
                  <a:gd name="T11" fmla="*/ 43 h 110"/>
                  <a:gd name="T12" fmla="*/ 76 w 85"/>
                  <a:gd name="T13" fmla="*/ 48 h 110"/>
                  <a:gd name="T14" fmla="*/ 75 w 85"/>
                  <a:gd name="T15" fmla="*/ 52 h 110"/>
                  <a:gd name="T16" fmla="*/ 72 w 85"/>
                  <a:gd name="T17" fmla="*/ 58 h 110"/>
                  <a:gd name="T18" fmla="*/ 62 w 85"/>
                  <a:gd name="T19" fmla="*/ 61 h 110"/>
                  <a:gd name="T20" fmla="*/ 58 w 85"/>
                  <a:gd name="T21" fmla="*/ 66 h 110"/>
                  <a:gd name="T22" fmla="*/ 61 w 85"/>
                  <a:gd name="T23" fmla="*/ 75 h 110"/>
                  <a:gd name="T24" fmla="*/ 61 w 85"/>
                  <a:gd name="T25" fmla="*/ 78 h 110"/>
                  <a:gd name="T26" fmla="*/ 69 w 85"/>
                  <a:gd name="T27" fmla="*/ 81 h 110"/>
                  <a:gd name="T28" fmla="*/ 83 w 85"/>
                  <a:gd name="T29" fmla="*/ 90 h 110"/>
                  <a:gd name="T30" fmla="*/ 83 w 85"/>
                  <a:gd name="T31" fmla="*/ 95 h 110"/>
                  <a:gd name="T32" fmla="*/ 76 w 85"/>
                  <a:gd name="T33" fmla="*/ 96 h 110"/>
                  <a:gd name="T34" fmla="*/ 65 w 85"/>
                  <a:gd name="T35" fmla="*/ 97 h 110"/>
                  <a:gd name="T36" fmla="*/ 62 w 85"/>
                  <a:gd name="T37" fmla="*/ 107 h 110"/>
                  <a:gd name="T38" fmla="*/ 55 w 85"/>
                  <a:gd name="T39" fmla="*/ 106 h 110"/>
                  <a:gd name="T40" fmla="*/ 54 w 85"/>
                  <a:gd name="T41" fmla="*/ 108 h 110"/>
                  <a:gd name="T42" fmla="*/ 44 w 85"/>
                  <a:gd name="T43" fmla="*/ 104 h 110"/>
                  <a:gd name="T44" fmla="*/ 44 w 85"/>
                  <a:gd name="T45" fmla="*/ 108 h 110"/>
                  <a:gd name="T46" fmla="*/ 40 w 85"/>
                  <a:gd name="T47" fmla="*/ 110 h 110"/>
                  <a:gd name="T48" fmla="*/ 37 w 85"/>
                  <a:gd name="T49" fmla="*/ 106 h 110"/>
                  <a:gd name="T50" fmla="*/ 32 w 85"/>
                  <a:gd name="T51" fmla="*/ 104 h 110"/>
                  <a:gd name="T52" fmla="*/ 26 w 85"/>
                  <a:gd name="T53" fmla="*/ 100 h 110"/>
                  <a:gd name="T54" fmla="*/ 26 w 85"/>
                  <a:gd name="T55" fmla="*/ 91 h 110"/>
                  <a:gd name="T56" fmla="*/ 29 w 85"/>
                  <a:gd name="T57" fmla="*/ 89 h 110"/>
                  <a:gd name="T58" fmla="*/ 26 w 85"/>
                  <a:gd name="T59" fmla="*/ 85 h 110"/>
                  <a:gd name="T60" fmla="*/ 25 w 85"/>
                  <a:gd name="T61" fmla="*/ 74 h 110"/>
                  <a:gd name="T62" fmla="*/ 22 w 85"/>
                  <a:gd name="T63" fmla="*/ 71 h 110"/>
                  <a:gd name="T64" fmla="*/ 11 w 85"/>
                  <a:gd name="T65" fmla="*/ 68 h 110"/>
                  <a:gd name="T66" fmla="*/ 0 w 85"/>
                  <a:gd name="T67" fmla="*/ 63 h 110"/>
                  <a:gd name="T68" fmla="*/ 8 w 85"/>
                  <a:gd name="T69" fmla="*/ 50 h 110"/>
                  <a:gd name="T70" fmla="*/ 20 w 85"/>
                  <a:gd name="T71" fmla="*/ 39 h 110"/>
                  <a:gd name="T72" fmla="*/ 24 w 85"/>
                  <a:gd name="T73" fmla="*/ 24 h 110"/>
                  <a:gd name="T74" fmla="*/ 36 w 85"/>
                  <a:gd name="T75" fmla="*/ 31 h 110"/>
                  <a:gd name="T76" fmla="*/ 51 w 85"/>
                  <a:gd name="T77" fmla="*/ 31 h 110"/>
                  <a:gd name="T78" fmla="*/ 42 w 85"/>
                  <a:gd name="T79" fmla="*/ 20 h 110"/>
                  <a:gd name="T80" fmla="*/ 63 w 85"/>
                  <a:gd name="T81" fmla="*/ 11 h 110"/>
                  <a:gd name="T82" fmla="*/ 63 w 85"/>
                  <a:gd name="T83" fmla="*/ 0 h 110"/>
                  <a:gd name="T84" fmla="*/ 81 w 85"/>
                  <a:gd name="T8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5" h="110">
                    <a:moveTo>
                      <a:pt x="81" y="12"/>
                    </a:moveTo>
                    <a:lnTo>
                      <a:pt x="85" y="16"/>
                    </a:lnTo>
                    <a:lnTo>
                      <a:pt x="78" y="14"/>
                    </a:lnTo>
                    <a:lnTo>
                      <a:pt x="75" y="21"/>
                    </a:lnTo>
                    <a:lnTo>
                      <a:pt x="74" y="28"/>
                    </a:lnTo>
                    <a:lnTo>
                      <a:pt x="82" y="43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72" y="58"/>
                    </a:lnTo>
                    <a:lnTo>
                      <a:pt x="62" y="61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9" y="81"/>
                    </a:lnTo>
                    <a:lnTo>
                      <a:pt x="83" y="90"/>
                    </a:lnTo>
                    <a:lnTo>
                      <a:pt x="83" y="95"/>
                    </a:lnTo>
                    <a:lnTo>
                      <a:pt x="76" y="96"/>
                    </a:lnTo>
                    <a:lnTo>
                      <a:pt x="65" y="97"/>
                    </a:lnTo>
                    <a:lnTo>
                      <a:pt x="62" y="107"/>
                    </a:lnTo>
                    <a:lnTo>
                      <a:pt x="55" y="106"/>
                    </a:lnTo>
                    <a:lnTo>
                      <a:pt x="54" y="108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0" y="110"/>
                    </a:lnTo>
                    <a:lnTo>
                      <a:pt x="37" y="106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6" y="91"/>
                    </a:lnTo>
                    <a:lnTo>
                      <a:pt x="29" y="89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2" y="71"/>
                    </a:lnTo>
                    <a:lnTo>
                      <a:pt x="11" y="68"/>
                    </a:lnTo>
                    <a:lnTo>
                      <a:pt x="0" y="63"/>
                    </a:lnTo>
                    <a:lnTo>
                      <a:pt x="8" y="50"/>
                    </a:lnTo>
                    <a:lnTo>
                      <a:pt x="20" y="39"/>
                    </a:lnTo>
                    <a:lnTo>
                      <a:pt x="24" y="24"/>
                    </a:lnTo>
                    <a:lnTo>
                      <a:pt x="36" y="31"/>
                    </a:lnTo>
                    <a:lnTo>
                      <a:pt x="51" y="31"/>
                    </a:lnTo>
                    <a:lnTo>
                      <a:pt x="42" y="20"/>
                    </a:lnTo>
                    <a:lnTo>
                      <a:pt x="63" y="11"/>
                    </a:lnTo>
                    <a:lnTo>
                      <a:pt x="63" y="0"/>
                    </a:lnTo>
                    <a:lnTo>
                      <a:pt x="81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0" name="Freeform 154">
                <a:extLst>
                  <a:ext uri="{FF2B5EF4-FFF2-40B4-BE49-F238E27FC236}">
                    <a16:creationId xmlns:a16="http://schemas.microsoft.com/office/drawing/2014/main" id="{FB225D0A-51D5-431A-B674-F216E8BA4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071" y="3272500"/>
                <a:ext cx="86641" cy="178176"/>
              </a:xfrm>
              <a:custGeom>
                <a:avLst/>
                <a:gdLst>
                  <a:gd name="T0" fmla="*/ 11 w 55"/>
                  <a:gd name="T1" fmla="*/ 9 h 113"/>
                  <a:gd name="T2" fmla="*/ 17 w 55"/>
                  <a:gd name="T3" fmla="*/ 3 h 113"/>
                  <a:gd name="T4" fmla="*/ 24 w 55"/>
                  <a:gd name="T5" fmla="*/ 0 h 113"/>
                  <a:gd name="T6" fmla="*/ 28 w 55"/>
                  <a:gd name="T7" fmla="*/ 10 h 113"/>
                  <a:gd name="T8" fmla="*/ 38 w 55"/>
                  <a:gd name="T9" fmla="*/ 10 h 113"/>
                  <a:gd name="T10" fmla="*/ 41 w 55"/>
                  <a:gd name="T11" fmla="*/ 8 h 113"/>
                  <a:gd name="T12" fmla="*/ 50 w 55"/>
                  <a:gd name="T13" fmla="*/ 9 h 113"/>
                  <a:gd name="T14" fmla="*/ 55 w 55"/>
                  <a:gd name="T15" fmla="*/ 19 h 113"/>
                  <a:gd name="T16" fmla="*/ 47 w 55"/>
                  <a:gd name="T17" fmla="*/ 25 h 113"/>
                  <a:gd name="T18" fmla="*/ 46 w 55"/>
                  <a:gd name="T19" fmla="*/ 41 h 113"/>
                  <a:gd name="T20" fmla="*/ 43 w 55"/>
                  <a:gd name="T21" fmla="*/ 44 h 113"/>
                  <a:gd name="T22" fmla="*/ 43 w 55"/>
                  <a:gd name="T23" fmla="*/ 53 h 113"/>
                  <a:gd name="T24" fmla="*/ 35 w 55"/>
                  <a:gd name="T25" fmla="*/ 55 h 113"/>
                  <a:gd name="T26" fmla="*/ 42 w 55"/>
                  <a:gd name="T27" fmla="*/ 67 h 113"/>
                  <a:gd name="T28" fmla="*/ 37 w 55"/>
                  <a:gd name="T29" fmla="*/ 81 h 113"/>
                  <a:gd name="T30" fmla="*/ 42 w 55"/>
                  <a:gd name="T31" fmla="*/ 87 h 113"/>
                  <a:gd name="T32" fmla="*/ 40 w 55"/>
                  <a:gd name="T33" fmla="*/ 93 h 113"/>
                  <a:gd name="T34" fmla="*/ 33 w 55"/>
                  <a:gd name="T35" fmla="*/ 100 h 113"/>
                  <a:gd name="T36" fmla="*/ 35 w 55"/>
                  <a:gd name="T37" fmla="*/ 107 h 113"/>
                  <a:gd name="T38" fmla="*/ 28 w 55"/>
                  <a:gd name="T39" fmla="*/ 113 h 113"/>
                  <a:gd name="T40" fmla="*/ 19 w 55"/>
                  <a:gd name="T41" fmla="*/ 110 h 113"/>
                  <a:gd name="T42" fmla="*/ 9 w 55"/>
                  <a:gd name="T43" fmla="*/ 112 h 113"/>
                  <a:gd name="T44" fmla="*/ 13 w 55"/>
                  <a:gd name="T45" fmla="*/ 96 h 113"/>
                  <a:gd name="T46" fmla="*/ 11 w 55"/>
                  <a:gd name="T47" fmla="*/ 83 h 113"/>
                  <a:gd name="T48" fmla="*/ 4 w 55"/>
                  <a:gd name="T49" fmla="*/ 81 h 113"/>
                  <a:gd name="T50" fmla="*/ 0 w 55"/>
                  <a:gd name="T51" fmla="*/ 73 h 113"/>
                  <a:gd name="T52" fmla="*/ 2 w 55"/>
                  <a:gd name="T53" fmla="*/ 60 h 113"/>
                  <a:gd name="T54" fmla="*/ 9 w 55"/>
                  <a:gd name="T55" fmla="*/ 52 h 113"/>
                  <a:gd name="T56" fmla="*/ 10 w 55"/>
                  <a:gd name="T57" fmla="*/ 44 h 113"/>
                  <a:gd name="T58" fmla="*/ 14 w 55"/>
                  <a:gd name="T59" fmla="*/ 32 h 113"/>
                  <a:gd name="T60" fmla="*/ 14 w 55"/>
                  <a:gd name="T61" fmla="*/ 23 h 113"/>
                  <a:gd name="T62" fmla="*/ 11 w 55"/>
                  <a:gd name="T63" fmla="*/ 16 h 113"/>
                  <a:gd name="T64" fmla="*/ 11 w 55"/>
                  <a:gd name="T65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13">
                    <a:moveTo>
                      <a:pt x="11" y="9"/>
                    </a:moveTo>
                    <a:lnTo>
                      <a:pt x="17" y="3"/>
                    </a:lnTo>
                    <a:lnTo>
                      <a:pt x="24" y="0"/>
                    </a:lnTo>
                    <a:lnTo>
                      <a:pt x="28" y="10"/>
                    </a:lnTo>
                    <a:lnTo>
                      <a:pt x="38" y="1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5" y="19"/>
                    </a:lnTo>
                    <a:lnTo>
                      <a:pt x="47" y="25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3" y="53"/>
                    </a:lnTo>
                    <a:lnTo>
                      <a:pt x="35" y="55"/>
                    </a:lnTo>
                    <a:lnTo>
                      <a:pt x="42" y="67"/>
                    </a:lnTo>
                    <a:lnTo>
                      <a:pt x="37" y="81"/>
                    </a:lnTo>
                    <a:lnTo>
                      <a:pt x="42" y="87"/>
                    </a:lnTo>
                    <a:lnTo>
                      <a:pt x="40" y="93"/>
                    </a:lnTo>
                    <a:lnTo>
                      <a:pt x="33" y="100"/>
                    </a:lnTo>
                    <a:lnTo>
                      <a:pt x="35" y="107"/>
                    </a:lnTo>
                    <a:lnTo>
                      <a:pt x="28" y="113"/>
                    </a:lnTo>
                    <a:lnTo>
                      <a:pt x="19" y="110"/>
                    </a:lnTo>
                    <a:lnTo>
                      <a:pt x="9" y="112"/>
                    </a:lnTo>
                    <a:lnTo>
                      <a:pt x="13" y="96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3"/>
                    </a:lnTo>
                    <a:lnTo>
                      <a:pt x="2" y="60"/>
                    </a:lnTo>
                    <a:lnTo>
                      <a:pt x="9" y="52"/>
                    </a:lnTo>
                    <a:lnTo>
                      <a:pt x="10" y="44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1" y="1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1" name="Freeform 155">
                <a:extLst>
                  <a:ext uri="{FF2B5EF4-FFF2-40B4-BE49-F238E27FC236}">
                    <a16:creationId xmlns:a16="http://schemas.microsoft.com/office/drawing/2014/main" id="{52D354A7-745E-48C4-AD40-4ACE371E3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500" y="5289197"/>
                <a:ext cx="245744" cy="269629"/>
              </a:xfrm>
              <a:custGeom>
                <a:avLst/>
                <a:gdLst>
                  <a:gd name="T0" fmla="*/ 0 w 156"/>
                  <a:gd name="T1" fmla="*/ 61 h 171"/>
                  <a:gd name="T2" fmla="*/ 4 w 156"/>
                  <a:gd name="T3" fmla="*/ 36 h 171"/>
                  <a:gd name="T4" fmla="*/ 3 w 156"/>
                  <a:gd name="T5" fmla="*/ 25 h 171"/>
                  <a:gd name="T6" fmla="*/ 10 w 156"/>
                  <a:gd name="T7" fmla="*/ 6 h 171"/>
                  <a:gd name="T8" fmla="*/ 41 w 156"/>
                  <a:gd name="T9" fmla="*/ 0 h 171"/>
                  <a:gd name="T10" fmla="*/ 58 w 156"/>
                  <a:gd name="T11" fmla="*/ 1 h 171"/>
                  <a:gd name="T12" fmla="*/ 76 w 156"/>
                  <a:gd name="T13" fmla="*/ 11 h 171"/>
                  <a:gd name="T14" fmla="*/ 77 w 156"/>
                  <a:gd name="T15" fmla="*/ 18 h 171"/>
                  <a:gd name="T16" fmla="*/ 83 w 156"/>
                  <a:gd name="T17" fmla="*/ 29 h 171"/>
                  <a:gd name="T18" fmla="*/ 85 w 156"/>
                  <a:gd name="T19" fmla="*/ 57 h 171"/>
                  <a:gd name="T20" fmla="*/ 104 w 156"/>
                  <a:gd name="T21" fmla="*/ 61 h 171"/>
                  <a:gd name="T22" fmla="*/ 111 w 156"/>
                  <a:gd name="T23" fmla="*/ 57 h 171"/>
                  <a:gd name="T24" fmla="*/ 124 w 156"/>
                  <a:gd name="T25" fmla="*/ 63 h 171"/>
                  <a:gd name="T26" fmla="*/ 128 w 156"/>
                  <a:gd name="T27" fmla="*/ 69 h 171"/>
                  <a:gd name="T28" fmla="*/ 132 w 156"/>
                  <a:gd name="T29" fmla="*/ 88 h 171"/>
                  <a:gd name="T30" fmla="*/ 135 w 156"/>
                  <a:gd name="T31" fmla="*/ 96 h 171"/>
                  <a:gd name="T32" fmla="*/ 141 w 156"/>
                  <a:gd name="T33" fmla="*/ 97 h 171"/>
                  <a:gd name="T34" fmla="*/ 148 w 156"/>
                  <a:gd name="T35" fmla="*/ 94 h 171"/>
                  <a:gd name="T36" fmla="*/ 155 w 156"/>
                  <a:gd name="T37" fmla="*/ 97 h 171"/>
                  <a:gd name="T38" fmla="*/ 156 w 156"/>
                  <a:gd name="T39" fmla="*/ 109 h 171"/>
                  <a:gd name="T40" fmla="*/ 155 w 156"/>
                  <a:gd name="T41" fmla="*/ 121 h 171"/>
                  <a:gd name="T42" fmla="*/ 153 w 156"/>
                  <a:gd name="T43" fmla="*/ 133 h 171"/>
                  <a:gd name="T44" fmla="*/ 152 w 156"/>
                  <a:gd name="T45" fmla="*/ 151 h 171"/>
                  <a:gd name="T46" fmla="*/ 138 w 156"/>
                  <a:gd name="T47" fmla="*/ 167 h 171"/>
                  <a:gd name="T48" fmla="*/ 124 w 156"/>
                  <a:gd name="T49" fmla="*/ 171 h 171"/>
                  <a:gd name="T50" fmla="*/ 104 w 156"/>
                  <a:gd name="T51" fmla="*/ 167 h 171"/>
                  <a:gd name="T52" fmla="*/ 85 w 156"/>
                  <a:gd name="T53" fmla="*/ 162 h 171"/>
                  <a:gd name="T54" fmla="*/ 99 w 156"/>
                  <a:gd name="T55" fmla="*/ 130 h 171"/>
                  <a:gd name="T56" fmla="*/ 95 w 156"/>
                  <a:gd name="T57" fmla="*/ 121 h 171"/>
                  <a:gd name="T58" fmla="*/ 76 w 156"/>
                  <a:gd name="T59" fmla="*/ 113 h 171"/>
                  <a:gd name="T60" fmla="*/ 52 w 156"/>
                  <a:gd name="T61" fmla="*/ 98 h 171"/>
                  <a:gd name="T62" fmla="*/ 37 w 156"/>
                  <a:gd name="T63" fmla="*/ 95 h 171"/>
                  <a:gd name="T64" fmla="*/ 0 w 156"/>
                  <a:gd name="T65" fmla="*/ 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171">
                    <a:moveTo>
                      <a:pt x="0" y="61"/>
                    </a:moveTo>
                    <a:lnTo>
                      <a:pt x="4" y="36"/>
                    </a:lnTo>
                    <a:lnTo>
                      <a:pt x="3" y="25"/>
                    </a:lnTo>
                    <a:lnTo>
                      <a:pt x="10" y="6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6" y="11"/>
                    </a:lnTo>
                    <a:lnTo>
                      <a:pt x="77" y="18"/>
                    </a:lnTo>
                    <a:lnTo>
                      <a:pt x="83" y="29"/>
                    </a:lnTo>
                    <a:lnTo>
                      <a:pt x="85" y="57"/>
                    </a:lnTo>
                    <a:lnTo>
                      <a:pt x="104" y="61"/>
                    </a:lnTo>
                    <a:lnTo>
                      <a:pt x="111" y="57"/>
                    </a:lnTo>
                    <a:lnTo>
                      <a:pt x="124" y="63"/>
                    </a:lnTo>
                    <a:lnTo>
                      <a:pt x="128" y="69"/>
                    </a:lnTo>
                    <a:lnTo>
                      <a:pt x="132" y="88"/>
                    </a:lnTo>
                    <a:lnTo>
                      <a:pt x="135" y="96"/>
                    </a:lnTo>
                    <a:lnTo>
                      <a:pt x="141" y="97"/>
                    </a:lnTo>
                    <a:lnTo>
                      <a:pt x="148" y="94"/>
                    </a:lnTo>
                    <a:lnTo>
                      <a:pt x="155" y="97"/>
                    </a:lnTo>
                    <a:lnTo>
                      <a:pt x="156" y="109"/>
                    </a:lnTo>
                    <a:lnTo>
                      <a:pt x="155" y="121"/>
                    </a:lnTo>
                    <a:lnTo>
                      <a:pt x="153" y="133"/>
                    </a:lnTo>
                    <a:lnTo>
                      <a:pt x="152" y="151"/>
                    </a:lnTo>
                    <a:lnTo>
                      <a:pt x="138" y="167"/>
                    </a:lnTo>
                    <a:lnTo>
                      <a:pt x="124" y="171"/>
                    </a:lnTo>
                    <a:lnTo>
                      <a:pt x="104" y="167"/>
                    </a:lnTo>
                    <a:lnTo>
                      <a:pt x="85" y="162"/>
                    </a:lnTo>
                    <a:lnTo>
                      <a:pt x="99" y="130"/>
                    </a:lnTo>
                    <a:lnTo>
                      <a:pt x="95" y="121"/>
                    </a:lnTo>
                    <a:lnTo>
                      <a:pt x="76" y="113"/>
                    </a:lnTo>
                    <a:lnTo>
                      <a:pt x="52" y="98"/>
                    </a:lnTo>
                    <a:lnTo>
                      <a:pt x="37" y="9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2" name="Freeform 156">
                <a:extLst>
                  <a:ext uri="{FF2B5EF4-FFF2-40B4-BE49-F238E27FC236}">
                    <a16:creationId xmlns:a16="http://schemas.microsoft.com/office/drawing/2014/main" id="{20165604-8468-4186-A7F3-DA4080CBF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338" y="3591009"/>
                <a:ext cx="17329" cy="37843"/>
              </a:xfrm>
              <a:custGeom>
                <a:avLst/>
                <a:gdLst>
                  <a:gd name="T0" fmla="*/ 9 w 11"/>
                  <a:gd name="T1" fmla="*/ 3 h 24"/>
                  <a:gd name="T2" fmla="*/ 11 w 11"/>
                  <a:gd name="T3" fmla="*/ 15 h 24"/>
                  <a:gd name="T4" fmla="*/ 9 w 11"/>
                  <a:gd name="T5" fmla="*/ 21 h 24"/>
                  <a:gd name="T6" fmla="*/ 1 w 11"/>
                  <a:gd name="T7" fmla="*/ 24 h 24"/>
                  <a:gd name="T8" fmla="*/ 1 w 11"/>
                  <a:gd name="T9" fmla="*/ 19 h 24"/>
                  <a:gd name="T10" fmla="*/ 5 w 11"/>
                  <a:gd name="T11" fmla="*/ 16 h 24"/>
                  <a:gd name="T12" fmla="*/ 0 w 11"/>
                  <a:gd name="T13" fmla="*/ 14 h 24"/>
                  <a:gd name="T14" fmla="*/ 3 w 11"/>
                  <a:gd name="T15" fmla="*/ 0 h 24"/>
                  <a:gd name="T16" fmla="*/ 9 w 11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9" y="3"/>
                    </a:moveTo>
                    <a:lnTo>
                      <a:pt x="11" y="15"/>
                    </a:lnTo>
                    <a:lnTo>
                      <a:pt x="9" y="21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3" name="Freeform 157">
                <a:extLst>
                  <a:ext uri="{FF2B5EF4-FFF2-40B4-BE49-F238E27FC236}">
                    <a16:creationId xmlns:a16="http://schemas.microsoft.com/office/drawing/2014/main" id="{0D12A089-79C7-4AD6-A91D-F3CC49099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895" y="3800721"/>
                <a:ext cx="26780" cy="50457"/>
              </a:xfrm>
              <a:custGeom>
                <a:avLst/>
                <a:gdLst>
                  <a:gd name="T0" fmla="*/ 3 w 17"/>
                  <a:gd name="T1" fmla="*/ 28 h 32"/>
                  <a:gd name="T2" fmla="*/ 0 w 17"/>
                  <a:gd name="T3" fmla="*/ 13 h 32"/>
                  <a:gd name="T4" fmla="*/ 4 w 17"/>
                  <a:gd name="T5" fmla="*/ 2 h 32"/>
                  <a:gd name="T6" fmla="*/ 9 w 17"/>
                  <a:gd name="T7" fmla="*/ 0 h 32"/>
                  <a:gd name="T8" fmla="*/ 15 w 17"/>
                  <a:gd name="T9" fmla="*/ 7 h 32"/>
                  <a:gd name="T10" fmla="*/ 17 w 17"/>
                  <a:gd name="T11" fmla="*/ 18 h 32"/>
                  <a:gd name="T12" fmla="*/ 14 w 17"/>
                  <a:gd name="T13" fmla="*/ 31 h 32"/>
                  <a:gd name="T14" fmla="*/ 9 w 17"/>
                  <a:gd name="T15" fmla="*/ 32 h 32"/>
                  <a:gd name="T16" fmla="*/ 3 w 17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3" y="28"/>
                    </a:moveTo>
                    <a:lnTo>
                      <a:pt x="0" y="1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7" y="18"/>
                    </a:lnTo>
                    <a:lnTo>
                      <a:pt x="14" y="31"/>
                    </a:lnTo>
                    <a:lnTo>
                      <a:pt x="9" y="32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4" name="Freeform 158">
                <a:extLst>
                  <a:ext uri="{FF2B5EF4-FFF2-40B4-BE49-F238E27FC236}">
                    <a16:creationId xmlns:a16="http://schemas.microsoft.com/office/drawing/2014/main" id="{AF8451A6-6DC6-431A-993D-AA44B0580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3684" y="3081711"/>
                <a:ext cx="248894" cy="146641"/>
              </a:xfrm>
              <a:custGeom>
                <a:avLst/>
                <a:gdLst>
                  <a:gd name="T0" fmla="*/ 37 w 158"/>
                  <a:gd name="T1" fmla="*/ 7 h 93"/>
                  <a:gd name="T2" fmla="*/ 44 w 158"/>
                  <a:gd name="T3" fmla="*/ 3 h 93"/>
                  <a:gd name="T4" fmla="*/ 54 w 158"/>
                  <a:gd name="T5" fmla="*/ 5 h 93"/>
                  <a:gd name="T6" fmla="*/ 64 w 158"/>
                  <a:gd name="T7" fmla="*/ 5 h 93"/>
                  <a:gd name="T8" fmla="*/ 72 w 158"/>
                  <a:gd name="T9" fmla="*/ 10 h 93"/>
                  <a:gd name="T10" fmla="*/ 78 w 158"/>
                  <a:gd name="T11" fmla="*/ 7 h 93"/>
                  <a:gd name="T12" fmla="*/ 89 w 158"/>
                  <a:gd name="T13" fmla="*/ 5 h 93"/>
                  <a:gd name="T14" fmla="*/ 93 w 158"/>
                  <a:gd name="T15" fmla="*/ 0 h 93"/>
                  <a:gd name="T16" fmla="*/ 100 w 158"/>
                  <a:gd name="T17" fmla="*/ 0 h 93"/>
                  <a:gd name="T18" fmla="*/ 105 w 158"/>
                  <a:gd name="T19" fmla="*/ 2 h 93"/>
                  <a:gd name="T20" fmla="*/ 110 w 158"/>
                  <a:gd name="T21" fmla="*/ 8 h 93"/>
                  <a:gd name="T22" fmla="*/ 117 w 158"/>
                  <a:gd name="T23" fmla="*/ 17 h 93"/>
                  <a:gd name="T24" fmla="*/ 128 w 158"/>
                  <a:gd name="T25" fmla="*/ 29 h 93"/>
                  <a:gd name="T26" fmla="*/ 130 w 158"/>
                  <a:gd name="T27" fmla="*/ 38 h 93"/>
                  <a:gd name="T28" fmla="*/ 129 w 158"/>
                  <a:gd name="T29" fmla="*/ 47 h 93"/>
                  <a:gd name="T30" fmla="*/ 133 w 158"/>
                  <a:gd name="T31" fmla="*/ 56 h 93"/>
                  <a:gd name="T32" fmla="*/ 141 w 158"/>
                  <a:gd name="T33" fmla="*/ 59 h 93"/>
                  <a:gd name="T34" fmla="*/ 149 w 158"/>
                  <a:gd name="T35" fmla="*/ 56 h 93"/>
                  <a:gd name="T36" fmla="*/ 156 w 158"/>
                  <a:gd name="T37" fmla="*/ 60 h 93"/>
                  <a:gd name="T38" fmla="*/ 158 w 158"/>
                  <a:gd name="T39" fmla="*/ 65 h 93"/>
                  <a:gd name="T40" fmla="*/ 150 w 158"/>
                  <a:gd name="T41" fmla="*/ 69 h 93"/>
                  <a:gd name="T42" fmla="*/ 145 w 158"/>
                  <a:gd name="T43" fmla="*/ 67 h 93"/>
                  <a:gd name="T44" fmla="*/ 143 w 158"/>
                  <a:gd name="T45" fmla="*/ 92 h 93"/>
                  <a:gd name="T46" fmla="*/ 133 w 158"/>
                  <a:gd name="T47" fmla="*/ 90 h 93"/>
                  <a:gd name="T48" fmla="*/ 121 w 158"/>
                  <a:gd name="T49" fmla="*/ 83 h 93"/>
                  <a:gd name="T50" fmla="*/ 101 w 158"/>
                  <a:gd name="T51" fmla="*/ 87 h 93"/>
                  <a:gd name="T52" fmla="*/ 94 w 158"/>
                  <a:gd name="T53" fmla="*/ 93 h 93"/>
                  <a:gd name="T54" fmla="*/ 69 w 158"/>
                  <a:gd name="T55" fmla="*/ 91 h 93"/>
                  <a:gd name="T56" fmla="*/ 56 w 158"/>
                  <a:gd name="T57" fmla="*/ 88 h 93"/>
                  <a:gd name="T58" fmla="*/ 50 w 158"/>
                  <a:gd name="T59" fmla="*/ 90 h 93"/>
                  <a:gd name="T60" fmla="*/ 44 w 158"/>
                  <a:gd name="T61" fmla="*/ 81 h 93"/>
                  <a:gd name="T62" fmla="*/ 41 w 158"/>
                  <a:gd name="T63" fmla="*/ 78 h 93"/>
                  <a:gd name="T64" fmla="*/ 45 w 158"/>
                  <a:gd name="T65" fmla="*/ 74 h 93"/>
                  <a:gd name="T66" fmla="*/ 40 w 158"/>
                  <a:gd name="T67" fmla="*/ 72 h 93"/>
                  <a:gd name="T68" fmla="*/ 36 w 158"/>
                  <a:gd name="T69" fmla="*/ 76 h 93"/>
                  <a:gd name="T70" fmla="*/ 25 w 158"/>
                  <a:gd name="T71" fmla="*/ 70 h 93"/>
                  <a:gd name="T72" fmla="*/ 23 w 158"/>
                  <a:gd name="T73" fmla="*/ 62 h 93"/>
                  <a:gd name="T74" fmla="*/ 13 w 158"/>
                  <a:gd name="T75" fmla="*/ 57 h 93"/>
                  <a:gd name="T76" fmla="*/ 10 w 158"/>
                  <a:gd name="T77" fmla="*/ 51 h 93"/>
                  <a:gd name="T78" fmla="*/ 0 w 158"/>
                  <a:gd name="T79" fmla="*/ 43 h 93"/>
                  <a:gd name="T80" fmla="*/ 13 w 158"/>
                  <a:gd name="T81" fmla="*/ 39 h 93"/>
                  <a:gd name="T82" fmla="*/ 22 w 158"/>
                  <a:gd name="T83" fmla="*/ 25 h 93"/>
                  <a:gd name="T84" fmla="*/ 28 w 158"/>
                  <a:gd name="T85" fmla="*/ 11 h 93"/>
                  <a:gd name="T86" fmla="*/ 37 w 158"/>
                  <a:gd name="T8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" h="93">
                    <a:moveTo>
                      <a:pt x="37" y="7"/>
                    </a:moveTo>
                    <a:lnTo>
                      <a:pt x="44" y="3"/>
                    </a:lnTo>
                    <a:lnTo>
                      <a:pt x="54" y="5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9" y="5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0" y="8"/>
                    </a:lnTo>
                    <a:lnTo>
                      <a:pt x="117" y="17"/>
                    </a:lnTo>
                    <a:lnTo>
                      <a:pt x="128" y="29"/>
                    </a:lnTo>
                    <a:lnTo>
                      <a:pt x="130" y="38"/>
                    </a:lnTo>
                    <a:lnTo>
                      <a:pt x="129" y="47"/>
                    </a:lnTo>
                    <a:lnTo>
                      <a:pt x="133" y="56"/>
                    </a:lnTo>
                    <a:lnTo>
                      <a:pt x="141" y="59"/>
                    </a:lnTo>
                    <a:lnTo>
                      <a:pt x="149" y="56"/>
                    </a:lnTo>
                    <a:lnTo>
                      <a:pt x="156" y="60"/>
                    </a:lnTo>
                    <a:lnTo>
                      <a:pt x="158" y="65"/>
                    </a:lnTo>
                    <a:lnTo>
                      <a:pt x="150" y="69"/>
                    </a:lnTo>
                    <a:lnTo>
                      <a:pt x="145" y="67"/>
                    </a:lnTo>
                    <a:lnTo>
                      <a:pt x="143" y="92"/>
                    </a:lnTo>
                    <a:lnTo>
                      <a:pt x="133" y="90"/>
                    </a:lnTo>
                    <a:lnTo>
                      <a:pt x="121" y="83"/>
                    </a:lnTo>
                    <a:lnTo>
                      <a:pt x="101" y="87"/>
                    </a:lnTo>
                    <a:lnTo>
                      <a:pt x="94" y="93"/>
                    </a:lnTo>
                    <a:lnTo>
                      <a:pt x="69" y="91"/>
                    </a:lnTo>
                    <a:lnTo>
                      <a:pt x="56" y="88"/>
                    </a:lnTo>
                    <a:lnTo>
                      <a:pt x="50" y="90"/>
                    </a:lnTo>
                    <a:lnTo>
                      <a:pt x="44" y="81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25" y="70"/>
                    </a:lnTo>
                    <a:lnTo>
                      <a:pt x="23" y="62"/>
                    </a:lnTo>
                    <a:lnTo>
                      <a:pt x="13" y="57"/>
                    </a:lnTo>
                    <a:lnTo>
                      <a:pt x="10" y="51"/>
                    </a:lnTo>
                    <a:lnTo>
                      <a:pt x="0" y="43"/>
                    </a:lnTo>
                    <a:lnTo>
                      <a:pt x="13" y="39"/>
                    </a:lnTo>
                    <a:lnTo>
                      <a:pt x="22" y="25"/>
                    </a:lnTo>
                    <a:lnTo>
                      <a:pt x="28" y="11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5" name="Freeform 168">
                <a:extLst>
                  <a:ext uri="{FF2B5EF4-FFF2-40B4-BE49-F238E27FC236}">
                    <a16:creationId xmlns:a16="http://schemas.microsoft.com/office/drawing/2014/main" id="{BC86445B-B42E-4985-A9F8-8A6FA1358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466" y="4693176"/>
                <a:ext cx="51985" cy="58341"/>
              </a:xfrm>
              <a:custGeom>
                <a:avLst/>
                <a:gdLst>
                  <a:gd name="T0" fmla="*/ 25 w 33"/>
                  <a:gd name="T1" fmla="*/ 0 h 37"/>
                  <a:gd name="T2" fmla="*/ 33 w 33"/>
                  <a:gd name="T3" fmla="*/ 12 h 37"/>
                  <a:gd name="T4" fmla="*/ 31 w 33"/>
                  <a:gd name="T5" fmla="*/ 24 h 37"/>
                  <a:gd name="T6" fmla="*/ 26 w 33"/>
                  <a:gd name="T7" fmla="*/ 27 h 37"/>
                  <a:gd name="T8" fmla="*/ 16 w 33"/>
                  <a:gd name="T9" fmla="*/ 25 h 37"/>
                  <a:gd name="T10" fmla="*/ 11 w 33"/>
                  <a:gd name="T11" fmla="*/ 37 h 37"/>
                  <a:gd name="T12" fmla="*/ 0 w 33"/>
                  <a:gd name="T13" fmla="*/ 35 h 37"/>
                  <a:gd name="T14" fmla="*/ 1 w 33"/>
                  <a:gd name="T15" fmla="*/ 24 h 37"/>
                  <a:gd name="T16" fmla="*/ 4 w 33"/>
                  <a:gd name="T17" fmla="*/ 22 h 37"/>
                  <a:gd name="T18" fmla="*/ 4 w 33"/>
                  <a:gd name="T19" fmla="*/ 10 h 37"/>
                  <a:gd name="T20" fmla="*/ 10 w 33"/>
                  <a:gd name="T21" fmla="*/ 4 h 37"/>
                  <a:gd name="T22" fmla="*/ 14 w 33"/>
                  <a:gd name="T23" fmla="*/ 6 h 37"/>
                  <a:gd name="T24" fmla="*/ 25 w 33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7">
                    <a:moveTo>
                      <a:pt x="25" y="0"/>
                    </a:moveTo>
                    <a:lnTo>
                      <a:pt x="33" y="12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16" y="25"/>
                    </a:lnTo>
                    <a:lnTo>
                      <a:pt x="11" y="37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4" y="22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6" name="Freeform 169">
                <a:extLst>
                  <a:ext uri="{FF2B5EF4-FFF2-40B4-BE49-F238E27FC236}">
                    <a16:creationId xmlns:a16="http://schemas.microsoft.com/office/drawing/2014/main" id="{B7FCA8DD-B48A-4F39-9469-F59721C76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3750264"/>
                <a:ext cx="242593" cy="217595"/>
              </a:xfrm>
              <a:custGeom>
                <a:avLst/>
                <a:gdLst>
                  <a:gd name="T0" fmla="*/ 151 w 154"/>
                  <a:gd name="T1" fmla="*/ 11 h 138"/>
                  <a:gd name="T2" fmla="*/ 151 w 154"/>
                  <a:gd name="T3" fmla="*/ 0 h 138"/>
                  <a:gd name="T4" fmla="*/ 154 w 154"/>
                  <a:gd name="T5" fmla="*/ 0 h 138"/>
                  <a:gd name="T6" fmla="*/ 154 w 154"/>
                  <a:gd name="T7" fmla="*/ 1 h 138"/>
                  <a:gd name="T8" fmla="*/ 153 w 154"/>
                  <a:gd name="T9" fmla="*/ 5 h 138"/>
                  <a:gd name="T10" fmla="*/ 153 w 154"/>
                  <a:gd name="T11" fmla="*/ 37 h 138"/>
                  <a:gd name="T12" fmla="*/ 94 w 154"/>
                  <a:gd name="T13" fmla="*/ 36 h 138"/>
                  <a:gd name="T14" fmla="*/ 93 w 154"/>
                  <a:gd name="T15" fmla="*/ 89 h 138"/>
                  <a:gd name="T16" fmla="*/ 77 w 154"/>
                  <a:gd name="T17" fmla="*/ 91 h 138"/>
                  <a:gd name="T18" fmla="*/ 72 w 154"/>
                  <a:gd name="T19" fmla="*/ 101 h 138"/>
                  <a:gd name="T20" fmla="*/ 75 w 154"/>
                  <a:gd name="T21" fmla="*/ 131 h 138"/>
                  <a:gd name="T22" fmla="*/ 4 w 154"/>
                  <a:gd name="T23" fmla="*/ 131 h 138"/>
                  <a:gd name="T24" fmla="*/ 0 w 154"/>
                  <a:gd name="T25" fmla="*/ 138 h 138"/>
                  <a:gd name="T26" fmla="*/ 1 w 154"/>
                  <a:gd name="T27" fmla="*/ 129 h 138"/>
                  <a:gd name="T28" fmla="*/ 1 w 154"/>
                  <a:gd name="T29" fmla="*/ 129 h 138"/>
                  <a:gd name="T30" fmla="*/ 42 w 154"/>
                  <a:gd name="T31" fmla="*/ 128 h 138"/>
                  <a:gd name="T32" fmla="*/ 44 w 154"/>
                  <a:gd name="T33" fmla="*/ 120 h 138"/>
                  <a:gd name="T34" fmla="*/ 52 w 154"/>
                  <a:gd name="T35" fmla="*/ 111 h 138"/>
                  <a:gd name="T36" fmla="*/ 59 w 154"/>
                  <a:gd name="T37" fmla="*/ 82 h 138"/>
                  <a:gd name="T38" fmla="*/ 84 w 154"/>
                  <a:gd name="T39" fmla="*/ 60 h 138"/>
                  <a:gd name="T40" fmla="*/ 93 w 154"/>
                  <a:gd name="T41" fmla="*/ 34 h 138"/>
                  <a:gd name="T42" fmla="*/ 99 w 154"/>
                  <a:gd name="T43" fmla="*/ 32 h 138"/>
                  <a:gd name="T44" fmla="*/ 105 w 154"/>
                  <a:gd name="T45" fmla="*/ 16 h 138"/>
                  <a:gd name="T46" fmla="*/ 120 w 154"/>
                  <a:gd name="T47" fmla="*/ 14 h 138"/>
                  <a:gd name="T48" fmla="*/ 126 w 154"/>
                  <a:gd name="T49" fmla="*/ 16 h 138"/>
                  <a:gd name="T50" fmla="*/ 134 w 154"/>
                  <a:gd name="T51" fmla="*/ 16 h 138"/>
                  <a:gd name="T52" fmla="*/ 140 w 154"/>
                  <a:gd name="T53" fmla="*/ 12 h 138"/>
                  <a:gd name="T54" fmla="*/ 151 w 154"/>
                  <a:gd name="T55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138">
                    <a:moveTo>
                      <a:pt x="151" y="11"/>
                    </a:moveTo>
                    <a:lnTo>
                      <a:pt x="151" y="0"/>
                    </a:lnTo>
                    <a:lnTo>
                      <a:pt x="154" y="0"/>
                    </a:lnTo>
                    <a:lnTo>
                      <a:pt x="154" y="1"/>
                    </a:lnTo>
                    <a:lnTo>
                      <a:pt x="153" y="5"/>
                    </a:lnTo>
                    <a:lnTo>
                      <a:pt x="153" y="37"/>
                    </a:lnTo>
                    <a:lnTo>
                      <a:pt x="94" y="36"/>
                    </a:lnTo>
                    <a:lnTo>
                      <a:pt x="93" y="89"/>
                    </a:lnTo>
                    <a:lnTo>
                      <a:pt x="77" y="91"/>
                    </a:lnTo>
                    <a:lnTo>
                      <a:pt x="72" y="101"/>
                    </a:lnTo>
                    <a:lnTo>
                      <a:pt x="75" y="131"/>
                    </a:lnTo>
                    <a:lnTo>
                      <a:pt x="4" y="131"/>
                    </a:lnTo>
                    <a:lnTo>
                      <a:pt x="0" y="138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42" y="128"/>
                    </a:lnTo>
                    <a:lnTo>
                      <a:pt x="44" y="120"/>
                    </a:lnTo>
                    <a:lnTo>
                      <a:pt x="52" y="111"/>
                    </a:lnTo>
                    <a:lnTo>
                      <a:pt x="59" y="82"/>
                    </a:lnTo>
                    <a:lnTo>
                      <a:pt x="84" y="60"/>
                    </a:lnTo>
                    <a:lnTo>
                      <a:pt x="93" y="34"/>
                    </a:lnTo>
                    <a:lnTo>
                      <a:pt x="99" y="32"/>
                    </a:lnTo>
                    <a:lnTo>
                      <a:pt x="105" y="16"/>
                    </a:lnTo>
                    <a:lnTo>
                      <a:pt x="120" y="14"/>
                    </a:lnTo>
                    <a:lnTo>
                      <a:pt x="126" y="16"/>
                    </a:lnTo>
                    <a:lnTo>
                      <a:pt x="134" y="16"/>
                    </a:lnTo>
                    <a:lnTo>
                      <a:pt x="140" y="12"/>
                    </a:lnTo>
                    <a:lnTo>
                      <a:pt x="151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7" name="Freeform 170">
                <a:extLst>
                  <a:ext uri="{FF2B5EF4-FFF2-40B4-BE49-F238E27FC236}">
                    <a16:creationId xmlns:a16="http://schemas.microsoft.com/office/drawing/2014/main" id="{3DE799C9-B11B-4364-937D-C4D98C4C3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489" y="3603623"/>
                <a:ext cx="609634" cy="517183"/>
              </a:xfrm>
              <a:custGeom>
                <a:avLst/>
                <a:gdLst>
                  <a:gd name="T0" fmla="*/ 161 w 387"/>
                  <a:gd name="T1" fmla="*/ 319 h 328"/>
                  <a:gd name="T2" fmla="*/ 153 w 387"/>
                  <a:gd name="T3" fmla="*/ 304 h 328"/>
                  <a:gd name="T4" fmla="*/ 132 w 387"/>
                  <a:gd name="T5" fmla="*/ 280 h 328"/>
                  <a:gd name="T6" fmla="*/ 113 w 387"/>
                  <a:gd name="T7" fmla="*/ 248 h 328"/>
                  <a:gd name="T8" fmla="*/ 91 w 387"/>
                  <a:gd name="T9" fmla="*/ 225 h 328"/>
                  <a:gd name="T10" fmla="*/ 88 w 387"/>
                  <a:gd name="T11" fmla="*/ 198 h 328"/>
                  <a:gd name="T12" fmla="*/ 67 w 387"/>
                  <a:gd name="T13" fmla="*/ 167 h 328"/>
                  <a:gd name="T14" fmla="*/ 50 w 387"/>
                  <a:gd name="T15" fmla="*/ 151 h 328"/>
                  <a:gd name="T16" fmla="*/ 45 w 387"/>
                  <a:gd name="T17" fmla="*/ 135 h 328"/>
                  <a:gd name="T18" fmla="*/ 31 w 387"/>
                  <a:gd name="T19" fmla="*/ 115 h 328"/>
                  <a:gd name="T20" fmla="*/ 9 w 387"/>
                  <a:gd name="T21" fmla="*/ 84 h 328"/>
                  <a:gd name="T22" fmla="*/ 2 w 387"/>
                  <a:gd name="T23" fmla="*/ 73 h 328"/>
                  <a:gd name="T24" fmla="*/ 3 w 387"/>
                  <a:gd name="T25" fmla="*/ 58 h 328"/>
                  <a:gd name="T26" fmla="*/ 30 w 387"/>
                  <a:gd name="T27" fmla="*/ 55 h 328"/>
                  <a:gd name="T28" fmla="*/ 47 w 387"/>
                  <a:gd name="T29" fmla="*/ 44 h 328"/>
                  <a:gd name="T30" fmla="*/ 54 w 387"/>
                  <a:gd name="T31" fmla="*/ 34 h 328"/>
                  <a:gd name="T32" fmla="*/ 69 w 387"/>
                  <a:gd name="T33" fmla="*/ 3 h 328"/>
                  <a:gd name="T34" fmla="*/ 93 w 387"/>
                  <a:gd name="T35" fmla="*/ 5 h 328"/>
                  <a:gd name="T36" fmla="*/ 176 w 387"/>
                  <a:gd name="T37" fmla="*/ 61 h 328"/>
                  <a:gd name="T38" fmla="*/ 225 w 387"/>
                  <a:gd name="T39" fmla="*/ 65 h 328"/>
                  <a:gd name="T40" fmla="*/ 243 w 387"/>
                  <a:gd name="T41" fmla="*/ 74 h 328"/>
                  <a:gd name="T42" fmla="*/ 261 w 387"/>
                  <a:gd name="T43" fmla="*/ 97 h 328"/>
                  <a:gd name="T44" fmla="*/ 278 w 387"/>
                  <a:gd name="T45" fmla="*/ 113 h 328"/>
                  <a:gd name="T46" fmla="*/ 279 w 387"/>
                  <a:gd name="T47" fmla="*/ 128 h 328"/>
                  <a:gd name="T48" fmla="*/ 288 w 387"/>
                  <a:gd name="T49" fmla="*/ 141 h 328"/>
                  <a:gd name="T50" fmla="*/ 294 w 387"/>
                  <a:gd name="T51" fmla="*/ 153 h 328"/>
                  <a:gd name="T52" fmla="*/ 305 w 387"/>
                  <a:gd name="T53" fmla="*/ 156 h 328"/>
                  <a:gd name="T54" fmla="*/ 310 w 387"/>
                  <a:gd name="T55" fmla="*/ 169 h 328"/>
                  <a:gd name="T56" fmla="*/ 374 w 387"/>
                  <a:gd name="T57" fmla="*/ 200 h 328"/>
                  <a:gd name="T58" fmla="*/ 387 w 387"/>
                  <a:gd name="T59" fmla="*/ 210 h 328"/>
                  <a:gd name="T60" fmla="*/ 327 w 387"/>
                  <a:gd name="T61" fmla="*/ 273 h 328"/>
                  <a:gd name="T62" fmla="*/ 259 w 387"/>
                  <a:gd name="T63" fmla="*/ 290 h 328"/>
                  <a:gd name="T64" fmla="*/ 239 w 387"/>
                  <a:gd name="T65" fmla="*/ 315 h 328"/>
                  <a:gd name="T66" fmla="*/ 227 w 387"/>
                  <a:gd name="T67" fmla="*/ 309 h 328"/>
                  <a:gd name="T68" fmla="*/ 206 w 387"/>
                  <a:gd name="T69" fmla="*/ 305 h 328"/>
                  <a:gd name="T70" fmla="*/ 181 w 387"/>
                  <a:gd name="T71" fmla="*/ 308 h 328"/>
                  <a:gd name="T72" fmla="*/ 169 w 387"/>
                  <a:gd name="T73" fmla="*/ 312 h 328"/>
                  <a:gd name="T74" fmla="*/ 163 w 387"/>
                  <a:gd name="T7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328">
                    <a:moveTo>
                      <a:pt x="163" y="328"/>
                    </a:moveTo>
                    <a:lnTo>
                      <a:pt x="161" y="319"/>
                    </a:lnTo>
                    <a:lnTo>
                      <a:pt x="155" y="313"/>
                    </a:lnTo>
                    <a:lnTo>
                      <a:pt x="153" y="304"/>
                    </a:lnTo>
                    <a:lnTo>
                      <a:pt x="143" y="297"/>
                    </a:lnTo>
                    <a:lnTo>
                      <a:pt x="132" y="280"/>
                    </a:lnTo>
                    <a:lnTo>
                      <a:pt x="126" y="263"/>
                    </a:lnTo>
                    <a:lnTo>
                      <a:pt x="113" y="248"/>
                    </a:lnTo>
                    <a:lnTo>
                      <a:pt x="104" y="245"/>
                    </a:lnTo>
                    <a:lnTo>
                      <a:pt x="91" y="225"/>
                    </a:lnTo>
                    <a:lnTo>
                      <a:pt x="88" y="211"/>
                    </a:lnTo>
                    <a:lnTo>
                      <a:pt x="88" y="198"/>
                    </a:lnTo>
                    <a:lnTo>
                      <a:pt x="76" y="175"/>
                    </a:lnTo>
                    <a:lnTo>
                      <a:pt x="67" y="167"/>
                    </a:lnTo>
                    <a:lnTo>
                      <a:pt x="57" y="163"/>
                    </a:lnTo>
                    <a:lnTo>
                      <a:pt x="50" y="151"/>
                    </a:lnTo>
                    <a:lnTo>
                      <a:pt x="51" y="146"/>
                    </a:lnTo>
                    <a:lnTo>
                      <a:pt x="45" y="135"/>
                    </a:lnTo>
                    <a:lnTo>
                      <a:pt x="39" y="131"/>
                    </a:lnTo>
                    <a:lnTo>
                      <a:pt x="31" y="115"/>
                    </a:lnTo>
                    <a:lnTo>
                      <a:pt x="19" y="99"/>
                    </a:lnTo>
                    <a:lnTo>
                      <a:pt x="9" y="84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2" y="66"/>
                    </a:lnTo>
                    <a:lnTo>
                      <a:pt x="3" y="58"/>
                    </a:lnTo>
                    <a:lnTo>
                      <a:pt x="23" y="61"/>
                    </a:lnTo>
                    <a:lnTo>
                      <a:pt x="30" y="55"/>
                    </a:lnTo>
                    <a:lnTo>
                      <a:pt x="34" y="47"/>
                    </a:lnTo>
                    <a:lnTo>
                      <a:pt x="47" y="44"/>
                    </a:lnTo>
                    <a:lnTo>
                      <a:pt x="49" y="37"/>
                    </a:lnTo>
                    <a:lnTo>
                      <a:pt x="54" y="34"/>
                    </a:lnTo>
                    <a:lnTo>
                      <a:pt x="35" y="13"/>
                    </a:lnTo>
                    <a:lnTo>
                      <a:pt x="69" y="3"/>
                    </a:lnTo>
                    <a:lnTo>
                      <a:pt x="72" y="0"/>
                    </a:lnTo>
                    <a:lnTo>
                      <a:pt x="93" y="5"/>
                    </a:lnTo>
                    <a:lnTo>
                      <a:pt x="121" y="20"/>
                    </a:lnTo>
                    <a:lnTo>
                      <a:pt x="176" y="61"/>
                    </a:lnTo>
                    <a:lnTo>
                      <a:pt x="209" y="63"/>
                    </a:lnTo>
                    <a:lnTo>
                      <a:pt x="225" y="65"/>
                    </a:lnTo>
                    <a:lnTo>
                      <a:pt x="230" y="75"/>
                    </a:lnTo>
                    <a:lnTo>
                      <a:pt x="243" y="74"/>
                    </a:lnTo>
                    <a:lnTo>
                      <a:pt x="252" y="92"/>
                    </a:lnTo>
                    <a:lnTo>
                      <a:pt x="261" y="97"/>
                    </a:lnTo>
                    <a:lnTo>
                      <a:pt x="265" y="104"/>
                    </a:lnTo>
                    <a:lnTo>
                      <a:pt x="278" y="113"/>
                    </a:lnTo>
                    <a:lnTo>
                      <a:pt x="280" y="121"/>
                    </a:lnTo>
                    <a:lnTo>
                      <a:pt x="279" y="128"/>
                    </a:lnTo>
                    <a:lnTo>
                      <a:pt x="282" y="135"/>
                    </a:lnTo>
                    <a:lnTo>
                      <a:pt x="288" y="141"/>
                    </a:lnTo>
                    <a:lnTo>
                      <a:pt x="291" y="148"/>
                    </a:lnTo>
                    <a:lnTo>
                      <a:pt x="294" y="153"/>
                    </a:lnTo>
                    <a:lnTo>
                      <a:pt x="300" y="157"/>
                    </a:lnTo>
                    <a:lnTo>
                      <a:pt x="305" y="156"/>
                    </a:lnTo>
                    <a:lnTo>
                      <a:pt x="309" y="164"/>
                    </a:lnTo>
                    <a:lnTo>
                      <a:pt x="310" y="169"/>
                    </a:lnTo>
                    <a:lnTo>
                      <a:pt x="319" y="190"/>
                    </a:lnTo>
                    <a:lnTo>
                      <a:pt x="374" y="200"/>
                    </a:lnTo>
                    <a:lnTo>
                      <a:pt x="378" y="196"/>
                    </a:lnTo>
                    <a:lnTo>
                      <a:pt x="387" y="210"/>
                    </a:lnTo>
                    <a:lnTo>
                      <a:pt x="379" y="252"/>
                    </a:lnTo>
                    <a:lnTo>
                      <a:pt x="327" y="273"/>
                    </a:lnTo>
                    <a:lnTo>
                      <a:pt x="275" y="281"/>
                    </a:lnTo>
                    <a:lnTo>
                      <a:pt x="259" y="290"/>
                    </a:lnTo>
                    <a:lnTo>
                      <a:pt x="247" y="312"/>
                    </a:lnTo>
                    <a:lnTo>
                      <a:pt x="239" y="315"/>
                    </a:lnTo>
                    <a:lnTo>
                      <a:pt x="234" y="308"/>
                    </a:lnTo>
                    <a:lnTo>
                      <a:pt x="227" y="309"/>
                    </a:lnTo>
                    <a:lnTo>
                      <a:pt x="210" y="307"/>
                    </a:lnTo>
                    <a:lnTo>
                      <a:pt x="206" y="305"/>
                    </a:lnTo>
                    <a:lnTo>
                      <a:pt x="185" y="306"/>
                    </a:lnTo>
                    <a:lnTo>
                      <a:pt x="181" y="308"/>
                    </a:lnTo>
                    <a:lnTo>
                      <a:pt x="173" y="302"/>
                    </a:lnTo>
                    <a:lnTo>
                      <a:pt x="169" y="312"/>
                    </a:lnTo>
                    <a:lnTo>
                      <a:pt x="171" y="321"/>
                    </a:lnTo>
                    <a:lnTo>
                      <a:pt x="163" y="3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8" name="Freeform 171">
                <a:extLst>
                  <a:ext uri="{FF2B5EF4-FFF2-40B4-BE49-F238E27FC236}">
                    <a16:creationId xmlns:a16="http://schemas.microsoft.com/office/drawing/2014/main" id="{283C5087-EBB2-4D8E-9117-C880F0AF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953" y="3934746"/>
                <a:ext cx="464708" cy="438344"/>
              </a:xfrm>
              <a:custGeom>
                <a:avLst/>
                <a:gdLst>
                  <a:gd name="T0" fmla="*/ 218 w 295"/>
                  <a:gd name="T1" fmla="*/ 260 h 278"/>
                  <a:gd name="T2" fmla="*/ 216 w 295"/>
                  <a:gd name="T3" fmla="*/ 243 h 278"/>
                  <a:gd name="T4" fmla="*/ 204 w 295"/>
                  <a:gd name="T5" fmla="*/ 220 h 278"/>
                  <a:gd name="T6" fmla="*/ 197 w 295"/>
                  <a:gd name="T7" fmla="*/ 203 h 278"/>
                  <a:gd name="T8" fmla="*/ 185 w 295"/>
                  <a:gd name="T9" fmla="*/ 209 h 278"/>
                  <a:gd name="T10" fmla="*/ 192 w 295"/>
                  <a:gd name="T11" fmla="*/ 227 h 278"/>
                  <a:gd name="T12" fmla="*/ 173 w 295"/>
                  <a:gd name="T13" fmla="*/ 254 h 278"/>
                  <a:gd name="T14" fmla="*/ 148 w 295"/>
                  <a:gd name="T15" fmla="*/ 244 h 278"/>
                  <a:gd name="T16" fmla="*/ 139 w 295"/>
                  <a:gd name="T17" fmla="*/ 254 h 278"/>
                  <a:gd name="T18" fmla="*/ 130 w 295"/>
                  <a:gd name="T19" fmla="*/ 262 h 278"/>
                  <a:gd name="T20" fmla="*/ 109 w 295"/>
                  <a:gd name="T21" fmla="*/ 258 h 278"/>
                  <a:gd name="T22" fmla="*/ 89 w 295"/>
                  <a:gd name="T23" fmla="*/ 261 h 278"/>
                  <a:gd name="T24" fmla="*/ 74 w 295"/>
                  <a:gd name="T25" fmla="*/ 247 h 278"/>
                  <a:gd name="T26" fmla="*/ 58 w 295"/>
                  <a:gd name="T27" fmla="*/ 244 h 278"/>
                  <a:gd name="T28" fmla="*/ 49 w 295"/>
                  <a:gd name="T29" fmla="*/ 272 h 278"/>
                  <a:gd name="T30" fmla="*/ 37 w 295"/>
                  <a:gd name="T31" fmla="*/ 278 h 278"/>
                  <a:gd name="T32" fmla="*/ 29 w 295"/>
                  <a:gd name="T33" fmla="*/ 271 h 278"/>
                  <a:gd name="T34" fmla="*/ 30 w 295"/>
                  <a:gd name="T35" fmla="*/ 256 h 278"/>
                  <a:gd name="T36" fmla="*/ 20 w 295"/>
                  <a:gd name="T37" fmla="*/ 235 h 278"/>
                  <a:gd name="T38" fmla="*/ 17 w 295"/>
                  <a:gd name="T39" fmla="*/ 221 h 278"/>
                  <a:gd name="T40" fmla="*/ 10 w 295"/>
                  <a:gd name="T41" fmla="*/ 203 h 278"/>
                  <a:gd name="T42" fmla="*/ 0 w 295"/>
                  <a:gd name="T43" fmla="*/ 196 h 278"/>
                  <a:gd name="T44" fmla="*/ 6 w 295"/>
                  <a:gd name="T45" fmla="*/ 180 h 278"/>
                  <a:gd name="T46" fmla="*/ 9 w 295"/>
                  <a:gd name="T47" fmla="*/ 165 h 278"/>
                  <a:gd name="T48" fmla="*/ 10 w 295"/>
                  <a:gd name="T49" fmla="*/ 147 h 278"/>
                  <a:gd name="T50" fmla="*/ 34 w 295"/>
                  <a:gd name="T51" fmla="*/ 133 h 278"/>
                  <a:gd name="T52" fmla="*/ 30 w 295"/>
                  <a:gd name="T53" fmla="*/ 42 h 278"/>
                  <a:gd name="T54" fmla="*/ 49 w 295"/>
                  <a:gd name="T55" fmla="*/ 0 h 278"/>
                  <a:gd name="T56" fmla="*/ 191 w 295"/>
                  <a:gd name="T57" fmla="*/ 0 h 278"/>
                  <a:gd name="T58" fmla="*/ 269 w 295"/>
                  <a:gd name="T59" fmla="*/ 21 h 278"/>
                  <a:gd name="T60" fmla="*/ 270 w 295"/>
                  <a:gd name="T61" fmla="*/ 46 h 278"/>
                  <a:gd name="T62" fmla="*/ 285 w 295"/>
                  <a:gd name="T63" fmla="*/ 76 h 278"/>
                  <a:gd name="T64" fmla="*/ 287 w 295"/>
                  <a:gd name="T65" fmla="*/ 95 h 278"/>
                  <a:gd name="T66" fmla="*/ 268 w 295"/>
                  <a:gd name="T67" fmla="*/ 105 h 278"/>
                  <a:gd name="T68" fmla="*/ 260 w 295"/>
                  <a:gd name="T69" fmla="*/ 149 h 278"/>
                  <a:gd name="T70" fmla="*/ 260 w 295"/>
                  <a:gd name="T71" fmla="*/ 175 h 278"/>
                  <a:gd name="T72" fmla="*/ 243 w 295"/>
                  <a:gd name="T73" fmla="*/ 206 h 278"/>
                  <a:gd name="T74" fmla="*/ 234 w 295"/>
                  <a:gd name="T75" fmla="*/ 231 h 278"/>
                  <a:gd name="T76" fmla="*/ 221 w 295"/>
                  <a:gd name="T77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5" h="278">
                    <a:moveTo>
                      <a:pt x="221" y="261"/>
                    </a:moveTo>
                    <a:lnTo>
                      <a:pt x="218" y="260"/>
                    </a:lnTo>
                    <a:lnTo>
                      <a:pt x="218" y="250"/>
                    </a:lnTo>
                    <a:lnTo>
                      <a:pt x="216" y="243"/>
                    </a:lnTo>
                    <a:lnTo>
                      <a:pt x="207" y="235"/>
                    </a:lnTo>
                    <a:lnTo>
                      <a:pt x="204" y="220"/>
                    </a:lnTo>
                    <a:lnTo>
                      <a:pt x="206" y="204"/>
                    </a:lnTo>
                    <a:lnTo>
                      <a:pt x="197" y="203"/>
                    </a:lnTo>
                    <a:lnTo>
                      <a:pt x="196" y="208"/>
                    </a:lnTo>
                    <a:lnTo>
                      <a:pt x="185" y="209"/>
                    </a:lnTo>
                    <a:lnTo>
                      <a:pt x="190" y="215"/>
                    </a:lnTo>
                    <a:lnTo>
                      <a:pt x="192" y="227"/>
                    </a:lnTo>
                    <a:lnTo>
                      <a:pt x="182" y="239"/>
                    </a:lnTo>
                    <a:lnTo>
                      <a:pt x="173" y="254"/>
                    </a:lnTo>
                    <a:lnTo>
                      <a:pt x="164" y="256"/>
                    </a:lnTo>
                    <a:lnTo>
                      <a:pt x="148" y="244"/>
                    </a:lnTo>
                    <a:lnTo>
                      <a:pt x="141" y="248"/>
                    </a:lnTo>
                    <a:lnTo>
                      <a:pt x="139" y="254"/>
                    </a:lnTo>
                    <a:lnTo>
                      <a:pt x="130" y="258"/>
                    </a:lnTo>
                    <a:lnTo>
                      <a:pt x="130" y="262"/>
                    </a:lnTo>
                    <a:lnTo>
                      <a:pt x="111" y="262"/>
                    </a:lnTo>
                    <a:lnTo>
                      <a:pt x="109" y="258"/>
                    </a:lnTo>
                    <a:lnTo>
                      <a:pt x="95" y="257"/>
                    </a:lnTo>
                    <a:lnTo>
                      <a:pt x="89" y="261"/>
                    </a:lnTo>
                    <a:lnTo>
                      <a:pt x="84" y="259"/>
                    </a:lnTo>
                    <a:lnTo>
                      <a:pt x="74" y="247"/>
                    </a:lnTo>
                    <a:lnTo>
                      <a:pt x="71" y="241"/>
                    </a:lnTo>
                    <a:lnTo>
                      <a:pt x="58" y="244"/>
                    </a:lnTo>
                    <a:lnTo>
                      <a:pt x="53" y="254"/>
                    </a:lnTo>
                    <a:lnTo>
                      <a:pt x="49" y="272"/>
                    </a:lnTo>
                    <a:lnTo>
                      <a:pt x="42" y="276"/>
                    </a:lnTo>
                    <a:lnTo>
                      <a:pt x="37" y="278"/>
                    </a:lnTo>
                    <a:lnTo>
                      <a:pt x="35" y="277"/>
                    </a:lnTo>
                    <a:lnTo>
                      <a:pt x="29" y="271"/>
                    </a:lnTo>
                    <a:lnTo>
                      <a:pt x="28" y="265"/>
                    </a:lnTo>
                    <a:lnTo>
                      <a:pt x="30" y="256"/>
                    </a:lnTo>
                    <a:lnTo>
                      <a:pt x="30" y="248"/>
                    </a:lnTo>
                    <a:lnTo>
                      <a:pt x="20" y="235"/>
                    </a:lnTo>
                    <a:lnTo>
                      <a:pt x="17" y="226"/>
                    </a:lnTo>
                    <a:lnTo>
                      <a:pt x="17" y="221"/>
                    </a:lnTo>
                    <a:lnTo>
                      <a:pt x="10" y="215"/>
                    </a:lnTo>
                    <a:lnTo>
                      <a:pt x="10" y="203"/>
                    </a:lnTo>
                    <a:lnTo>
                      <a:pt x="6" y="195"/>
                    </a:lnTo>
                    <a:lnTo>
                      <a:pt x="0" y="196"/>
                    </a:lnTo>
                    <a:lnTo>
                      <a:pt x="1" y="188"/>
                    </a:lnTo>
                    <a:lnTo>
                      <a:pt x="6" y="180"/>
                    </a:lnTo>
                    <a:lnTo>
                      <a:pt x="4" y="171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10" y="147"/>
                    </a:lnTo>
                    <a:lnTo>
                      <a:pt x="18" y="132"/>
                    </a:lnTo>
                    <a:lnTo>
                      <a:pt x="34" y="133"/>
                    </a:lnTo>
                    <a:lnTo>
                      <a:pt x="30" y="51"/>
                    </a:lnTo>
                    <a:lnTo>
                      <a:pt x="30" y="42"/>
                    </a:lnTo>
                    <a:lnTo>
                      <a:pt x="51" y="42"/>
                    </a:lnTo>
                    <a:lnTo>
                      <a:pt x="49" y="0"/>
                    </a:lnTo>
                    <a:lnTo>
                      <a:pt x="121" y="0"/>
                    </a:lnTo>
                    <a:lnTo>
                      <a:pt x="191" y="0"/>
                    </a:lnTo>
                    <a:lnTo>
                      <a:pt x="262" y="0"/>
                    </a:lnTo>
                    <a:lnTo>
                      <a:pt x="269" y="21"/>
                    </a:lnTo>
                    <a:lnTo>
                      <a:pt x="266" y="24"/>
                    </a:lnTo>
                    <a:lnTo>
                      <a:pt x="270" y="46"/>
                    </a:lnTo>
                    <a:lnTo>
                      <a:pt x="278" y="71"/>
                    </a:lnTo>
                    <a:lnTo>
                      <a:pt x="285" y="76"/>
                    </a:lnTo>
                    <a:lnTo>
                      <a:pt x="295" y="84"/>
                    </a:lnTo>
                    <a:lnTo>
                      <a:pt x="287" y="95"/>
                    </a:lnTo>
                    <a:lnTo>
                      <a:pt x="273" y="99"/>
                    </a:lnTo>
                    <a:lnTo>
                      <a:pt x="268" y="105"/>
                    </a:lnTo>
                    <a:lnTo>
                      <a:pt x="267" y="119"/>
                    </a:lnTo>
                    <a:lnTo>
                      <a:pt x="260" y="149"/>
                    </a:lnTo>
                    <a:lnTo>
                      <a:pt x="263" y="158"/>
                    </a:lnTo>
                    <a:lnTo>
                      <a:pt x="260" y="175"/>
                    </a:lnTo>
                    <a:lnTo>
                      <a:pt x="254" y="196"/>
                    </a:lnTo>
                    <a:lnTo>
                      <a:pt x="243" y="206"/>
                    </a:lnTo>
                    <a:lnTo>
                      <a:pt x="236" y="222"/>
                    </a:lnTo>
                    <a:lnTo>
                      <a:pt x="234" y="231"/>
                    </a:lnTo>
                    <a:lnTo>
                      <a:pt x="226" y="236"/>
                    </a:lnTo>
                    <a:lnTo>
                      <a:pt x="221" y="258"/>
                    </a:lnTo>
                    <a:lnTo>
                      <a:pt x="221" y="2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9" name="Freeform 172">
                <a:extLst>
                  <a:ext uri="{FF2B5EF4-FFF2-40B4-BE49-F238E27FC236}">
                    <a16:creationId xmlns:a16="http://schemas.microsoft.com/office/drawing/2014/main" id="{E1F63601-3B30-4357-A171-1FECCE0F9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239" y="4254832"/>
                <a:ext cx="330809" cy="286973"/>
              </a:xfrm>
              <a:custGeom>
                <a:avLst/>
                <a:gdLst>
                  <a:gd name="T0" fmla="*/ 184 w 210"/>
                  <a:gd name="T1" fmla="*/ 58 h 182"/>
                  <a:gd name="T2" fmla="*/ 185 w 210"/>
                  <a:gd name="T3" fmla="*/ 74 h 182"/>
                  <a:gd name="T4" fmla="*/ 182 w 210"/>
                  <a:gd name="T5" fmla="*/ 80 h 182"/>
                  <a:gd name="T6" fmla="*/ 172 w 210"/>
                  <a:gd name="T7" fmla="*/ 81 h 182"/>
                  <a:gd name="T8" fmla="*/ 166 w 210"/>
                  <a:gd name="T9" fmla="*/ 93 h 182"/>
                  <a:gd name="T10" fmla="*/ 178 w 210"/>
                  <a:gd name="T11" fmla="*/ 94 h 182"/>
                  <a:gd name="T12" fmla="*/ 187 w 210"/>
                  <a:gd name="T13" fmla="*/ 104 h 182"/>
                  <a:gd name="T14" fmla="*/ 191 w 210"/>
                  <a:gd name="T15" fmla="*/ 113 h 182"/>
                  <a:gd name="T16" fmla="*/ 199 w 210"/>
                  <a:gd name="T17" fmla="*/ 117 h 182"/>
                  <a:gd name="T18" fmla="*/ 210 w 210"/>
                  <a:gd name="T19" fmla="*/ 140 h 182"/>
                  <a:gd name="T20" fmla="*/ 198 w 210"/>
                  <a:gd name="T21" fmla="*/ 154 h 182"/>
                  <a:gd name="T22" fmla="*/ 187 w 210"/>
                  <a:gd name="T23" fmla="*/ 166 h 182"/>
                  <a:gd name="T24" fmla="*/ 175 w 210"/>
                  <a:gd name="T25" fmla="*/ 176 h 182"/>
                  <a:gd name="T26" fmla="*/ 163 w 210"/>
                  <a:gd name="T27" fmla="*/ 176 h 182"/>
                  <a:gd name="T28" fmla="*/ 148 w 210"/>
                  <a:gd name="T29" fmla="*/ 180 h 182"/>
                  <a:gd name="T30" fmla="*/ 136 w 210"/>
                  <a:gd name="T31" fmla="*/ 176 h 182"/>
                  <a:gd name="T32" fmla="*/ 129 w 210"/>
                  <a:gd name="T33" fmla="*/ 182 h 182"/>
                  <a:gd name="T34" fmla="*/ 112 w 210"/>
                  <a:gd name="T35" fmla="*/ 168 h 182"/>
                  <a:gd name="T36" fmla="*/ 108 w 210"/>
                  <a:gd name="T37" fmla="*/ 159 h 182"/>
                  <a:gd name="T38" fmla="*/ 98 w 210"/>
                  <a:gd name="T39" fmla="*/ 163 h 182"/>
                  <a:gd name="T40" fmla="*/ 89 w 210"/>
                  <a:gd name="T41" fmla="*/ 162 h 182"/>
                  <a:gd name="T42" fmla="*/ 84 w 210"/>
                  <a:gd name="T43" fmla="*/ 165 h 182"/>
                  <a:gd name="T44" fmla="*/ 76 w 210"/>
                  <a:gd name="T45" fmla="*/ 163 h 182"/>
                  <a:gd name="T46" fmla="*/ 65 w 210"/>
                  <a:gd name="T47" fmla="*/ 146 h 182"/>
                  <a:gd name="T48" fmla="*/ 62 w 210"/>
                  <a:gd name="T49" fmla="*/ 139 h 182"/>
                  <a:gd name="T50" fmla="*/ 48 w 210"/>
                  <a:gd name="T51" fmla="*/ 131 h 182"/>
                  <a:gd name="T52" fmla="*/ 43 w 210"/>
                  <a:gd name="T53" fmla="*/ 118 h 182"/>
                  <a:gd name="T54" fmla="*/ 35 w 210"/>
                  <a:gd name="T55" fmla="*/ 109 h 182"/>
                  <a:gd name="T56" fmla="*/ 23 w 210"/>
                  <a:gd name="T57" fmla="*/ 99 h 182"/>
                  <a:gd name="T58" fmla="*/ 23 w 210"/>
                  <a:gd name="T59" fmla="*/ 92 h 182"/>
                  <a:gd name="T60" fmla="*/ 13 w 210"/>
                  <a:gd name="T61" fmla="*/ 84 h 182"/>
                  <a:gd name="T62" fmla="*/ 0 w 210"/>
                  <a:gd name="T63" fmla="*/ 75 h 182"/>
                  <a:gd name="T64" fmla="*/ 5 w 210"/>
                  <a:gd name="T65" fmla="*/ 73 h 182"/>
                  <a:gd name="T66" fmla="*/ 12 w 210"/>
                  <a:gd name="T67" fmla="*/ 69 h 182"/>
                  <a:gd name="T68" fmla="*/ 16 w 210"/>
                  <a:gd name="T69" fmla="*/ 51 h 182"/>
                  <a:gd name="T70" fmla="*/ 21 w 210"/>
                  <a:gd name="T71" fmla="*/ 41 h 182"/>
                  <a:gd name="T72" fmla="*/ 34 w 210"/>
                  <a:gd name="T73" fmla="*/ 38 h 182"/>
                  <a:gd name="T74" fmla="*/ 37 w 210"/>
                  <a:gd name="T75" fmla="*/ 44 h 182"/>
                  <a:gd name="T76" fmla="*/ 47 w 210"/>
                  <a:gd name="T77" fmla="*/ 56 h 182"/>
                  <a:gd name="T78" fmla="*/ 52 w 210"/>
                  <a:gd name="T79" fmla="*/ 58 h 182"/>
                  <a:gd name="T80" fmla="*/ 59 w 210"/>
                  <a:gd name="T81" fmla="*/ 54 h 182"/>
                  <a:gd name="T82" fmla="*/ 72 w 210"/>
                  <a:gd name="T83" fmla="*/ 55 h 182"/>
                  <a:gd name="T84" fmla="*/ 74 w 210"/>
                  <a:gd name="T85" fmla="*/ 59 h 182"/>
                  <a:gd name="T86" fmla="*/ 93 w 210"/>
                  <a:gd name="T87" fmla="*/ 59 h 182"/>
                  <a:gd name="T88" fmla="*/ 93 w 210"/>
                  <a:gd name="T89" fmla="*/ 55 h 182"/>
                  <a:gd name="T90" fmla="*/ 102 w 210"/>
                  <a:gd name="T91" fmla="*/ 51 h 182"/>
                  <a:gd name="T92" fmla="*/ 104 w 210"/>
                  <a:gd name="T93" fmla="*/ 45 h 182"/>
                  <a:gd name="T94" fmla="*/ 111 w 210"/>
                  <a:gd name="T95" fmla="*/ 41 h 182"/>
                  <a:gd name="T96" fmla="*/ 127 w 210"/>
                  <a:gd name="T97" fmla="*/ 53 h 182"/>
                  <a:gd name="T98" fmla="*/ 136 w 210"/>
                  <a:gd name="T99" fmla="*/ 51 h 182"/>
                  <a:gd name="T100" fmla="*/ 145 w 210"/>
                  <a:gd name="T101" fmla="*/ 36 h 182"/>
                  <a:gd name="T102" fmla="*/ 155 w 210"/>
                  <a:gd name="T103" fmla="*/ 24 h 182"/>
                  <a:gd name="T104" fmla="*/ 153 w 210"/>
                  <a:gd name="T105" fmla="*/ 12 h 182"/>
                  <a:gd name="T106" fmla="*/ 148 w 210"/>
                  <a:gd name="T107" fmla="*/ 6 h 182"/>
                  <a:gd name="T108" fmla="*/ 159 w 210"/>
                  <a:gd name="T109" fmla="*/ 5 h 182"/>
                  <a:gd name="T110" fmla="*/ 160 w 210"/>
                  <a:gd name="T111" fmla="*/ 0 h 182"/>
                  <a:gd name="T112" fmla="*/ 169 w 210"/>
                  <a:gd name="T113" fmla="*/ 1 h 182"/>
                  <a:gd name="T114" fmla="*/ 167 w 210"/>
                  <a:gd name="T115" fmla="*/ 17 h 182"/>
                  <a:gd name="T116" fmla="*/ 170 w 210"/>
                  <a:gd name="T117" fmla="*/ 32 h 182"/>
                  <a:gd name="T118" fmla="*/ 179 w 210"/>
                  <a:gd name="T119" fmla="*/ 40 h 182"/>
                  <a:gd name="T120" fmla="*/ 181 w 210"/>
                  <a:gd name="T121" fmla="*/ 47 h 182"/>
                  <a:gd name="T122" fmla="*/ 181 w 210"/>
                  <a:gd name="T123" fmla="*/ 57 h 182"/>
                  <a:gd name="T124" fmla="*/ 184 w 210"/>
                  <a:gd name="T12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" h="182">
                    <a:moveTo>
                      <a:pt x="184" y="58"/>
                    </a:moveTo>
                    <a:lnTo>
                      <a:pt x="185" y="74"/>
                    </a:lnTo>
                    <a:lnTo>
                      <a:pt x="182" y="80"/>
                    </a:lnTo>
                    <a:lnTo>
                      <a:pt x="172" y="81"/>
                    </a:lnTo>
                    <a:lnTo>
                      <a:pt x="166" y="93"/>
                    </a:lnTo>
                    <a:lnTo>
                      <a:pt x="178" y="94"/>
                    </a:lnTo>
                    <a:lnTo>
                      <a:pt x="187" y="104"/>
                    </a:lnTo>
                    <a:lnTo>
                      <a:pt x="191" y="113"/>
                    </a:lnTo>
                    <a:lnTo>
                      <a:pt x="199" y="117"/>
                    </a:lnTo>
                    <a:lnTo>
                      <a:pt x="210" y="140"/>
                    </a:lnTo>
                    <a:lnTo>
                      <a:pt x="198" y="154"/>
                    </a:lnTo>
                    <a:lnTo>
                      <a:pt x="187" y="166"/>
                    </a:lnTo>
                    <a:lnTo>
                      <a:pt x="175" y="176"/>
                    </a:lnTo>
                    <a:lnTo>
                      <a:pt x="163" y="176"/>
                    </a:lnTo>
                    <a:lnTo>
                      <a:pt x="148" y="180"/>
                    </a:lnTo>
                    <a:lnTo>
                      <a:pt x="136" y="176"/>
                    </a:lnTo>
                    <a:lnTo>
                      <a:pt x="129" y="182"/>
                    </a:lnTo>
                    <a:lnTo>
                      <a:pt x="112" y="168"/>
                    </a:lnTo>
                    <a:lnTo>
                      <a:pt x="108" y="159"/>
                    </a:lnTo>
                    <a:lnTo>
                      <a:pt x="98" y="163"/>
                    </a:lnTo>
                    <a:lnTo>
                      <a:pt x="89" y="162"/>
                    </a:lnTo>
                    <a:lnTo>
                      <a:pt x="84" y="165"/>
                    </a:lnTo>
                    <a:lnTo>
                      <a:pt x="76" y="163"/>
                    </a:lnTo>
                    <a:lnTo>
                      <a:pt x="65" y="146"/>
                    </a:lnTo>
                    <a:lnTo>
                      <a:pt x="62" y="139"/>
                    </a:lnTo>
                    <a:lnTo>
                      <a:pt x="48" y="131"/>
                    </a:lnTo>
                    <a:lnTo>
                      <a:pt x="43" y="118"/>
                    </a:lnTo>
                    <a:lnTo>
                      <a:pt x="35" y="109"/>
                    </a:lnTo>
                    <a:lnTo>
                      <a:pt x="23" y="99"/>
                    </a:lnTo>
                    <a:lnTo>
                      <a:pt x="23" y="92"/>
                    </a:lnTo>
                    <a:lnTo>
                      <a:pt x="13" y="84"/>
                    </a:lnTo>
                    <a:lnTo>
                      <a:pt x="0" y="75"/>
                    </a:lnTo>
                    <a:lnTo>
                      <a:pt x="5" y="73"/>
                    </a:lnTo>
                    <a:lnTo>
                      <a:pt x="12" y="69"/>
                    </a:lnTo>
                    <a:lnTo>
                      <a:pt x="16" y="51"/>
                    </a:lnTo>
                    <a:lnTo>
                      <a:pt x="21" y="41"/>
                    </a:lnTo>
                    <a:lnTo>
                      <a:pt x="34" y="38"/>
                    </a:lnTo>
                    <a:lnTo>
                      <a:pt x="37" y="44"/>
                    </a:lnTo>
                    <a:lnTo>
                      <a:pt x="47" y="56"/>
                    </a:lnTo>
                    <a:lnTo>
                      <a:pt x="52" y="58"/>
                    </a:lnTo>
                    <a:lnTo>
                      <a:pt x="59" y="54"/>
                    </a:lnTo>
                    <a:lnTo>
                      <a:pt x="72" y="55"/>
                    </a:lnTo>
                    <a:lnTo>
                      <a:pt x="74" y="59"/>
                    </a:lnTo>
                    <a:lnTo>
                      <a:pt x="93" y="59"/>
                    </a:lnTo>
                    <a:lnTo>
                      <a:pt x="93" y="55"/>
                    </a:lnTo>
                    <a:lnTo>
                      <a:pt x="102" y="51"/>
                    </a:lnTo>
                    <a:lnTo>
                      <a:pt x="104" y="45"/>
                    </a:lnTo>
                    <a:lnTo>
                      <a:pt x="111" y="41"/>
                    </a:lnTo>
                    <a:lnTo>
                      <a:pt x="127" y="53"/>
                    </a:lnTo>
                    <a:lnTo>
                      <a:pt x="136" y="51"/>
                    </a:lnTo>
                    <a:lnTo>
                      <a:pt x="145" y="36"/>
                    </a:lnTo>
                    <a:lnTo>
                      <a:pt x="155" y="24"/>
                    </a:lnTo>
                    <a:lnTo>
                      <a:pt x="153" y="12"/>
                    </a:lnTo>
                    <a:lnTo>
                      <a:pt x="148" y="6"/>
                    </a:lnTo>
                    <a:lnTo>
                      <a:pt x="159" y="5"/>
                    </a:lnTo>
                    <a:lnTo>
                      <a:pt x="160" y="0"/>
                    </a:lnTo>
                    <a:lnTo>
                      <a:pt x="169" y="1"/>
                    </a:lnTo>
                    <a:lnTo>
                      <a:pt x="167" y="17"/>
                    </a:lnTo>
                    <a:lnTo>
                      <a:pt x="170" y="32"/>
                    </a:lnTo>
                    <a:lnTo>
                      <a:pt x="179" y="40"/>
                    </a:lnTo>
                    <a:lnTo>
                      <a:pt x="181" y="47"/>
                    </a:lnTo>
                    <a:lnTo>
                      <a:pt x="181" y="57"/>
                    </a:lnTo>
                    <a:lnTo>
                      <a:pt x="18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0" name="Freeform 173">
                <a:extLst>
                  <a:ext uri="{FF2B5EF4-FFF2-40B4-BE49-F238E27FC236}">
                    <a16:creationId xmlns:a16="http://schemas.microsoft.com/office/drawing/2014/main" id="{D21724E3-13ED-4290-AAC4-0802DC208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600" y="4112922"/>
                <a:ext cx="176431" cy="138756"/>
              </a:xfrm>
              <a:custGeom>
                <a:avLst/>
                <a:gdLst>
                  <a:gd name="T0" fmla="*/ 17 w 112"/>
                  <a:gd name="T1" fmla="*/ 62 h 88"/>
                  <a:gd name="T2" fmla="*/ 10 w 112"/>
                  <a:gd name="T3" fmla="*/ 46 h 88"/>
                  <a:gd name="T4" fmla="*/ 0 w 112"/>
                  <a:gd name="T5" fmla="*/ 38 h 88"/>
                  <a:gd name="T6" fmla="*/ 9 w 112"/>
                  <a:gd name="T7" fmla="*/ 34 h 88"/>
                  <a:gd name="T8" fmla="*/ 18 w 112"/>
                  <a:gd name="T9" fmla="*/ 20 h 88"/>
                  <a:gd name="T10" fmla="*/ 22 w 112"/>
                  <a:gd name="T11" fmla="*/ 9 h 88"/>
                  <a:gd name="T12" fmla="*/ 29 w 112"/>
                  <a:gd name="T13" fmla="*/ 2 h 88"/>
                  <a:gd name="T14" fmla="*/ 38 w 112"/>
                  <a:gd name="T15" fmla="*/ 4 h 88"/>
                  <a:gd name="T16" fmla="*/ 47 w 112"/>
                  <a:gd name="T17" fmla="*/ 0 h 88"/>
                  <a:gd name="T18" fmla="*/ 57 w 112"/>
                  <a:gd name="T19" fmla="*/ 0 h 88"/>
                  <a:gd name="T20" fmla="*/ 65 w 112"/>
                  <a:gd name="T21" fmla="*/ 6 h 88"/>
                  <a:gd name="T22" fmla="*/ 77 w 112"/>
                  <a:gd name="T23" fmla="*/ 11 h 88"/>
                  <a:gd name="T24" fmla="*/ 88 w 112"/>
                  <a:gd name="T25" fmla="*/ 26 h 88"/>
                  <a:gd name="T26" fmla="*/ 100 w 112"/>
                  <a:gd name="T27" fmla="*/ 41 h 88"/>
                  <a:gd name="T28" fmla="*/ 100 w 112"/>
                  <a:gd name="T29" fmla="*/ 54 h 88"/>
                  <a:gd name="T30" fmla="*/ 104 w 112"/>
                  <a:gd name="T31" fmla="*/ 66 h 88"/>
                  <a:gd name="T32" fmla="*/ 111 w 112"/>
                  <a:gd name="T33" fmla="*/ 71 h 88"/>
                  <a:gd name="T34" fmla="*/ 112 w 112"/>
                  <a:gd name="T35" fmla="*/ 79 h 88"/>
                  <a:gd name="T36" fmla="*/ 111 w 112"/>
                  <a:gd name="T37" fmla="*/ 86 h 88"/>
                  <a:gd name="T38" fmla="*/ 109 w 112"/>
                  <a:gd name="T39" fmla="*/ 87 h 88"/>
                  <a:gd name="T40" fmla="*/ 99 w 112"/>
                  <a:gd name="T41" fmla="*/ 85 h 88"/>
                  <a:gd name="T42" fmla="*/ 97 w 112"/>
                  <a:gd name="T43" fmla="*/ 88 h 88"/>
                  <a:gd name="T44" fmla="*/ 93 w 112"/>
                  <a:gd name="T45" fmla="*/ 88 h 88"/>
                  <a:gd name="T46" fmla="*/ 80 w 112"/>
                  <a:gd name="T47" fmla="*/ 83 h 88"/>
                  <a:gd name="T48" fmla="*/ 71 w 112"/>
                  <a:gd name="T49" fmla="*/ 83 h 88"/>
                  <a:gd name="T50" fmla="*/ 38 w 112"/>
                  <a:gd name="T51" fmla="*/ 82 h 88"/>
                  <a:gd name="T52" fmla="*/ 33 w 112"/>
                  <a:gd name="T53" fmla="*/ 84 h 88"/>
                  <a:gd name="T54" fmla="*/ 27 w 112"/>
                  <a:gd name="T55" fmla="*/ 84 h 88"/>
                  <a:gd name="T56" fmla="*/ 17 w 112"/>
                  <a:gd name="T57" fmla="*/ 87 h 88"/>
                  <a:gd name="T58" fmla="*/ 14 w 112"/>
                  <a:gd name="T59" fmla="*/ 71 h 88"/>
                  <a:gd name="T60" fmla="*/ 31 w 112"/>
                  <a:gd name="T61" fmla="*/ 72 h 88"/>
                  <a:gd name="T62" fmla="*/ 35 w 112"/>
                  <a:gd name="T63" fmla="*/ 69 h 88"/>
                  <a:gd name="T64" fmla="*/ 39 w 112"/>
                  <a:gd name="T65" fmla="*/ 69 h 88"/>
                  <a:gd name="T66" fmla="*/ 45 w 112"/>
                  <a:gd name="T67" fmla="*/ 64 h 88"/>
                  <a:gd name="T68" fmla="*/ 53 w 112"/>
                  <a:gd name="T69" fmla="*/ 68 h 88"/>
                  <a:gd name="T70" fmla="*/ 61 w 112"/>
                  <a:gd name="T71" fmla="*/ 69 h 88"/>
                  <a:gd name="T72" fmla="*/ 69 w 112"/>
                  <a:gd name="T73" fmla="*/ 64 h 88"/>
                  <a:gd name="T74" fmla="*/ 65 w 112"/>
                  <a:gd name="T75" fmla="*/ 58 h 88"/>
                  <a:gd name="T76" fmla="*/ 59 w 112"/>
                  <a:gd name="T77" fmla="*/ 61 h 88"/>
                  <a:gd name="T78" fmla="*/ 54 w 112"/>
                  <a:gd name="T79" fmla="*/ 61 h 88"/>
                  <a:gd name="T80" fmla="*/ 47 w 112"/>
                  <a:gd name="T81" fmla="*/ 56 h 88"/>
                  <a:gd name="T82" fmla="*/ 41 w 112"/>
                  <a:gd name="T83" fmla="*/ 56 h 88"/>
                  <a:gd name="T84" fmla="*/ 37 w 112"/>
                  <a:gd name="T85" fmla="*/ 61 h 88"/>
                  <a:gd name="T86" fmla="*/ 17 w 112"/>
                  <a:gd name="T87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88">
                    <a:moveTo>
                      <a:pt x="17" y="62"/>
                    </a:moveTo>
                    <a:lnTo>
                      <a:pt x="10" y="46"/>
                    </a:lnTo>
                    <a:lnTo>
                      <a:pt x="0" y="38"/>
                    </a:lnTo>
                    <a:lnTo>
                      <a:pt x="9" y="34"/>
                    </a:lnTo>
                    <a:lnTo>
                      <a:pt x="18" y="20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6"/>
                    </a:lnTo>
                    <a:lnTo>
                      <a:pt x="77" y="11"/>
                    </a:lnTo>
                    <a:lnTo>
                      <a:pt x="88" y="26"/>
                    </a:lnTo>
                    <a:lnTo>
                      <a:pt x="100" y="41"/>
                    </a:lnTo>
                    <a:lnTo>
                      <a:pt x="100" y="54"/>
                    </a:lnTo>
                    <a:lnTo>
                      <a:pt x="104" y="66"/>
                    </a:lnTo>
                    <a:lnTo>
                      <a:pt x="111" y="71"/>
                    </a:lnTo>
                    <a:lnTo>
                      <a:pt x="112" y="79"/>
                    </a:lnTo>
                    <a:lnTo>
                      <a:pt x="111" y="86"/>
                    </a:lnTo>
                    <a:lnTo>
                      <a:pt x="109" y="87"/>
                    </a:lnTo>
                    <a:lnTo>
                      <a:pt x="99" y="85"/>
                    </a:lnTo>
                    <a:lnTo>
                      <a:pt x="97" y="88"/>
                    </a:lnTo>
                    <a:lnTo>
                      <a:pt x="93" y="88"/>
                    </a:lnTo>
                    <a:lnTo>
                      <a:pt x="80" y="83"/>
                    </a:lnTo>
                    <a:lnTo>
                      <a:pt x="71" y="83"/>
                    </a:lnTo>
                    <a:lnTo>
                      <a:pt x="38" y="82"/>
                    </a:lnTo>
                    <a:lnTo>
                      <a:pt x="33" y="84"/>
                    </a:lnTo>
                    <a:lnTo>
                      <a:pt x="27" y="84"/>
                    </a:lnTo>
                    <a:lnTo>
                      <a:pt x="17" y="87"/>
                    </a:lnTo>
                    <a:lnTo>
                      <a:pt x="14" y="71"/>
                    </a:lnTo>
                    <a:lnTo>
                      <a:pt x="31" y="72"/>
                    </a:lnTo>
                    <a:lnTo>
                      <a:pt x="35" y="69"/>
                    </a:lnTo>
                    <a:lnTo>
                      <a:pt x="39" y="69"/>
                    </a:lnTo>
                    <a:lnTo>
                      <a:pt x="45" y="64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65" y="58"/>
                    </a:lnTo>
                    <a:lnTo>
                      <a:pt x="59" y="61"/>
                    </a:lnTo>
                    <a:lnTo>
                      <a:pt x="54" y="61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7" y="61"/>
                    </a:lnTo>
                    <a:lnTo>
                      <a:pt x="17" y="6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1" name="Freeform 174">
                <a:extLst>
                  <a:ext uri="{FF2B5EF4-FFF2-40B4-BE49-F238E27FC236}">
                    <a16:creationId xmlns:a16="http://schemas.microsoft.com/office/drawing/2014/main" id="{C3452769-CA65-43CB-9162-99A446C4B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921" y="4991187"/>
                <a:ext cx="28355" cy="18921"/>
              </a:xfrm>
              <a:custGeom>
                <a:avLst/>
                <a:gdLst>
                  <a:gd name="T0" fmla="*/ 14 w 18"/>
                  <a:gd name="T1" fmla="*/ 5 h 12"/>
                  <a:gd name="T2" fmla="*/ 18 w 18"/>
                  <a:gd name="T3" fmla="*/ 12 h 12"/>
                  <a:gd name="T4" fmla="*/ 6 w 18"/>
                  <a:gd name="T5" fmla="*/ 12 h 12"/>
                  <a:gd name="T6" fmla="*/ 0 w 18"/>
                  <a:gd name="T7" fmla="*/ 0 h 12"/>
                  <a:gd name="T8" fmla="*/ 11 w 18"/>
                  <a:gd name="T9" fmla="*/ 4 h 12"/>
                  <a:gd name="T10" fmla="*/ 14 w 18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4" y="5"/>
                    </a:moveTo>
                    <a:lnTo>
                      <a:pt x="18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2" name="Freeform 175">
                <a:extLst>
                  <a:ext uri="{FF2B5EF4-FFF2-40B4-BE49-F238E27FC236}">
                    <a16:creationId xmlns:a16="http://schemas.microsoft.com/office/drawing/2014/main" id="{9A81EAFA-3C85-463E-86AD-2525C9A1E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5238" y="4959652"/>
                <a:ext cx="34656" cy="20499"/>
              </a:xfrm>
              <a:custGeom>
                <a:avLst/>
                <a:gdLst>
                  <a:gd name="T0" fmla="*/ 22 w 22"/>
                  <a:gd name="T1" fmla="*/ 12 h 13"/>
                  <a:gd name="T2" fmla="*/ 15 w 22"/>
                  <a:gd name="T3" fmla="*/ 13 h 13"/>
                  <a:gd name="T4" fmla="*/ 4 w 22"/>
                  <a:gd name="T5" fmla="*/ 11 h 13"/>
                  <a:gd name="T6" fmla="*/ 0 w 22"/>
                  <a:gd name="T7" fmla="*/ 8 h 13"/>
                  <a:gd name="T8" fmla="*/ 2 w 22"/>
                  <a:gd name="T9" fmla="*/ 0 h 13"/>
                  <a:gd name="T10" fmla="*/ 14 w 22"/>
                  <a:gd name="T11" fmla="*/ 3 h 13"/>
                  <a:gd name="T12" fmla="*/ 19 w 22"/>
                  <a:gd name="T13" fmla="*/ 7 h 13"/>
                  <a:gd name="T14" fmla="*/ 22 w 22"/>
                  <a:gd name="T1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22" y="12"/>
                    </a:moveTo>
                    <a:lnTo>
                      <a:pt x="15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4" y="3"/>
                    </a:lnTo>
                    <a:lnTo>
                      <a:pt x="19" y="7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3" name="Freeform 176">
                <a:extLst>
                  <a:ext uri="{FF2B5EF4-FFF2-40B4-BE49-F238E27FC236}">
                    <a16:creationId xmlns:a16="http://schemas.microsoft.com/office/drawing/2014/main" id="{B411CEE6-1B28-427E-A90E-1E3732B28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6744" y="4928116"/>
                <a:ext cx="26780" cy="48881"/>
              </a:xfrm>
              <a:custGeom>
                <a:avLst/>
                <a:gdLst>
                  <a:gd name="T0" fmla="*/ 17 w 17"/>
                  <a:gd name="T1" fmla="*/ 27 h 31"/>
                  <a:gd name="T2" fmla="*/ 14 w 17"/>
                  <a:gd name="T3" fmla="*/ 31 h 31"/>
                  <a:gd name="T4" fmla="*/ 3 w 17"/>
                  <a:gd name="T5" fmla="*/ 13 h 31"/>
                  <a:gd name="T6" fmla="*/ 0 w 17"/>
                  <a:gd name="T7" fmla="*/ 0 h 31"/>
                  <a:gd name="T8" fmla="*/ 6 w 17"/>
                  <a:gd name="T9" fmla="*/ 0 h 31"/>
                  <a:gd name="T10" fmla="*/ 11 w 17"/>
                  <a:gd name="T11" fmla="*/ 17 h 31"/>
                  <a:gd name="T12" fmla="*/ 17 w 17"/>
                  <a:gd name="T1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17" y="27"/>
                    </a:moveTo>
                    <a:lnTo>
                      <a:pt x="14" y="31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17"/>
                    </a:lnTo>
                    <a:lnTo>
                      <a:pt x="17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4" name="Freeform 177">
                <a:extLst>
                  <a:ext uri="{FF2B5EF4-FFF2-40B4-BE49-F238E27FC236}">
                    <a16:creationId xmlns:a16="http://schemas.microsoft.com/office/drawing/2014/main" id="{A0294347-4191-43D2-8A8B-FAB891DF4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2156" y="4896581"/>
                <a:ext cx="45684" cy="39420"/>
              </a:xfrm>
              <a:custGeom>
                <a:avLst/>
                <a:gdLst>
                  <a:gd name="T0" fmla="*/ 28 w 29"/>
                  <a:gd name="T1" fmla="*/ 21 h 25"/>
                  <a:gd name="T2" fmla="*/ 29 w 29"/>
                  <a:gd name="T3" fmla="*/ 25 h 25"/>
                  <a:gd name="T4" fmla="*/ 15 w 29"/>
                  <a:gd name="T5" fmla="*/ 16 h 25"/>
                  <a:gd name="T6" fmla="*/ 6 w 29"/>
                  <a:gd name="T7" fmla="*/ 9 h 25"/>
                  <a:gd name="T8" fmla="*/ 0 w 29"/>
                  <a:gd name="T9" fmla="*/ 2 h 25"/>
                  <a:gd name="T10" fmla="*/ 3 w 29"/>
                  <a:gd name="T11" fmla="*/ 0 h 25"/>
                  <a:gd name="T12" fmla="*/ 11 w 29"/>
                  <a:gd name="T13" fmla="*/ 4 h 25"/>
                  <a:gd name="T14" fmla="*/ 25 w 29"/>
                  <a:gd name="T15" fmla="*/ 14 h 25"/>
                  <a:gd name="T16" fmla="*/ 28 w 29"/>
                  <a:gd name="T1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5">
                    <a:moveTo>
                      <a:pt x="28" y="21"/>
                    </a:moveTo>
                    <a:lnTo>
                      <a:pt x="29" y="25"/>
                    </a:lnTo>
                    <a:lnTo>
                      <a:pt x="15" y="16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1" y="4"/>
                    </a:lnTo>
                    <a:lnTo>
                      <a:pt x="25" y="14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5" name="Freeform 178">
                <a:extLst>
                  <a:ext uri="{FF2B5EF4-FFF2-40B4-BE49-F238E27FC236}">
                    <a16:creationId xmlns:a16="http://schemas.microsoft.com/office/drawing/2014/main" id="{26392469-FD53-4AC5-AE9C-04107B8C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3323" y="4871352"/>
                <a:ext cx="28355" cy="26806"/>
              </a:xfrm>
              <a:custGeom>
                <a:avLst/>
                <a:gdLst>
                  <a:gd name="T0" fmla="*/ 18 w 18"/>
                  <a:gd name="T1" fmla="*/ 16 h 17"/>
                  <a:gd name="T2" fmla="*/ 15 w 18"/>
                  <a:gd name="T3" fmla="*/ 17 h 17"/>
                  <a:gd name="T4" fmla="*/ 7 w 18"/>
                  <a:gd name="T5" fmla="*/ 13 h 17"/>
                  <a:gd name="T6" fmla="*/ 0 w 18"/>
                  <a:gd name="T7" fmla="*/ 4 h 17"/>
                  <a:gd name="T8" fmla="*/ 2 w 18"/>
                  <a:gd name="T9" fmla="*/ 0 h 17"/>
                  <a:gd name="T10" fmla="*/ 12 w 18"/>
                  <a:gd name="T11" fmla="*/ 9 h 17"/>
                  <a:gd name="T12" fmla="*/ 18 w 18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8" y="16"/>
                    </a:moveTo>
                    <a:lnTo>
                      <a:pt x="15" y="17"/>
                    </a:lnTo>
                    <a:lnTo>
                      <a:pt x="7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" y="9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6" name="Freeform 179">
                <a:extLst>
                  <a:ext uri="{FF2B5EF4-FFF2-40B4-BE49-F238E27FC236}">
                    <a16:creationId xmlns:a16="http://schemas.microsoft.com/office/drawing/2014/main" id="{BBC1946D-AA2C-4FBE-9008-1CBE2EE9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048" y="4327364"/>
                <a:ext cx="86641" cy="107221"/>
              </a:xfrm>
              <a:custGeom>
                <a:avLst/>
                <a:gdLst>
                  <a:gd name="T0" fmla="*/ 33 w 55"/>
                  <a:gd name="T1" fmla="*/ 68 h 68"/>
                  <a:gd name="T2" fmla="*/ 28 w 55"/>
                  <a:gd name="T3" fmla="*/ 66 h 68"/>
                  <a:gd name="T4" fmla="*/ 15 w 55"/>
                  <a:gd name="T5" fmla="*/ 58 h 68"/>
                  <a:gd name="T6" fmla="*/ 5 w 55"/>
                  <a:gd name="T7" fmla="*/ 46 h 68"/>
                  <a:gd name="T8" fmla="*/ 2 w 55"/>
                  <a:gd name="T9" fmla="*/ 39 h 68"/>
                  <a:gd name="T10" fmla="*/ 0 w 55"/>
                  <a:gd name="T11" fmla="*/ 23 h 68"/>
                  <a:gd name="T12" fmla="*/ 10 w 55"/>
                  <a:gd name="T13" fmla="*/ 14 h 68"/>
                  <a:gd name="T14" fmla="*/ 12 w 55"/>
                  <a:gd name="T15" fmla="*/ 8 h 68"/>
                  <a:gd name="T16" fmla="*/ 15 w 55"/>
                  <a:gd name="T17" fmla="*/ 4 h 68"/>
                  <a:gd name="T18" fmla="*/ 20 w 55"/>
                  <a:gd name="T19" fmla="*/ 4 h 68"/>
                  <a:gd name="T20" fmla="*/ 24 w 55"/>
                  <a:gd name="T21" fmla="*/ 0 h 68"/>
                  <a:gd name="T22" fmla="*/ 39 w 55"/>
                  <a:gd name="T23" fmla="*/ 0 h 68"/>
                  <a:gd name="T24" fmla="*/ 44 w 55"/>
                  <a:gd name="T25" fmla="*/ 7 h 68"/>
                  <a:gd name="T26" fmla="*/ 48 w 55"/>
                  <a:gd name="T27" fmla="*/ 16 h 68"/>
                  <a:gd name="T28" fmla="*/ 47 w 55"/>
                  <a:gd name="T29" fmla="*/ 22 h 68"/>
                  <a:gd name="T30" fmla="*/ 50 w 55"/>
                  <a:gd name="T31" fmla="*/ 27 h 68"/>
                  <a:gd name="T32" fmla="*/ 50 w 55"/>
                  <a:gd name="T33" fmla="*/ 35 h 68"/>
                  <a:gd name="T34" fmla="*/ 55 w 55"/>
                  <a:gd name="T35" fmla="*/ 34 h 68"/>
                  <a:gd name="T36" fmla="*/ 46 w 55"/>
                  <a:gd name="T37" fmla="*/ 43 h 68"/>
                  <a:gd name="T38" fmla="*/ 38 w 55"/>
                  <a:gd name="T39" fmla="*/ 55 h 68"/>
                  <a:gd name="T40" fmla="*/ 37 w 55"/>
                  <a:gd name="T41" fmla="*/ 61 h 68"/>
                  <a:gd name="T42" fmla="*/ 33 w 55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8">
                    <a:moveTo>
                      <a:pt x="33" y="68"/>
                    </a:moveTo>
                    <a:lnTo>
                      <a:pt x="28" y="66"/>
                    </a:lnTo>
                    <a:lnTo>
                      <a:pt x="15" y="58"/>
                    </a:lnTo>
                    <a:lnTo>
                      <a:pt x="5" y="46"/>
                    </a:lnTo>
                    <a:lnTo>
                      <a:pt x="2" y="39"/>
                    </a:lnTo>
                    <a:lnTo>
                      <a:pt x="0" y="23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44" y="7"/>
                    </a:lnTo>
                    <a:lnTo>
                      <a:pt x="48" y="16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0" y="35"/>
                    </a:lnTo>
                    <a:lnTo>
                      <a:pt x="55" y="34"/>
                    </a:lnTo>
                    <a:lnTo>
                      <a:pt x="46" y="43"/>
                    </a:lnTo>
                    <a:lnTo>
                      <a:pt x="38" y="55"/>
                    </a:lnTo>
                    <a:lnTo>
                      <a:pt x="37" y="61"/>
                    </a:lnTo>
                    <a:lnTo>
                      <a:pt x="33" y="6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7" name="Freeform 180">
                <a:extLst>
                  <a:ext uri="{FF2B5EF4-FFF2-40B4-BE49-F238E27FC236}">
                    <a16:creationId xmlns:a16="http://schemas.microsoft.com/office/drawing/2014/main" id="{1B64777D-0606-43B1-9F63-58671427E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654" y="4183877"/>
                <a:ext cx="69312" cy="40996"/>
              </a:xfrm>
              <a:custGeom>
                <a:avLst/>
                <a:gdLst>
                  <a:gd name="T0" fmla="*/ 42 w 44"/>
                  <a:gd name="T1" fmla="*/ 21 h 26"/>
                  <a:gd name="T2" fmla="*/ 39 w 44"/>
                  <a:gd name="T3" fmla="*/ 26 h 26"/>
                  <a:gd name="T4" fmla="*/ 29 w 44"/>
                  <a:gd name="T5" fmla="*/ 26 h 26"/>
                  <a:gd name="T6" fmla="*/ 22 w 44"/>
                  <a:gd name="T7" fmla="*/ 24 h 26"/>
                  <a:gd name="T8" fmla="*/ 15 w 44"/>
                  <a:gd name="T9" fmla="*/ 20 h 26"/>
                  <a:gd name="T10" fmla="*/ 5 w 44"/>
                  <a:gd name="T11" fmla="*/ 18 h 26"/>
                  <a:gd name="T12" fmla="*/ 0 w 44"/>
                  <a:gd name="T13" fmla="*/ 14 h 26"/>
                  <a:gd name="T14" fmla="*/ 1 w 44"/>
                  <a:gd name="T15" fmla="*/ 11 h 26"/>
                  <a:gd name="T16" fmla="*/ 8 w 44"/>
                  <a:gd name="T17" fmla="*/ 6 h 26"/>
                  <a:gd name="T18" fmla="*/ 12 w 44"/>
                  <a:gd name="T19" fmla="*/ 3 h 26"/>
                  <a:gd name="T20" fmla="*/ 11 w 44"/>
                  <a:gd name="T21" fmla="*/ 1 h 26"/>
                  <a:gd name="T22" fmla="*/ 15 w 44"/>
                  <a:gd name="T23" fmla="*/ 0 h 26"/>
                  <a:gd name="T24" fmla="*/ 20 w 44"/>
                  <a:gd name="T25" fmla="*/ 1 h 26"/>
                  <a:gd name="T26" fmla="*/ 24 w 44"/>
                  <a:gd name="T27" fmla="*/ 6 h 26"/>
                  <a:gd name="T28" fmla="*/ 29 w 44"/>
                  <a:gd name="T29" fmla="*/ 9 h 26"/>
                  <a:gd name="T30" fmla="*/ 29 w 44"/>
                  <a:gd name="T31" fmla="*/ 12 h 26"/>
                  <a:gd name="T32" fmla="*/ 38 w 44"/>
                  <a:gd name="T33" fmla="*/ 9 h 26"/>
                  <a:gd name="T34" fmla="*/ 41 w 44"/>
                  <a:gd name="T35" fmla="*/ 11 h 26"/>
                  <a:gd name="T36" fmla="*/ 44 w 44"/>
                  <a:gd name="T37" fmla="*/ 13 h 26"/>
                  <a:gd name="T38" fmla="*/ 42 w 44"/>
                  <a:gd name="T3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6">
                    <a:moveTo>
                      <a:pt x="42" y="21"/>
                    </a:moveTo>
                    <a:lnTo>
                      <a:pt x="39" y="26"/>
                    </a:lnTo>
                    <a:lnTo>
                      <a:pt x="29" y="26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4" y="6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8" name="Freeform 181">
                <a:extLst>
                  <a:ext uri="{FF2B5EF4-FFF2-40B4-BE49-F238E27FC236}">
                    <a16:creationId xmlns:a16="http://schemas.microsoft.com/office/drawing/2014/main" id="{1EFB8BCE-C0EE-4525-A231-2B0611ADD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410" y="4280061"/>
                <a:ext cx="184308" cy="113528"/>
              </a:xfrm>
              <a:custGeom>
                <a:avLst/>
                <a:gdLst>
                  <a:gd name="T0" fmla="*/ 117 w 117"/>
                  <a:gd name="T1" fmla="*/ 42 h 72"/>
                  <a:gd name="T2" fmla="*/ 109 w 117"/>
                  <a:gd name="T3" fmla="*/ 55 h 72"/>
                  <a:gd name="T4" fmla="*/ 97 w 117"/>
                  <a:gd name="T5" fmla="*/ 72 h 72"/>
                  <a:gd name="T6" fmla="*/ 82 w 117"/>
                  <a:gd name="T7" fmla="*/ 72 h 72"/>
                  <a:gd name="T8" fmla="*/ 21 w 117"/>
                  <a:gd name="T9" fmla="*/ 47 h 72"/>
                  <a:gd name="T10" fmla="*/ 14 w 117"/>
                  <a:gd name="T11" fmla="*/ 40 h 72"/>
                  <a:gd name="T12" fmla="*/ 7 w 117"/>
                  <a:gd name="T13" fmla="*/ 30 h 72"/>
                  <a:gd name="T14" fmla="*/ 0 w 117"/>
                  <a:gd name="T15" fmla="*/ 19 h 72"/>
                  <a:gd name="T16" fmla="*/ 3 w 117"/>
                  <a:gd name="T17" fmla="*/ 11 h 72"/>
                  <a:gd name="T18" fmla="*/ 10 w 117"/>
                  <a:gd name="T19" fmla="*/ 0 h 72"/>
                  <a:gd name="T20" fmla="*/ 16 w 117"/>
                  <a:gd name="T21" fmla="*/ 4 h 72"/>
                  <a:gd name="T22" fmla="*/ 20 w 117"/>
                  <a:gd name="T23" fmla="*/ 13 h 72"/>
                  <a:gd name="T24" fmla="*/ 28 w 117"/>
                  <a:gd name="T25" fmla="*/ 21 h 72"/>
                  <a:gd name="T26" fmla="*/ 37 w 117"/>
                  <a:gd name="T27" fmla="*/ 21 h 72"/>
                  <a:gd name="T28" fmla="*/ 54 w 117"/>
                  <a:gd name="T29" fmla="*/ 16 h 72"/>
                  <a:gd name="T30" fmla="*/ 74 w 117"/>
                  <a:gd name="T31" fmla="*/ 14 h 72"/>
                  <a:gd name="T32" fmla="*/ 90 w 117"/>
                  <a:gd name="T33" fmla="*/ 7 h 72"/>
                  <a:gd name="T34" fmla="*/ 99 w 117"/>
                  <a:gd name="T35" fmla="*/ 6 h 72"/>
                  <a:gd name="T36" fmla="*/ 105 w 117"/>
                  <a:gd name="T37" fmla="*/ 2 h 72"/>
                  <a:gd name="T38" fmla="*/ 116 w 117"/>
                  <a:gd name="T39" fmla="*/ 1 h 72"/>
                  <a:gd name="T40" fmla="*/ 116 w 117"/>
                  <a:gd name="T41" fmla="*/ 2 h 72"/>
                  <a:gd name="T42" fmla="*/ 116 w 117"/>
                  <a:gd name="T43" fmla="*/ 10 h 72"/>
                  <a:gd name="T44" fmla="*/ 117 w 117"/>
                  <a:gd name="T45" fmla="*/ 31 h 72"/>
                  <a:gd name="T46" fmla="*/ 117 w 117"/>
                  <a:gd name="T47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72">
                    <a:moveTo>
                      <a:pt x="117" y="42"/>
                    </a:moveTo>
                    <a:lnTo>
                      <a:pt x="109" y="55"/>
                    </a:lnTo>
                    <a:lnTo>
                      <a:pt x="97" y="72"/>
                    </a:lnTo>
                    <a:lnTo>
                      <a:pt x="82" y="72"/>
                    </a:lnTo>
                    <a:lnTo>
                      <a:pt x="21" y="47"/>
                    </a:lnTo>
                    <a:lnTo>
                      <a:pt x="14" y="40"/>
                    </a:lnTo>
                    <a:lnTo>
                      <a:pt x="7" y="30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0" y="13"/>
                    </a:lnTo>
                    <a:lnTo>
                      <a:pt x="28" y="21"/>
                    </a:lnTo>
                    <a:lnTo>
                      <a:pt x="37" y="21"/>
                    </a:lnTo>
                    <a:lnTo>
                      <a:pt x="54" y="16"/>
                    </a:lnTo>
                    <a:lnTo>
                      <a:pt x="74" y="14"/>
                    </a:lnTo>
                    <a:lnTo>
                      <a:pt x="90" y="7"/>
                    </a:lnTo>
                    <a:lnTo>
                      <a:pt x="99" y="6"/>
                    </a:lnTo>
                    <a:lnTo>
                      <a:pt x="105" y="2"/>
                    </a:lnTo>
                    <a:lnTo>
                      <a:pt x="116" y="1"/>
                    </a:lnTo>
                    <a:lnTo>
                      <a:pt x="116" y="2"/>
                    </a:lnTo>
                    <a:lnTo>
                      <a:pt x="116" y="10"/>
                    </a:lnTo>
                    <a:lnTo>
                      <a:pt x="117" y="31"/>
                    </a:lnTo>
                    <a:lnTo>
                      <a:pt x="117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9" name="Freeform 182">
                <a:extLst>
                  <a:ext uri="{FF2B5EF4-FFF2-40B4-BE49-F238E27FC236}">
                    <a16:creationId xmlns:a16="http://schemas.microsoft.com/office/drawing/2014/main" id="{3E0E0711-32EC-4945-B821-88D64A9E2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452" y="4262716"/>
                <a:ext cx="285126" cy="447804"/>
              </a:xfrm>
              <a:custGeom>
                <a:avLst/>
                <a:gdLst>
                  <a:gd name="T0" fmla="*/ 156 w 181"/>
                  <a:gd name="T1" fmla="*/ 9 h 284"/>
                  <a:gd name="T2" fmla="*/ 166 w 181"/>
                  <a:gd name="T3" fmla="*/ 7 h 284"/>
                  <a:gd name="T4" fmla="*/ 174 w 181"/>
                  <a:gd name="T5" fmla="*/ 0 h 284"/>
                  <a:gd name="T6" fmla="*/ 181 w 181"/>
                  <a:gd name="T7" fmla="*/ 0 h 284"/>
                  <a:gd name="T8" fmla="*/ 181 w 181"/>
                  <a:gd name="T9" fmla="*/ 5 h 284"/>
                  <a:gd name="T10" fmla="*/ 180 w 181"/>
                  <a:gd name="T11" fmla="*/ 18 h 284"/>
                  <a:gd name="T12" fmla="*/ 181 w 181"/>
                  <a:gd name="T13" fmla="*/ 28 h 284"/>
                  <a:gd name="T14" fmla="*/ 177 w 181"/>
                  <a:gd name="T15" fmla="*/ 36 h 284"/>
                  <a:gd name="T16" fmla="*/ 173 w 181"/>
                  <a:gd name="T17" fmla="*/ 58 h 284"/>
                  <a:gd name="T18" fmla="*/ 165 w 181"/>
                  <a:gd name="T19" fmla="*/ 81 h 284"/>
                  <a:gd name="T20" fmla="*/ 154 w 181"/>
                  <a:gd name="T21" fmla="*/ 108 h 284"/>
                  <a:gd name="T22" fmla="*/ 139 w 181"/>
                  <a:gd name="T23" fmla="*/ 139 h 284"/>
                  <a:gd name="T24" fmla="*/ 124 w 181"/>
                  <a:gd name="T25" fmla="*/ 162 h 284"/>
                  <a:gd name="T26" fmla="*/ 103 w 181"/>
                  <a:gd name="T27" fmla="*/ 190 h 284"/>
                  <a:gd name="T28" fmla="*/ 85 w 181"/>
                  <a:gd name="T29" fmla="*/ 207 h 284"/>
                  <a:gd name="T30" fmla="*/ 57 w 181"/>
                  <a:gd name="T31" fmla="*/ 228 h 284"/>
                  <a:gd name="T32" fmla="*/ 40 w 181"/>
                  <a:gd name="T33" fmla="*/ 243 h 284"/>
                  <a:gd name="T34" fmla="*/ 20 w 181"/>
                  <a:gd name="T35" fmla="*/ 269 h 284"/>
                  <a:gd name="T36" fmla="*/ 15 w 181"/>
                  <a:gd name="T37" fmla="*/ 280 h 284"/>
                  <a:gd name="T38" fmla="*/ 11 w 181"/>
                  <a:gd name="T39" fmla="*/ 284 h 284"/>
                  <a:gd name="T40" fmla="*/ 1 w 181"/>
                  <a:gd name="T41" fmla="*/ 267 h 284"/>
                  <a:gd name="T42" fmla="*/ 0 w 181"/>
                  <a:gd name="T43" fmla="*/ 191 h 284"/>
                  <a:gd name="T44" fmla="*/ 16 w 181"/>
                  <a:gd name="T45" fmla="*/ 168 h 284"/>
                  <a:gd name="T46" fmla="*/ 21 w 181"/>
                  <a:gd name="T47" fmla="*/ 161 h 284"/>
                  <a:gd name="T48" fmla="*/ 33 w 181"/>
                  <a:gd name="T49" fmla="*/ 161 h 284"/>
                  <a:gd name="T50" fmla="*/ 49 w 181"/>
                  <a:gd name="T51" fmla="*/ 146 h 284"/>
                  <a:gd name="T52" fmla="*/ 73 w 181"/>
                  <a:gd name="T53" fmla="*/ 146 h 284"/>
                  <a:gd name="T54" fmla="*/ 123 w 181"/>
                  <a:gd name="T55" fmla="*/ 83 h 284"/>
                  <a:gd name="T56" fmla="*/ 135 w 181"/>
                  <a:gd name="T57" fmla="*/ 66 h 284"/>
                  <a:gd name="T58" fmla="*/ 143 w 181"/>
                  <a:gd name="T59" fmla="*/ 53 h 284"/>
                  <a:gd name="T60" fmla="*/ 143 w 181"/>
                  <a:gd name="T61" fmla="*/ 42 h 284"/>
                  <a:gd name="T62" fmla="*/ 142 w 181"/>
                  <a:gd name="T63" fmla="*/ 21 h 284"/>
                  <a:gd name="T64" fmla="*/ 142 w 181"/>
                  <a:gd name="T65" fmla="*/ 13 h 284"/>
                  <a:gd name="T66" fmla="*/ 142 w 181"/>
                  <a:gd name="T67" fmla="*/ 12 h 284"/>
                  <a:gd name="T68" fmla="*/ 148 w 181"/>
                  <a:gd name="T69" fmla="*/ 12 h 284"/>
                  <a:gd name="T70" fmla="*/ 156 w 181"/>
                  <a:gd name="T71" fmla="*/ 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284">
                    <a:moveTo>
                      <a:pt x="156" y="9"/>
                    </a:moveTo>
                    <a:lnTo>
                      <a:pt x="166" y="7"/>
                    </a:lnTo>
                    <a:lnTo>
                      <a:pt x="174" y="0"/>
                    </a:lnTo>
                    <a:lnTo>
                      <a:pt x="181" y="0"/>
                    </a:lnTo>
                    <a:lnTo>
                      <a:pt x="181" y="5"/>
                    </a:lnTo>
                    <a:lnTo>
                      <a:pt x="180" y="18"/>
                    </a:lnTo>
                    <a:lnTo>
                      <a:pt x="181" y="28"/>
                    </a:lnTo>
                    <a:lnTo>
                      <a:pt x="177" y="36"/>
                    </a:lnTo>
                    <a:lnTo>
                      <a:pt x="173" y="58"/>
                    </a:lnTo>
                    <a:lnTo>
                      <a:pt x="165" y="81"/>
                    </a:lnTo>
                    <a:lnTo>
                      <a:pt x="154" y="108"/>
                    </a:lnTo>
                    <a:lnTo>
                      <a:pt x="139" y="139"/>
                    </a:lnTo>
                    <a:lnTo>
                      <a:pt x="124" y="162"/>
                    </a:lnTo>
                    <a:lnTo>
                      <a:pt x="103" y="190"/>
                    </a:lnTo>
                    <a:lnTo>
                      <a:pt x="85" y="207"/>
                    </a:lnTo>
                    <a:lnTo>
                      <a:pt x="57" y="228"/>
                    </a:lnTo>
                    <a:lnTo>
                      <a:pt x="40" y="243"/>
                    </a:lnTo>
                    <a:lnTo>
                      <a:pt x="20" y="269"/>
                    </a:lnTo>
                    <a:lnTo>
                      <a:pt x="15" y="280"/>
                    </a:lnTo>
                    <a:lnTo>
                      <a:pt x="11" y="284"/>
                    </a:lnTo>
                    <a:lnTo>
                      <a:pt x="1" y="267"/>
                    </a:lnTo>
                    <a:lnTo>
                      <a:pt x="0" y="191"/>
                    </a:lnTo>
                    <a:lnTo>
                      <a:pt x="16" y="168"/>
                    </a:lnTo>
                    <a:lnTo>
                      <a:pt x="21" y="161"/>
                    </a:lnTo>
                    <a:lnTo>
                      <a:pt x="33" y="161"/>
                    </a:lnTo>
                    <a:lnTo>
                      <a:pt x="49" y="146"/>
                    </a:lnTo>
                    <a:lnTo>
                      <a:pt x="73" y="146"/>
                    </a:lnTo>
                    <a:lnTo>
                      <a:pt x="123" y="83"/>
                    </a:lnTo>
                    <a:lnTo>
                      <a:pt x="135" y="66"/>
                    </a:lnTo>
                    <a:lnTo>
                      <a:pt x="143" y="53"/>
                    </a:lnTo>
                    <a:lnTo>
                      <a:pt x="143" y="42"/>
                    </a:lnTo>
                    <a:lnTo>
                      <a:pt x="142" y="21"/>
                    </a:lnTo>
                    <a:lnTo>
                      <a:pt x="142" y="13"/>
                    </a:lnTo>
                    <a:lnTo>
                      <a:pt x="142" y="12"/>
                    </a:lnTo>
                    <a:lnTo>
                      <a:pt x="148" y="12"/>
                    </a:lnTo>
                    <a:lnTo>
                      <a:pt x="156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0" name="Freeform 183">
                <a:extLst>
                  <a:ext uri="{FF2B5EF4-FFF2-40B4-BE49-F238E27FC236}">
                    <a16:creationId xmlns:a16="http://schemas.microsoft.com/office/drawing/2014/main" id="{6819B2DD-57A3-4565-B79B-C5E248D90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028" y="3147935"/>
                <a:ext cx="116571" cy="126142"/>
              </a:xfrm>
              <a:custGeom>
                <a:avLst/>
                <a:gdLst>
                  <a:gd name="T0" fmla="*/ 35 w 74"/>
                  <a:gd name="T1" fmla="*/ 15 h 80"/>
                  <a:gd name="T2" fmla="*/ 45 w 74"/>
                  <a:gd name="T3" fmla="*/ 20 h 80"/>
                  <a:gd name="T4" fmla="*/ 47 w 74"/>
                  <a:gd name="T5" fmla="*/ 28 h 80"/>
                  <a:gd name="T6" fmla="*/ 58 w 74"/>
                  <a:gd name="T7" fmla="*/ 34 h 80"/>
                  <a:gd name="T8" fmla="*/ 62 w 74"/>
                  <a:gd name="T9" fmla="*/ 30 h 80"/>
                  <a:gd name="T10" fmla="*/ 67 w 74"/>
                  <a:gd name="T11" fmla="*/ 32 h 80"/>
                  <a:gd name="T12" fmla="*/ 63 w 74"/>
                  <a:gd name="T13" fmla="*/ 36 h 80"/>
                  <a:gd name="T14" fmla="*/ 66 w 74"/>
                  <a:gd name="T15" fmla="*/ 39 h 80"/>
                  <a:gd name="T16" fmla="*/ 63 w 74"/>
                  <a:gd name="T17" fmla="*/ 44 h 80"/>
                  <a:gd name="T18" fmla="*/ 65 w 74"/>
                  <a:gd name="T19" fmla="*/ 52 h 80"/>
                  <a:gd name="T20" fmla="*/ 74 w 74"/>
                  <a:gd name="T21" fmla="*/ 60 h 80"/>
                  <a:gd name="T22" fmla="*/ 68 w 74"/>
                  <a:gd name="T23" fmla="*/ 67 h 80"/>
                  <a:gd name="T24" fmla="*/ 66 w 74"/>
                  <a:gd name="T25" fmla="*/ 73 h 80"/>
                  <a:gd name="T26" fmla="*/ 68 w 74"/>
                  <a:gd name="T27" fmla="*/ 76 h 80"/>
                  <a:gd name="T28" fmla="*/ 66 w 74"/>
                  <a:gd name="T29" fmla="*/ 79 h 80"/>
                  <a:gd name="T30" fmla="*/ 58 w 74"/>
                  <a:gd name="T31" fmla="*/ 79 h 80"/>
                  <a:gd name="T32" fmla="*/ 52 w 74"/>
                  <a:gd name="T33" fmla="*/ 80 h 80"/>
                  <a:gd name="T34" fmla="*/ 52 w 74"/>
                  <a:gd name="T35" fmla="*/ 79 h 80"/>
                  <a:gd name="T36" fmla="*/ 54 w 74"/>
                  <a:gd name="T37" fmla="*/ 76 h 80"/>
                  <a:gd name="T38" fmla="*/ 55 w 74"/>
                  <a:gd name="T39" fmla="*/ 71 h 80"/>
                  <a:gd name="T40" fmla="*/ 53 w 74"/>
                  <a:gd name="T41" fmla="*/ 71 h 80"/>
                  <a:gd name="T42" fmla="*/ 49 w 74"/>
                  <a:gd name="T43" fmla="*/ 67 h 80"/>
                  <a:gd name="T44" fmla="*/ 46 w 74"/>
                  <a:gd name="T45" fmla="*/ 66 h 80"/>
                  <a:gd name="T46" fmla="*/ 44 w 74"/>
                  <a:gd name="T47" fmla="*/ 63 h 80"/>
                  <a:gd name="T48" fmla="*/ 40 w 74"/>
                  <a:gd name="T49" fmla="*/ 62 h 80"/>
                  <a:gd name="T50" fmla="*/ 38 w 74"/>
                  <a:gd name="T51" fmla="*/ 59 h 80"/>
                  <a:gd name="T52" fmla="*/ 35 w 74"/>
                  <a:gd name="T53" fmla="*/ 60 h 80"/>
                  <a:gd name="T54" fmla="*/ 33 w 74"/>
                  <a:gd name="T55" fmla="*/ 67 h 80"/>
                  <a:gd name="T56" fmla="*/ 29 w 74"/>
                  <a:gd name="T57" fmla="*/ 68 h 80"/>
                  <a:gd name="T58" fmla="*/ 31 w 74"/>
                  <a:gd name="T59" fmla="*/ 67 h 80"/>
                  <a:gd name="T60" fmla="*/ 24 w 74"/>
                  <a:gd name="T61" fmla="*/ 63 h 80"/>
                  <a:gd name="T62" fmla="*/ 18 w 74"/>
                  <a:gd name="T63" fmla="*/ 60 h 80"/>
                  <a:gd name="T64" fmla="*/ 16 w 74"/>
                  <a:gd name="T65" fmla="*/ 57 h 80"/>
                  <a:gd name="T66" fmla="*/ 11 w 74"/>
                  <a:gd name="T67" fmla="*/ 54 h 80"/>
                  <a:gd name="T68" fmla="*/ 15 w 74"/>
                  <a:gd name="T69" fmla="*/ 53 h 80"/>
                  <a:gd name="T70" fmla="*/ 16 w 74"/>
                  <a:gd name="T71" fmla="*/ 43 h 80"/>
                  <a:gd name="T72" fmla="*/ 7 w 74"/>
                  <a:gd name="T73" fmla="*/ 35 h 80"/>
                  <a:gd name="T74" fmla="*/ 11 w 74"/>
                  <a:gd name="T75" fmla="*/ 26 h 80"/>
                  <a:gd name="T76" fmla="*/ 5 w 74"/>
                  <a:gd name="T77" fmla="*/ 26 h 80"/>
                  <a:gd name="T78" fmla="*/ 10 w 74"/>
                  <a:gd name="T79" fmla="*/ 19 h 80"/>
                  <a:gd name="T80" fmla="*/ 5 w 74"/>
                  <a:gd name="T81" fmla="*/ 13 h 80"/>
                  <a:gd name="T82" fmla="*/ 0 w 74"/>
                  <a:gd name="T83" fmla="*/ 5 h 80"/>
                  <a:gd name="T84" fmla="*/ 12 w 74"/>
                  <a:gd name="T85" fmla="*/ 0 h 80"/>
                  <a:gd name="T86" fmla="*/ 22 w 74"/>
                  <a:gd name="T87" fmla="*/ 1 h 80"/>
                  <a:gd name="T88" fmla="*/ 32 w 74"/>
                  <a:gd name="T89" fmla="*/ 9 h 80"/>
                  <a:gd name="T90" fmla="*/ 35 w 74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80">
                    <a:moveTo>
                      <a:pt x="35" y="15"/>
                    </a:moveTo>
                    <a:lnTo>
                      <a:pt x="45" y="20"/>
                    </a:lnTo>
                    <a:lnTo>
                      <a:pt x="47" y="28"/>
                    </a:lnTo>
                    <a:lnTo>
                      <a:pt x="58" y="34"/>
                    </a:lnTo>
                    <a:lnTo>
                      <a:pt x="62" y="30"/>
                    </a:lnTo>
                    <a:lnTo>
                      <a:pt x="67" y="32"/>
                    </a:lnTo>
                    <a:lnTo>
                      <a:pt x="63" y="36"/>
                    </a:lnTo>
                    <a:lnTo>
                      <a:pt x="66" y="39"/>
                    </a:lnTo>
                    <a:lnTo>
                      <a:pt x="63" y="44"/>
                    </a:lnTo>
                    <a:lnTo>
                      <a:pt x="65" y="52"/>
                    </a:lnTo>
                    <a:lnTo>
                      <a:pt x="74" y="60"/>
                    </a:lnTo>
                    <a:lnTo>
                      <a:pt x="68" y="67"/>
                    </a:lnTo>
                    <a:lnTo>
                      <a:pt x="66" y="73"/>
                    </a:lnTo>
                    <a:lnTo>
                      <a:pt x="68" y="76"/>
                    </a:lnTo>
                    <a:lnTo>
                      <a:pt x="66" y="79"/>
                    </a:lnTo>
                    <a:lnTo>
                      <a:pt x="58" y="79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4" y="76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9" y="67"/>
                    </a:lnTo>
                    <a:lnTo>
                      <a:pt x="46" y="66"/>
                    </a:lnTo>
                    <a:lnTo>
                      <a:pt x="44" y="63"/>
                    </a:lnTo>
                    <a:lnTo>
                      <a:pt x="40" y="62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33" y="67"/>
                    </a:lnTo>
                    <a:lnTo>
                      <a:pt x="29" y="68"/>
                    </a:lnTo>
                    <a:lnTo>
                      <a:pt x="31" y="67"/>
                    </a:lnTo>
                    <a:lnTo>
                      <a:pt x="24" y="63"/>
                    </a:lnTo>
                    <a:lnTo>
                      <a:pt x="18" y="60"/>
                    </a:lnTo>
                    <a:lnTo>
                      <a:pt x="16" y="57"/>
                    </a:lnTo>
                    <a:lnTo>
                      <a:pt x="11" y="54"/>
                    </a:lnTo>
                    <a:lnTo>
                      <a:pt x="15" y="53"/>
                    </a:lnTo>
                    <a:lnTo>
                      <a:pt x="16" y="43"/>
                    </a:lnTo>
                    <a:lnTo>
                      <a:pt x="7" y="35"/>
                    </a:lnTo>
                    <a:lnTo>
                      <a:pt x="11" y="26"/>
                    </a:lnTo>
                    <a:lnTo>
                      <a:pt x="5" y="26"/>
                    </a:lnTo>
                    <a:lnTo>
                      <a:pt x="10" y="19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2" y="9"/>
                    </a:lnTo>
                    <a:lnTo>
                      <a:pt x="35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1" name="Freeform 184">
                <a:extLst>
                  <a:ext uri="{FF2B5EF4-FFF2-40B4-BE49-F238E27FC236}">
                    <a16:creationId xmlns:a16="http://schemas.microsoft.com/office/drawing/2014/main" id="{97C997D1-170C-44FF-9397-31221AA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591" y="4458237"/>
                <a:ext cx="118147" cy="138756"/>
              </a:xfrm>
              <a:custGeom>
                <a:avLst/>
                <a:gdLst>
                  <a:gd name="T0" fmla="*/ 17 w 75"/>
                  <a:gd name="T1" fmla="*/ 1 h 88"/>
                  <a:gd name="T2" fmla="*/ 39 w 75"/>
                  <a:gd name="T3" fmla="*/ 5 h 88"/>
                  <a:gd name="T4" fmla="*/ 41 w 75"/>
                  <a:gd name="T5" fmla="*/ 2 h 88"/>
                  <a:gd name="T6" fmla="*/ 56 w 75"/>
                  <a:gd name="T7" fmla="*/ 0 h 88"/>
                  <a:gd name="T8" fmla="*/ 75 w 75"/>
                  <a:gd name="T9" fmla="*/ 6 h 88"/>
                  <a:gd name="T10" fmla="*/ 65 w 75"/>
                  <a:gd name="T11" fmla="*/ 24 h 88"/>
                  <a:gd name="T12" fmla="*/ 66 w 75"/>
                  <a:gd name="T13" fmla="*/ 38 h 88"/>
                  <a:gd name="T14" fmla="*/ 74 w 75"/>
                  <a:gd name="T15" fmla="*/ 50 h 88"/>
                  <a:gd name="T16" fmla="*/ 70 w 75"/>
                  <a:gd name="T17" fmla="*/ 59 h 88"/>
                  <a:gd name="T18" fmla="*/ 68 w 75"/>
                  <a:gd name="T19" fmla="*/ 69 h 88"/>
                  <a:gd name="T20" fmla="*/ 64 w 75"/>
                  <a:gd name="T21" fmla="*/ 77 h 88"/>
                  <a:gd name="T22" fmla="*/ 53 w 75"/>
                  <a:gd name="T23" fmla="*/ 73 h 88"/>
                  <a:gd name="T24" fmla="*/ 45 w 75"/>
                  <a:gd name="T25" fmla="*/ 75 h 88"/>
                  <a:gd name="T26" fmla="*/ 37 w 75"/>
                  <a:gd name="T27" fmla="*/ 73 h 88"/>
                  <a:gd name="T28" fmla="*/ 35 w 75"/>
                  <a:gd name="T29" fmla="*/ 79 h 88"/>
                  <a:gd name="T30" fmla="*/ 38 w 75"/>
                  <a:gd name="T31" fmla="*/ 83 h 88"/>
                  <a:gd name="T32" fmla="*/ 37 w 75"/>
                  <a:gd name="T33" fmla="*/ 88 h 88"/>
                  <a:gd name="T34" fmla="*/ 27 w 75"/>
                  <a:gd name="T35" fmla="*/ 86 h 88"/>
                  <a:gd name="T36" fmla="*/ 16 w 75"/>
                  <a:gd name="T37" fmla="*/ 68 h 88"/>
                  <a:gd name="T38" fmla="*/ 13 w 75"/>
                  <a:gd name="T39" fmla="*/ 56 h 88"/>
                  <a:gd name="T40" fmla="*/ 7 w 75"/>
                  <a:gd name="T41" fmla="*/ 56 h 88"/>
                  <a:gd name="T42" fmla="*/ 0 w 75"/>
                  <a:gd name="T43" fmla="*/ 41 h 88"/>
                  <a:gd name="T44" fmla="*/ 3 w 75"/>
                  <a:gd name="T45" fmla="*/ 30 h 88"/>
                  <a:gd name="T46" fmla="*/ 2 w 75"/>
                  <a:gd name="T47" fmla="*/ 25 h 88"/>
                  <a:gd name="T48" fmla="*/ 13 w 75"/>
                  <a:gd name="T49" fmla="*/ 20 h 88"/>
                  <a:gd name="T50" fmla="*/ 17 w 75"/>
                  <a:gd name="T51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88">
                    <a:moveTo>
                      <a:pt x="17" y="1"/>
                    </a:moveTo>
                    <a:lnTo>
                      <a:pt x="39" y="5"/>
                    </a:lnTo>
                    <a:lnTo>
                      <a:pt x="41" y="2"/>
                    </a:lnTo>
                    <a:lnTo>
                      <a:pt x="56" y="0"/>
                    </a:lnTo>
                    <a:lnTo>
                      <a:pt x="75" y="6"/>
                    </a:lnTo>
                    <a:lnTo>
                      <a:pt x="65" y="24"/>
                    </a:lnTo>
                    <a:lnTo>
                      <a:pt x="66" y="38"/>
                    </a:lnTo>
                    <a:lnTo>
                      <a:pt x="74" y="50"/>
                    </a:lnTo>
                    <a:lnTo>
                      <a:pt x="70" y="59"/>
                    </a:lnTo>
                    <a:lnTo>
                      <a:pt x="68" y="69"/>
                    </a:lnTo>
                    <a:lnTo>
                      <a:pt x="64" y="77"/>
                    </a:lnTo>
                    <a:lnTo>
                      <a:pt x="53" y="73"/>
                    </a:lnTo>
                    <a:lnTo>
                      <a:pt x="45" y="75"/>
                    </a:lnTo>
                    <a:lnTo>
                      <a:pt x="37" y="73"/>
                    </a:lnTo>
                    <a:lnTo>
                      <a:pt x="35" y="79"/>
                    </a:lnTo>
                    <a:lnTo>
                      <a:pt x="38" y="83"/>
                    </a:lnTo>
                    <a:lnTo>
                      <a:pt x="37" y="88"/>
                    </a:lnTo>
                    <a:lnTo>
                      <a:pt x="27" y="86"/>
                    </a:lnTo>
                    <a:lnTo>
                      <a:pt x="16" y="68"/>
                    </a:lnTo>
                    <a:lnTo>
                      <a:pt x="13" y="56"/>
                    </a:lnTo>
                    <a:lnTo>
                      <a:pt x="7" y="56"/>
                    </a:lnTo>
                    <a:lnTo>
                      <a:pt x="0" y="41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13" y="20"/>
                    </a:lnTo>
                    <a:lnTo>
                      <a:pt x="17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2" name="Freeform 185">
                <a:extLst>
                  <a:ext uri="{FF2B5EF4-FFF2-40B4-BE49-F238E27FC236}">
                    <a16:creationId xmlns:a16="http://schemas.microsoft.com/office/drawing/2014/main" id="{F7C72E0B-26FD-4115-98CE-211FA48AB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317" y="3039137"/>
                <a:ext cx="141775" cy="56764"/>
              </a:xfrm>
              <a:custGeom>
                <a:avLst/>
                <a:gdLst>
                  <a:gd name="T0" fmla="*/ 29 w 90"/>
                  <a:gd name="T1" fmla="*/ 1 h 36"/>
                  <a:gd name="T2" fmla="*/ 30 w 90"/>
                  <a:gd name="T3" fmla="*/ 3 h 36"/>
                  <a:gd name="T4" fmla="*/ 37 w 90"/>
                  <a:gd name="T5" fmla="*/ 0 h 36"/>
                  <a:gd name="T6" fmla="*/ 45 w 90"/>
                  <a:gd name="T7" fmla="*/ 7 h 36"/>
                  <a:gd name="T8" fmla="*/ 54 w 90"/>
                  <a:gd name="T9" fmla="*/ 3 h 36"/>
                  <a:gd name="T10" fmla="*/ 62 w 90"/>
                  <a:gd name="T11" fmla="*/ 4 h 36"/>
                  <a:gd name="T12" fmla="*/ 74 w 90"/>
                  <a:gd name="T13" fmla="*/ 2 h 36"/>
                  <a:gd name="T14" fmla="*/ 90 w 90"/>
                  <a:gd name="T15" fmla="*/ 10 h 36"/>
                  <a:gd name="T16" fmla="*/ 86 w 90"/>
                  <a:gd name="T17" fmla="*/ 15 h 36"/>
                  <a:gd name="T18" fmla="*/ 84 w 90"/>
                  <a:gd name="T19" fmla="*/ 23 h 36"/>
                  <a:gd name="T20" fmla="*/ 81 w 90"/>
                  <a:gd name="T21" fmla="*/ 25 h 36"/>
                  <a:gd name="T22" fmla="*/ 63 w 90"/>
                  <a:gd name="T23" fmla="*/ 19 h 36"/>
                  <a:gd name="T24" fmla="*/ 57 w 90"/>
                  <a:gd name="T25" fmla="*/ 20 h 36"/>
                  <a:gd name="T26" fmla="*/ 54 w 90"/>
                  <a:gd name="T27" fmla="*/ 25 h 36"/>
                  <a:gd name="T28" fmla="*/ 47 w 90"/>
                  <a:gd name="T29" fmla="*/ 27 h 36"/>
                  <a:gd name="T30" fmla="*/ 45 w 90"/>
                  <a:gd name="T31" fmla="*/ 26 h 36"/>
                  <a:gd name="T32" fmla="*/ 37 w 90"/>
                  <a:gd name="T33" fmla="*/ 29 h 36"/>
                  <a:gd name="T34" fmla="*/ 31 w 90"/>
                  <a:gd name="T35" fmla="*/ 30 h 36"/>
                  <a:gd name="T36" fmla="*/ 30 w 90"/>
                  <a:gd name="T37" fmla="*/ 34 h 36"/>
                  <a:gd name="T38" fmla="*/ 17 w 90"/>
                  <a:gd name="T39" fmla="*/ 36 h 36"/>
                  <a:gd name="T40" fmla="*/ 11 w 90"/>
                  <a:gd name="T41" fmla="*/ 34 h 36"/>
                  <a:gd name="T42" fmla="*/ 2 w 90"/>
                  <a:gd name="T43" fmla="*/ 29 h 36"/>
                  <a:gd name="T44" fmla="*/ 0 w 90"/>
                  <a:gd name="T45" fmla="*/ 22 h 36"/>
                  <a:gd name="T46" fmla="*/ 1 w 90"/>
                  <a:gd name="T47" fmla="*/ 19 h 36"/>
                  <a:gd name="T48" fmla="*/ 2 w 90"/>
                  <a:gd name="T49" fmla="*/ 15 h 36"/>
                  <a:gd name="T50" fmla="*/ 10 w 90"/>
                  <a:gd name="T51" fmla="*/ 15 h 36"/>
                  <a:gd name="T52" fmla="*/ 15 w 90"/>
                  <a:gd name="T53" fmla="*/ 13 h 36"/>
                  <a:gd name="T54" fmla="*/ 15 w 90"/>
                  <a:gd name="T55" fmla="*/ 11 h 36"/>
                  <a:gd name="T56" fmla="*/ 18 w 90"/>
                  <a:gd name="T57" fmla="*/ 10 h 36"/>
                  <a:gd name="T58" fmla="*/ 19 w 90"/>
                  <a:gd name="T59" fmla="*/ 6 h 36"/>
                  <a:gd name="T60" fmla="*/ 22 w 90"/>
                  <a:gd name="T61" fmla="*/ 5 h 36"/>
                  <a:gd name="T62" fmla="*/ 25 w 90"/>
                  <a:gd name="T63" fmla="*/ 1 h 36"/>
                  <a:gd name="T64" fmla="*/ 29 w 90"/>
                  <a:gd name="T6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36">
                    <a:moveTo>
                      <a:pt x="29" y="1"/>
                    </a:moveTo>
                    <a:lnTo>
                      <a:pt x="30" y="3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3"/>
                    </a:lnTo>
                    <a:lnTo>
                      <a:pt x="62" y="4"/>
                    </a:lnTo>
                    <a:lnTo>
                      <a:pt x="74" y="2"/>
                    </a:lnTo>
                    <a:lnTo>
                      <a:pt x="90" y="10"/>
                    </a:lnTo>
                    <a:lnTo>
                      <a:pt x="86" y="15"/>
                    </a:lnTo>
                    <a:lnTo>
                      <a:pt x="84" y="23"/>
                    </a:lnTo>
                    <a:lnTo>
                      <a:pt x="81" y="25"/>
                    </a:lnTo>
                    <a:lnTo>
                      <a:pt x="63" y="19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47" y="27"/>
                    </a:lnTo>
                    <a:lnTo>
                      <a:pt x="45" y="26"/>
                    </a:lnTo>
                    <a:lnTo>
                      <a:pt x="37" y="29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17" y="36"/>
                    </a:lnTo>
                    <a:lnTo>
                      <a:pt x="11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5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3" name="Freeform 186">
                <a:extLst>
                  <a:ext uri="{FF2B5EF4-FFF2-40B4-BE49-F238E27FC236}">
                    <a16:creationId xmlns:a16="http://schemas.microsoft.com/office/drawing/2014/main" id="{B434C653-83A6-45F2-A461-89D13377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704" y="3125861"/>
                <a:ext cx="72463" cy="45727"/>
              </a:xfrm>
              <a:custGeom>
                <a:avLst/>
                <a:gdLst>
                  <a:gd name="T0" fmla="*/ 1 w 46"/>
                  <a:gd name="T1" fmla="*/ 7 h 29"/>
                  <a:gd name="T2" fmla="*/ 15 w 46"/>
                  <a:gd name="T3" fmla="*/ 9 h 29"/>
                  <a:gd name="T4" fmla="*/ 22 w 46"/>
                  <a:gd name="T5" fmla="*/ 4 h 29"/>
                  <a:gd name="T6" fmla="*/ 37 w 46"/>
                  <a:gd name="T7" fmla="*/ 3 h 29"/>
                  <a:gd name="T8" fmla="*/ 39 w 46"/>
                  <a:gd name="T9" fmla="*/ 0 h 29"/>
                  <a:gd name="T10" fmla="*/ 42 w 46"/>
                  <a:gd name="T11" fmla="*/ 0 h 29"/>
                  <a:gd name="T12" fmla="*/ 46 w 46"/>
                  <a:gd name="T13" fmla="*/ 7 h 29"/>
                  <a:gd name="T14" fmla="*/ 33 w 46"/>
                  <a:gd name="T15" fmla="*/ 12 h 29"/>
                  <a:gd name="T16" fmla="*/ 32 w 46"/>
                  <a:gd name="T17" fmla="*/ 21 h 29"/>
                  <a:gd name="T18" fmla="*/ 27 w 46"/>
                  <a:gd name="T19" fmla="*/ 23 h 29"/>
                  <a:gd name="T20" fmla="*/ 27 w 46"/>
                  <a:gd name="T21" fmla="*/ 29 h 29"/>
                  <a:gd name="T22" fmla="*/ 21 w 46"/>
                  <a:gd name="T23" fmla="*/ 28 h 29"/>
                  <a:gd name="T24" fmla="*/ 15 w 46"/>
                  <a:gd name="T25" fmla="*/ 25 h 29"/>
                  <a:gd name="T26" fmla="*/ 12 w 46"/>
                  <a:gd name="T27" fmla="*/ 28 h 29"/>
                  <a:gd name="T28" fmla="*/ 1 w 46"/>
                  <a:gd name="T29" fmla="*/ 28 h 29"/>
                  <a:gd name="T30" fmla="*/ 4 w 46"/>
                  <a:gd name="T31" fmla="*/ 26 h 29"/>
                  <a:gd name="T32" fmla="*/ 0 w 46"/>
                  <a:gd name="T33" fmla="*/ 17 h 29"/>
                  <a:gd name="T34" fmla="*/ 1 w 46"/>
                  <a:gd name="T3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9">
                    <a:moveTo>
                      <a:pt x="1" y="7"/>
                    </a:moveTo>
                    <a:lnTo>
                      <a:pt x="15" y="9"/>
                    </a:lnTo>
                    <a:lnTo>
                      <a:pt x="22" y="4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7"/>
                    </a:lnTo>
                    <a:lnTo>
                      <a:pt x="33" y="12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1" y="28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4" name="Freeform 187">
                <a:extLst>
                  <a:ext uri="{FF2B5EF4-FFF2-40B4-BE49-F238E27FC236}">
                    <a16:creationId xmlns:a16="http://schemas.microsoft.com/office/drawing/2014/main" id="{C4B2493F-F608-4C34-8439-556ECAF20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612" y="2447847"/>
                <a:ext cx="261497" cy="408385"/>
              </a:xfrm>
              <a:custGeom>
                <a:avLst/>
                <a:gdLst>
                  <a:gd name="T0" fmla="*/ 144 w 166"/>
                  <a:gd name="T1" fmla="*/ 61 h 259"/>
                  <a:gd name="T2" fmla="*/ 132 w 166"/>
                  <a:gd name="T3" fmla="*/ 73 h 259"/>
                  <a:gd name="T4" fmla="*/ 137 w 166"/>
                  <a:gd name="T5" fmla="*/ 84 h 259"/>
                  <a:gd name="T6" fmla="*/ 117 w 166"/>
                  <a:gd name="T7" fmla="*/ 100 h 259"/>
                  <a:gd name="T8" fmla="*/ 92 w 166"/>
                  <a:gd name="T9" fmla="*/ 116 h 259"/>
                  <a:gd name="T10" fmla="*/ 85 w 166"/>
                  <a:gd name="T11" fmla="*/ 142 h 259"/>
                  <a:gd name="T12" fmla="*/ 97 w 166"/>
                  <a:gd name="T13" fmla="*/ 156 h 259"/>
                  <a:gd name="T14" fmla="*/ 112 w 166"/>
                  <a:gd name="T15" fmla="*/ 166 h 259"/>
                  <a:gd name="T16" fmla="*/ 102 w 166"/>
                  <a:gd name="T17" fmla="*/ 188 h 259"/>
                  <a:gd name="T18" fmla="*/ 87 w 166"/>
                  <a:gd name="T19" fmla="*/ 193 h 259"/>
                  <a:gd name="T20" fmla="*/ 85 w 166"/>
                  <a:gd name="T21" fmla="*/ 226 h 259"/>
                  <a:gd name="T22" fmla="*/ 78 w 166"/>
                  <a:gd name="T23" fmla="*/ 244 h 259"/>
                  <a:gd name="T24" fmla="*/ 59 w 166"/>
                  <a:gd name="T25" fmla="*/ 242 h 259"/>
                  <a:gd name="T26" fmla="*/ 52 w 166"/>
                  <a:gd name="T27" fmla="*/ 258 h 259"/>
                  <a:gd name="T28" fmla="*/ 35 w 166"/>
                  <a:gd name="T29" fmla="*/ 259 h 259"/>
                  <a:gd name="T30" fmla="*/ 28 w 166"/>
                  <a:gd name="T31" fmla="*/ 240 h 259"/>
                  <a:gd name="T32" fmla="*/ 14 w 166"/>
                  <a:gd name="T33" fmla="*/ 218 h 259"/>
                  <a:gd name="T34" fmla="*/ 0 w 166"/>
                  <a:gd name="T35" fmla="*/ 190 h 259"/>
                  <a:gd name="T36" fmla="*/ 6 w 166"/>
                  <a:gd name="T37" fmla="*/ 179 h 259"/>
                  <a:gd name="T38" fmla="*/ 17 w 166"/>
                  <a:gd name="T39" fmla="*/ 166 h 259"/>
                  <a:gd name="T40" fmla="*/ 20 w 166"/>
                  <a:gd name="T41" fmla="*/ 143 h 259"/>
                  <a:gd name="T42" fmla="*/ 10 w 166"/>
                  <a:gd name="T43" fmla="*/ 134 h 259"/>
                  <a:gd name="T44" fmla="*/ 6 w 166"/>
                  <a:gd name="T45" fmla="*/ 109 h 259"/>
                  <a:gd name="T46" fmla="*/ 14 w 166"/>
                  <a:gd name="T47" fmla="*/ 91 h 259"/>
                  <a:gd name="T48" fmla="*/ 28 w 166"/>
                  <a:gd name="T49" fmla="*/ 91 h 259"/>
                  <a:gd name="T50" fmla="*/ 32 w 166"/>
                  <a:gd name="T51" fmla="*/ 84 h 259"/>
                  <a:gd name="T52" fmla="*/ 26 w 166"/>
                  <a:gd name="T53" fmla="*/ 78 h 259"/>
                  <a:gd name="T54" fmla="*/ 45 w 166"/>
                  <a:gd name="T55" fmla="*/ 52 h 259"/>
                  <a:gd name="T56" fmla="*/ 56 w 166"/>
                  <a:gd name="T57" fmla="*/ 32 h 259"/>
                  <a:gd name="T58" fmla="*/ 63 w 166"/>
                  <a:gd name="T59" fmla="*/ 19 h 259"/>
                  <a:gd name="T60" fmla="*/ 76 w 166"/>
                  <a:gd name="T61" fmla="*/ 19 h 259"/>
                  <a:gd name="T62" fmla="*/ 78 w 166"/>
                  <a:gd name="T63" fmla="*/ 9 h 259"/>
                  <a:gd name="T64" fmla="*/ 103 w 166"/>
                  <a:gd name="T65" fmla="*/ 12 h 259"/>
                  <a:gd name="T66" fmla="*/ 103 w 166"/>
                  <a:gd name="T67" fmla="*/ 1 h 259"/>
                  <a:gd name="T68" fmla="*/ 111 w 166"/>
                  <a:gd name="T69" fmla="*/ 0 h 259"/>
                  <a:gd name="T70" fmla="*/ 131 w 166"/>
                  <a:gd name="T71" fmla="*/ 9 h 259"/>
                  <a:gd name="T72" fmla="*/ 154 w 166"/>
                  <a:gd name="T73" fmla="*/ 21 h 259"/>
                  <a:gd name="T74" fmla="*/ 160 w 166"/>
                  <a:gd name="T75" fmla="*/ 48 h 259"/>
                  <a:gd name="T76" fmla="*/ 166 w 166"/>
                  <a:gd name="T77" fmla="*/ 55 h 259"/>
                  <a:gd name="T78" fmla="*/ 144 w 166"/>
                  <a:gd name="T79" fmla="*/ 6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59">
                    <a:moveTo>
                      <a:pt x="144" y="61"/>
                    </a:moveTo>
                    <a:lnTo>
                      <a:pt x="132" y="73"/>
                    </a:lnTo>
                    <a:lnTo>
                      <a:pt x="137" y="84"/>
                    </a:lnTo>
                    <a:lnTo>
                      <a:pt x="117" y="100"/>
                    </a:lnTo>
                    <a:lnTo>
                      <a:pt x="92" y="116"/>
                    </a:lnTo>
                    <a:lnTo>
                      <a:pt x="85" y="142"/>
                    </a:lnTo>
                    <a:lnTo>
                      <a:pt x="97" y="156"/>
                    </a:lnTo>
                    <a:lnTo>
                      <a:pt x="112" y="166"/>
                    </a:lnTo>
                    <a:lnTo>
                      <a:pt x="102" y="188"/>
                    </a:lnTo>
                    <a:lnTo>
                      <a:pt x="87" y="193"/>
                    </a:lnTo>
                    <a:lnTo>
                      <a:pt x="85" y="226"/>
                    </a:lnTo>
                    <a:lnTo>
                      <a:pt x="78" y="244"/>
                    </a:lnTo>
                    <a:lnTo>
                      <a:pt x="59" y="242"/>
                    </a:lnTo>
                    <a:lnTo>
                      <a:pt x="52" y="258"/>
                    </a:lnTo>
                    <a:lnTo>
                      <a:pt x="35" y="259"/>
                    </a:lnTo>
                    <a:lnTo>
                      <a:pt x="28" y="240"/>
                    </a:lnTo>
                    <a:lnTo>
                      <a:pt x="14" y="218"/>
                    </a:lnTo>
                    <a:lnTo>
                      <a:pt x="0" y="190"/>
                    </a:lnTo>
                    <a:lnTo>
                      <a:pt x="6" y="179"/>
                    </a:lnTo>
                    <a:lnTo>
                      <a:pt x="17" y="166"/>
                    </a:lnTo>
                    <a:lnTo>
                      <a:pt x="20" y="143"/>
                    </a:lnTo>
                    <a:lnTo>
                      <a:pt x="10" y="134"/>
                    </a:lnTo>
                    <a:lnTo>
                      <a:pt x="6" y="109"/>
                    </a:lnTo>
                    <a:lnTo>
                      <a:pt x="14" y="91"/>
                    </a:lnTo>
                    <a:lnTo>
                      <a:pt x="28" y="91"/>
                    </a:lnTo>
                    <a:lnTo>
                      <a:pt x="32" y="84"/>
                    </a:lnTo>
                    <a:lnTo>
                      <a:pt x="26" y="78"/>
                    </a:lnTo>
                    <a:lnTo>
                      <a:pt x="45" y="52"/>
                    </a:lnTo>
                    <a:lnTo>
                      <a:pt x="56" y="32"/>
                    </a:lnTo>
                    <a:lnTo>
                      <a:pt x="63" y="19"/>
                    </a:lnTo>
                    <a:lnTo>
                      <a:pt x="76" y="19"/>
                    </a:lnTo>
                    <a:lnTo>
                      <a:pt x="78" y="9"/>
                    </a:lnTo>
                    <a:lnTo>
                      <a:pt x="103" y="12"/>
                    </a:lnTo>
                    <a:lnTo>
                      <a:pt x="103" y="1"/>
                    </a:lnTo>
                    <a:lnTo>
                      <a:pt x="111" y="0"/>
                    </a:lnTo>
                    <a:lnTo>
                      <a:pt x="131" y="9"/>
                    </a:lnTo>
                    <a:lnTo>
                      <a:pt x="154" y="21"/>
                    </a:lnTo>
                    <a:lnTo>
                      <a:pt x="160" y="48"/>
                    </a:lnTo>
                    <a:lnTo>
                      <a:pt x="166" y="55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5" name="Freeform 188">
                <a:extLst>
                  <a:ext uri="{FF2B5EF4-FFF2-40B4-BE49-F238E27FC236}">
                    <a16:creationId xmlns:a16="http://schemas.microsoft.com/office/drawing/2014/main" id="{18B874A3-7C38-47E5-A7FF-B3EA34B24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370" y="5495756"/>
                <a:ext cx="37807" cy="53610"/>
              </a:xfrm>
              <a:custGeom>
                <a:avLst/>
                <a:gdLst>
                  <a:gd name="T0" fmla="*/ 24 w 24"/>
                  <a:gd name="T1" fmla="*/ 23 h 34"/>
                  <a:gd name="T2" fmla="*/ 20 w 24"/>
                  <a:gd name="T3" fmla="*/ 32 h 34"/>
                  <a:gd name="T4" fmla="*/ 10 w 24"/>
                  <a:gd name="T5" fmla="*/ 34 h 34"/>
                  <a:gd name="T6" fmla="*/ 0 w 24"/>
                  <a:gd name="T7" fmla="*/ 23 h 34"/>
                  <a:gd name="T8" fmla="*/ 0 w 24"/>
                  <a:gd name="T9" fmla="*/ 16 h 34"/>
                  <a:gd name="T10" fmla="*/ 6 w 24"/>
                  <a:gd name="T11" fmla="*/ 8 h 34"/>
                  <a:gd name="T12" fmla="*/ 8 w 24"/>
                  <a:gd name="T13" fmla="*/ 2 h 34"/>
                  <a:gd name="T14" fmla="*/ 13 w 24"/>
                  <a:gd name="T15" fmla="*/ 0 h 34"/>
                  <a:gd name="T16" fmla="*/ 22 w 24"/>
                  <a:gd name="T17" fmla="*/ 4 h 34"/>
                  <a:gd name="T18" fmla="*/ 24 w 24"/>
                  <a:gd name="T19" fmla="*/ 14 h 34"/>
                  <a:gd name="T20" fmla="*/ 24 w 24"/>
                  <a:gd name="T2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4">
                    <a:moveTo>
                      <a:pt x="24" y="23"/>
                    </a:moveTo>
                    <a:lnTo>
                      <a:pt x="20" y="32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24" y="14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6" name="Freeform 189">
                <a:extLst>
                  <a:ext uri="{FF2B5EF4-FFF2-40B4-BE49-F238E27FC236}">
                    <a16:creationId xmlns:a16="http://schemas.microsoft.com/office/drawing/2014/main" id="{41C387DE-483C-494B-83F6-8B125337F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941" y="3438062"/>
                <a:ext cx="166980" cy="159255"/>
              </a:xfrm>
              <a:custGeom>
                <a:avLst/>
                <a:gdLst>
                  <a:gd name="T0" fmla="*/ 56 w 106"/>
                  <a:gd name="T1" fmla="*/ 79 h 101"/>
                  <a:gd name="T2" fmla="*/ 24 w 106"/>
                  <a:gd name="T3" fmla="*/ 101 h 101"/>
                  <a:gd name="T4" fmla="*/ 4 w 106"/>
                  <a:gd name="T5" fmla="*/ 93 h 101"/>
                  <a:gd name="T6" fmla="*/ 3 w 106"/>
                  <a:gd name="T7" fmla="*/ 93 h 101"/>
                  <a:gd name="T8" fmla="*/ 5 w 106"/>
                  <a:gd name="T9" fmla="*/ 90 h 101"/>
                  <a:gd name="T10" fmla="*/ 4 w 106"/>
                  <a:gd name="T11" fmla="*/ 81 h 101"/>
                  <a:gd name="T12" fmla="*/ 7 w 106"/>
                  <a:gd name="T13" fmla="*/ 70 h 101"/>
                  <a:gd name="T14" fmla="*/ 16 w 106"/>
                  <a:gd name="T15" fmla="*/ 62 h 101"/>
                  <a:gd name="T16" fmla="*/ 12 w 106"/>
                  <a:gd name="T17" fmla="*/ 54 h 101"/>
                  <a:gd name="T18" fmla="*/ 4 w 106"/>
                  <a:gd name="T19" fmla="*/ 53 h 101"/>
                  <a:gd name="T20" fmla="*/ 0 w 106"/>
                  <a:gd name="T21" fmla="*/ 37 h 101"/>
                  <a:gd name="T22" fmla="*/ 4 w 106"/>
                  <a:gd name="T23" fmla="*/ 29 h 101"/>
                  <a:gd name="T24" fmla="*/ 8 w 106"/>
                  <a:gd name="T25" fmla="*/ 24 h 101"/>
                  <a:gd name="T26" fmla="*/ 12 w 106"/>
                  <a:gd name="T27" fmla="*/ 20 h 101"/>
                  <a:gd name="T28" fmla="*/ 11 w 106"/>
                  <a:gd name="T29" fmla="*/ 8 h 101"/>
                  <a:gd name="T30" fmla="*/ 17 w 106"/>
                  <a:gd name="T31" fmla="*/ 12 h 101"/>
                  <a:gd name="T32" fmla="*/ 36 w 106"/>
                  <a:gd name="T33" fmla="*/ 6 h 101"/>
                  <a:gd name="T34" fmla="*/ 45 w 106"/>
                  <a:gd name="T35" fmla="*/ 10 h 101"/>
                  <a:gd name="T36" fmla="*/ 59 w 106"/>
                  <a:gd name="T37" fmla="*/ 10 h 101"/>
                  <a:gd name="T38" fmla="*/ 78 w 106"/>
                  <a:gd name="T39" fmla="*/ 3 h 101"/>
                  <a:gd name="T40" fmla="*/ 87 w 106"/>
                  <a:gd name="T41" fmla="*/ 3 h 101"/>
                  <a:gd name="T42" fmla="*/ 106 w 106"/>
                  <a:gd name="T43" fmla="*/ 0 h 101"/>
                  <a:gd name="T44" fmla="*/ 99 w 106"/>
                  <a:gd name="T45" fmla="*/ 13 h 101"/>
                  <a:gd name="T46" fmla="*/ 91 w 106"/>
                  <a:gd name="T47" fmla="*/ 18 h 101"/>
                  <a:gd name="T48" fmla="*/ 94 w 106"/>
                  <a:gd name="T49" fmla="*/ 33 h 101"/>
                  <a:gd name="T50" fmla="*/ 91 w 106"/>
                  <a:gd name="T51" fmla="*/ 58 h 101"/>
                  <a:gd name="T52" fmla="*/ 56 w 106"/>
                  <a:gd name="T53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01">
                    <a:moveTo>
                      <a:pt x="56" y="79"/>
                    </a:moveTo>
                    <a:lnTo>
                      <a:pt x="24" y="101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4" y="53"/>
                    </a:lnTo>
                    <a:lnTo>
                      <a:pt x="0" y="37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36" y="6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106" y="0"/>
                    </a:lnTo>
                    <a:lnTo>
                      <a:pt x="99" y="13"/>
                    </a:lnTo>
                    <a:lnTo>
                      <a:pt x="91" y="18"/>
                    </a:lnTo>
                    <a:lnTo>
                      <a:pt x="94" y="33"/>
                    </a:lnTo>
                    <a:lnTo>
                      <a:pt x="91" y="58"/>
                    </a:lnTo>
                    <a:lnTo>
                      <a:pt x="56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7" name="Freeform 190">
                <a:extLst>
                  <a:ext uri="{FF2B5EF4-FFF2-40B4-BE49-F238E27FC236}">
                    <a16:creationId xmlns:a16="http://schemas.microsoft.com/office/drawing/2014/main" id="{37520B1B-4C00-4FC5-8A47-E31D96DEF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360" y="3889020"/>
                <a:ext cx="296153" cy="523490"/>
              </a:xfrm>
              <a:custGeom>
                <a:avLst/>
                <a:gdLst>
                  <a:gd name="T0" fmla="*/ 18 w 188"/>
                  <a:gd name="T1" fmla="*/ 219 h 332"/>
                  <a:gd name="T2" fmla="*/ 19 w 188"/>
                  <a:gd name="T3" fmla="*/ 209 h 332"/>
                  <a:gd name="T4" fmla="*/ 8 w 188"/>
                  <a:gd name="T5" fmla="*/ 209 h 332"/>
                  <a:gd name="T6" fmla="*/ 8 w 188"/>
                  <a:gd name="T7" fmla="*/ 196 h 332"/>
                  <a:gd name="T8" fmla="*/ 0 w 188"/>
                  <a:gd name="T9" fmla="*/ 188 h 332"/>
                  <a:gd name="T10" fmla="*/ 7 w 188"/>
                  <a:gd name="T11" fmla="*/ 161 h 332"/>
                  <a:gd name="T12" fmla="*/ 30 w 188"/>
                  <a:gd name="T13" fmla="*/ 141 h 332"/>
                  <a:gd name="T14" fmla="*/ 30 w 188"/>
                  <a:gd name="T15" fmla="*/ 114 h 332"/>
                  <a:gd name="T16" fmla="*/ 37 w 188"/>
                  <a:gd name="T17" fmla="*/ 72 h 332"/>
                  <a:gd name="T18" fmla="*/ 40 w 188"/>
                  <a:gd name="T19" fmla="*/ 63 h 332"/>
                  <a:gd name="T20" fmla="*/ 33 w 188"/>
                  <a:gd name="T21" fmla="*/ 56 h 332"/>
                  <a:gd name="T22" fmla="*/ 32 w 188"/>
                  <a:gd name="T23" fmla="*/ 49 h 332"/>
                  <a:gd name="T24" fmla="*/ 25 w 188"/>
                  <a:gd name="T25" fmla="*/ 44 h 332"/>
                  <a:gd name="T26" fmla="*/ 20 w 188"/>
                  <a:gd name="T27" fmla="*/ 11 h 332"/>
                  <a:gd name="T28" fmla="*/ 38 w 188"/>
                  <a:gd name="T29" fmla="*/ 0 h 332"/>
                  <a:gd name="T30" fmla="*/ 111 w 188"/>
                  <a:gd name="T31" fmla="*/ 40 h 332"/>
                  <a:gd name="T32" fmla="*/ 184 w 188"/>
                  <a:gd name="T33" fmla="*/ 80 h 332"/>
                  <a:gd name="T34" fmla="*/ 188 w 188"/>
                  <a:gd name="T35" fmla="*/ 162 h 332"/>
                  <a:gd name="T36" fmla="*/ 172 w 188"/>
                  <a:gd name="T37" fmla="*/ 161 h 332"/>
                  <a:gd name="T38" fmla="*/ 164 w 188"/>
                  <a:gd name="T39" fmla="*/ 176 h 332"/>
                  <a:gd name="T40" fmla="*/ 160 w 188"/>
                  <a:gd name="T41" fmla="*/ 189 h 332"/>
                  <a:gd name="T42" fmla="*/ 163 w 188"/>
                  <a:gd name="T43" fmla="*/ 194 h 332"/>
                  <a:gd name="T44" fmla="*/ 158 w 188"/>
                  <a:gd name="T45" fmla="*/ 200 h 332"/>
                  <a:gd name="T46" fmla="*/ 160 w 188"/>
                  <a:gd name="T47" fmla="*/ 209 h 332"/>
                  <a:gd name="T48" fmla="*/ 155 w 188"/>
                  <a:gd name="T49" fmla="*/ 217 h 332"/>
                  <a:gd name="T50" fmla="*/ 154 w 188"/>
                  <a:gd name="T51" fmla="*/ 225 h 332"/>
                  <a:gd name="T52" fmla="*/ 160 w 188"/>
                  <a:gd name="T53" fmla="*/ 224 h 332"/>
                  <a:gd name="T54" fmla="*/ 164 w 188"/>
                  <a:gd name="T55" fmla="*/ 232 h 332"/>
                  <a:gd name="T56" fmla="*/ 164 w 188"/>
                  <a:gd name="T57" fmla="*/ 244 h 332"/>
                  <a:gd name="T58" fmla="*/ 171 w 188"/>
                  <a:gd name="T59" fmla="*/ 250 h 332"/>
                  <a:gd name="T60" fmla="*/ 171 w 188"/>
                  <a:gd name="T61" fmla="*/ 255 h 332"/>
                  <a:gd name="T62" fmla="*/ 160 w 188"/>
                  <a:gd name="T63" fmla="*/ 258 h 332"/>
                  <a:gd name="T64" fmla="*/ 151 w 188"/>
                  <a:gd name="T65" fmla="*/ 267 h 332"/>
                  <a:gd name="T66" fmla="*/ 138 w 188"/>
                  <a:gd name="T67" fmla="*/ 290 h 332"/>
                  <a:gd name="T68" fmla="*/ 121 w 188"/>
                  <a:gd name="T69" fmla="*/ 299 h 332"/>
                  <a:gd name="T70" fmla="*/ 103 w 188"/>
                  <a:gd name="T71" fmla="*/ 298 h 332"/>
                  <a:gd name="T72" fmla="*/ 98 w 188"/>
                  <a:gd name="T73" fmla="*/ 300 h 332"/>
                  <a:gd name="T74" fmla="*/ 100 w 188"/>
                  <a:gd name="T75" fmla="*/ 307 h 332"/>
                  <a:gd name="T76" fmla="*/ 90 w 188"/>
                  <a:gd name="T77" fmla="*/ 314 h 332"/>
                  <a:gd name="T78" fmla="*/ 83 w 188"/>
                  <a:gd name="T79" fmla="*/ 323 h 332"/>
                  <a:gd name="T80" fmla="*/ 59 w 188"/>
                  <a:gd name="T81" fmla="*/ 330 h 332"/>
                  <a:gd name="T82" fmla="*/ 55 w 188"/>
                  <a:gd name="T83" fmla="*/ 326 h 332"/>
                  <a:gd name="T84" fmla="*/ 52 w 188"/>
                  <a:gd name="T85" fmla="*/ 325 h 332"/>
                  <a:gd name="T86" fmla="*/ 48 w 188"/>
                  <a:gd name="T87" fmla="*/ 331 h 332"/>
                  <a:gd name="T88" fmla="*/ 33 w 188"/>
                  <a:gd name="T89" fmla="*/ 332 h 332"/>
                  <a:gd name="T90" fmla="*/ 36 w 188"/>
                  <a:gd name="T91" fmla="*/ 326 h 332"/>
                  <a:gd name="T92" fmla="*/ 30 w 188"/>
                  <a:gd name="T93" fmla="*/ 312 h 332"/>
                  <a:gd name="T94" fmla="*/ 28 w 188"/>
                  <a:gd name="T95" fmla="*/ 304 h 332"/>
                  <a:gd name="T96" fmla="*/ 20 w 188"/>
                  <a:gd name="T97" fmla="*/ 300 h 332"/>
                  <a:gd name="T98" fmla="*/ 9 w 188"/>
                  <a:gd name="T99" fmla="*/ 288 h 332"/>
                  <a:gd name="T100" fmla="*/ 13 w 188"/>
                  <a:gd name="T101" fmla="*/ 278 h 332"/>
                  <a:gd name="T102" fmla="*/ 21 w 188"/>
                  <a:gd name="T103" fmla="*/ 280 h 332"/>
                  <a:gd name="T104" fmla="*/ 26 w 188"/>
                  <a:gd name="T105" fmla="*/ 279 h 332"/>
                  <a:gd name="T106" fmla="*/ 36 w 188"/>
                  <a:gd name="T107" fmla="*/ 279 h 332"/>
                  <a:gd name="T108" fmla="*/ 26 w 188"/>
                  <a:gd name="T109" fmla="*/ 260 h 332"/>
                  <a:gd name="T110" fmla="*/ 27 w 188"/>
                  <a:gd name="T111" fmla="*/ 246 h 332"/>
                  <a:gd name="T112" fmla="*/ 25 w 188"/>
                  <a:gd name="T113" fmla="*/ 233 h 332"/>
                  <a:gd name="T114" fmla="*/ 18 w 188"/>
                  <a:gd name="T115" fmla="*/ 21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332">
                    <a:moveTo>
                      <a:pt x="18" y="219"/>
                    </a:moveTo>
                    <a:lnTo>
                      <a:pt x="19" y="209"/>
                    </a:lnTo>
                    <a:lnTo>
                      <a:pt x="8" y="209"/>
                    </a:lnTo>
                    <a:lnTo>
                      <a:pt x="8" y="196"/>
                    </a:lnTo>
                    <a:lnTo>
                      <a:pt x="0" y="188"/>
                    </a:lnTo>
                    <a:lnTo>
                      <a:pt x="7" y="161"/>
                    </a:lnTo>
                    <a:lnTo>
                      <a:pt x="30" y="141"/>
                    </a:lnTo>
                    <a:lnTo>
                      <a:pt x="30" y="114"/>
                    </a:lnTo>
                    <a:lnTo>
                      <a:pt x="37" y="72"/>
                    </a:lnTo>
                    <a:lnTo>
                      <a:pt x="40" y="63"/>
                    </a:lnTo>
                    <a:lnTo>
                      <a:pt x="33" y="56"/>
                    </a:lnTo>
                    <a:lnTo>
                      <a:pt x="32" y="49"/>
                    </a:lnTo>
                    <a:lnTo>
                      <a:pt x="25" y="44"/>
                    </a:lnTo>
                    <a:lnTo>
                      <a:pt x="20" y="11"/>
                    </a:lnTo>
                    <a:lnTo>
                      <a:pt x="38" y="0"/>
                    </a:lnTo>
                    <a:lnTo>
                      <a:pt x="111" y="40"/>
                    </a:lnTo>
                    <a:lnTo>
                      <a:pt x="184" y="80"/>
                    </a:lnTo>
                    <a:lnTo>
                      <a:pt x="188" y="162"/>
                    </a:lnTo>
                    <a:lnTo>
                      <a:pt x="172" y="161"/>
                    </a:lnTo>
                    <a:lnTo>
                      <a:pt x="164" y="176"/>
                    </a:lnTo>
                    <a:lnTo>
                      <a:pt x="160" y="189"/>
                    </a:lnTo>
                    <a:lnTo>
                      <a:pt x="163" y="194"/>
                    </a:lnTo>
                    <a:lnTo>
                      <a:pt x="158" y="200"/>
                    </a:lnTo>
                    <a:lnTo>
                      <a:pt x="160" y="209"/>
                    </a:lnTo>
                    <a:lnTo>
                      <a:pt x="155" y="217"/>
                    </a:lnTo>
                    <a:lnTo>
                      <a:pt x="154" y="225"/>
                    </a:lnTo>
                    <a:lnTo>
                      <a:pt x="160" y="224"/>
                    </a:lnTo>
                    <a:lnTo>
                      <a:pt x="164" y="232"/>
                    </a:lnTo>
                    <a:lnTo>
                      <a:pt x="164" y="244"/>
                    </a:lnTo>
                    <a:lnTo>
                      <a:pt x="171" y="250"/>
                    </a:lnTo>
                    <a:lnTo>
                      <a:pt x="171" y="255"/>
                    </a:lnTo>
                    <a:lnTo>
                      <a:pt x="160" y="258"/>
                    </a:lnTo>
                    <a:lnTo>
                      <a:pt x="151" y="267"/>
                    </a:lnTo>
                    <a:lnTo>
                      <a:pt x="138" y="290"/>
                    </a:lnTo>
                    <a:lnTo>
                      <a:pt x="121" y="299"/>
                    </a:lnTo>
                    <a:lnTo>
                      <a:pt x="103" y="298"/>
                    </a:lnTo>
                    <a:lnTo>
                      <a:pt x="98" y="300"/>
                    </a:lnTo>
                    <a:lnTo>
                      <a:pt x="100" y="307"/>
                    </a:lnTo>
                    <a:lnTo>
                      <a:pt x="90" y="314"/>
                    </a:lnTo>
                    <a:lnTo>
                      <a:pt x="83" y="323"/>
                    </a:lnTo>
                    <a:lnTo>
                      <a:pt x="59" y="330"/>
                    </a:lnTo>
                    <a:lnTo>
                      <a:pt x="55" y="326"/>
                    </a:lnTo>
                    <a:lnTo>
                      <a:pt x="52" y="325"/>
                    </a:lnTo>
                    <a:lnTo>
                      <a:pt x="48" y="331"/>
                    </a:lnTo>
                    <a:lnTo>
                      <a:pt x="33" y="332"/>
                    </a:lnTo>
                    <a:lnTo>
                      <a:pt x="36" y="326"/>
                    </a:lnTo>
                    <a:lnTo>
                      <a:pt x="30" y="312"/>
                    </a:lnTo>
                    <a:lnTo>
                      <a:pt x="28" y="304"/>
                    </a:lnTo>
                    <a:lnTo>
                      <a:pt x="20" y="300"/>
                    </a:lnTo>
                    <a:lnTo>
                      <a:pt x="9" y="288"/>
                    </a:lnTo>
                    <a:lnTo>
                      <a:pt x="13" y="278"/>
                    </a:lnTo>
                    <a:lnTo>
                      <a:pt x="21" y="280"/>
                    </a:lnTo>
                    <a:lnTo>
                      <a:pt x="26" y="279"/>
                    </a:lnTo>
                    <a:lnTo>
                      <a:pt x="36" y="279"/>
                    </a:lnTo>
                    <a:lnTo>
                      <a:pt x="26" y="260"/>
                    </a:lnTo>
                    <a:lnTo>
                      <a:pt x="27" y="246"/>
                    </a:lnTo>
                    <a:lnTo>
                      <a:pt x="25" y="233"/>
                    </a:lnTo>
                    <a:lnTo>
                      <a:pt x="18" y="2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8" name="Freeform 191">
                <a:extLst>
                  <a:ext uri="{FF2B5EF4-FFF2-40B4-BE49-F238E27FC236}">
                    <a16:creationId xmlns:a16="http://schemas.microsoft.com/office/drawing/2014/main" id="{5F140841-E9F6-4410-9146-2A5E6444A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90" y="4294252"/>
                <a:ext cx="55135" cy="167138"/>
              </a:xfrm>
              <a:custGeom>
                <a:avLst/>
                <a:gdLst>
                  <a:gd name="T0" fmla="*/ 35 w 35"/>
                  <a:gd name="T1" fmla="*/ 102 h 106"/>
                  <a:gd name="T2" fmla="*/ 21 w 35"/>
                  <a:gd name="T3" fmla="*/ 106 h 106"/>
                  <a:gd name="T4" fmla="*/ 17 w 35"/>
                  <a:gd name="T5" fmla="*/ 99 h 106"/>
                  <a:gd name="T6" fmla="*/ 12 w 35"/>
                  <a:gd name="T7" fmla="*/ 86 h 106"/>
                  <a:gd name="T8" fmla="*/ 10 w 35"/>
                  <a:gd name="T9" fmla="*/ 75 h 106"/>
                  <a:gd name="T10" fmla="*/ 14 w 35"/>
                  <a:gd name="T11" fmla="*/ 57 h 106"/>
                  <a:gd name="T12" fmla="*/ 10 w 35"/>
                  <a:gd name="T13" fmla="*/ 49 h 106"/>
                  <a:gd name="T14" fmla="*/ 8 w 35"/>
                  <a:gd name="T15" fmla="*/ 33 h 106"/>
                  <a:gd name="T16" fmla="*/ 8 w 35"/>
                  <a:gd name="T17" fmla="*/ 18 h 106"/>
                  <a:gd name="T18" fmla="*/ 0 w 35"/>
                  <a:gd name="T19" fmla="*/ 7 h 106"/>
                  <a:gd name="T20" fmla="*/ 2 w 35"/>
                  <a:gd name="T21" fmla="*/ 0 h 106"/>
                  <a:gd name="T22" fmla="*/ 18 w 35"/>
                  <a:gd name="T23" fmla="*/ 1 h 106"/>
                  <a:gd name="T24" fmla="*/ 15 w 35"/>
                  <a:gd name="T25" fmla="*/ 12 h 106"/>
                  <a:gd name="T26" fmla="*/ 21 w 35"/>
                  <a:gd name="T27" fmla="*/ 18 h 106"/>
                  <a:gd name="T28" fmla="*/ 27 w 35"/>
                  <a:gd name="T29" fmla="*/ 25 h 106"/>
                  <a:gd name="T30" fmla="*/ 28 w 35"/>
                  <a:gd name="T31" fmla="*/ 36 h 106"/>
                  <a:gd name="T32" fmla="*/ 32 w 35"/>
                  <a:gd name="T33" fmla="*/ 40 h 106"/>
                  <a:gd name="T34" fmla="*/ 31 w 35"/>
                  <a:gd name="T35" fmla="*/ 88 h 106"/>
                  <a:gd name="T36" fmla="*/ 35 w 35"/>
                  <a:gd name="T3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06">
                    <a:moveTo>
                      <a:pt x="35" y="102"/>
                    </a:moveTo>
                    <a:lnTo>
                      <a:pt x="21" y="106"/>
                    </a:lnTo>
                    <a:lnTo>
                      <a:pt x="17" y="99"/>
                    </a:lnTo>
                    <a:lnTo>
                      <a:pt x="12" y="86"/>
                    </a:lnTo>
                    <a:lnTo>
                      <a:pt x="10" y="75"/>
                    </a:lnTo>
                    <a:lnTo>
                      <a:pt x="14" y="57"/>
                    </a:lnTo>
                    <a:lnTo>
                      <a:pt x="10" y="49"/>
                    </a:lnTo>
                    <a:lnTo>
                      <a:pt x="8" y="33"/>
                    </a:lnTo>
                    <a:lnTo>
                      <a:pt x="8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8" y="1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7" y="25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1" y="88"/>
                    </a:lnTo>
                    <a:lnTo>
                      <a:pt x="35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9" name="Freeform 192">
                <a:extLst>
                  <a:ext uri="{FF2B5EF4-FFF2-40B4-BE49-F238E27FC236}">
                    <a16:creationId xmlns:a16="http://schemas.microsoft.com/office/drawing/2014/main" id="{F89A17AD-B0C8-4732-95C6-4A2425668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9486" y="3986780"/>
                <a:ext cx="250470" cy="482493"/>
              </a:xfrm>
              <a:custGeom>
                <a:avLst/>
                <a:gdLst>
                  <a:gd name="T0" fmla="*/ 93 w 159"/>
                  <a:gd name="T1" fmla="*/ 162 h 306"/>
                  <a:gd name="T2" fmla="*/ 78 w 159"/>
                  <a:gd name="T3" fmla="*/ 146 h 306"/>
                  <a:gd name="T4" fmla="*/ 63 w 159"/>
                  <a:gd name="T5" fmla="*/ 169 h 306"/>
                  <a:gd name="T6" fmla="*/ 52 w 159"/>
                  <a:gd name="T7" fmla="*/ 217 h 306"/>
                  <a:gd name="T8" fmla="*/ 66 w 159"/>
                  <a:gd name="T9" fmla="*/ 233 h 306"/>
                  <a:gd name="T10" fmla="*/ 79 w 159"/>
                  <a:gd name="T11" fmla="*/ 270 h 306"/>
                  <a:gd name="T12" fmla="*/ 101 w 159"/>
                  <a:gd name="T13" fmla="*/ 284 h 306"/>
                  <a:gd name="T14" fmla="*/ 106 w 159"/>
                  <a:gd name="T15" fmla="*/ 304 h 306"/>
                  <a:gd name="T16" fmla="*/ 91 w 159"/>
                  <a:gd name="T17" fmla="*/ 295 h 306"/>
                  <a:gd name="T18" fmla="*/ 73 w 159"/>
                  <a:gd name="T19" fmla="*/ 290 h 306"/>
                  <a:gd name="T20" fmla="*/ 62 w 159"/>
                  <a:gd name="T21" fmla="*/ 272 h 306"/>
                  <a:gd name="T22" fmla="*/ 42 w 159"/>
                  <a:gd name="T23" fmla="*/ 250 h 306"/>
                  <a:gd name="T24" fmla="*/ 36 w 159"/>
                  <a:gd name="T25" fmla="*/ 251 h 306"/>
                  <a:gd name="T26" fmla="*/ 41 w 159"/>
                  <a:gd name="T27" fmla="*/ 218 h 306"/>
                  <a:gd name="T28" fmla="*/ 56 w 159"/>
                  <a:gd name="T29" fmla="*/ 177 h 306"/>
                  <a:gd name="T30" fmla="*/ 46 w 159"/>
                  <a:gd name="T31" fmla="*/ 149 h 306"/>
                  <a:gd name="T32" fmla="*/ 29 w 159"/>
                  <a:gd name="T33" fmla="*/ 121 h 306"/>
                  <a:gd name="T34" fmla="*/ 30 w 159"/>
                  <a:gd name="T35" fmla="*/ 106 h 306"/>
                  <a:gd name="T36" fmla="*/ 25 w 159"/>
                  <a:gd name="T37" fmla="*/ 75 h 306"/>
                  <a:gd name="T38" fmla="*/ 0 w 159"/>
                  <a:gd name="T39" fmla="*/ 41 h 306"/>
                  <a:gd name="T40" fmla="*/ 12 w 159"/>
                  <a:gd name="T41" fmla="*/ 15 h 306"/>
                  <a:gd name="T42" fmla="*/ 34 w 159"/>
                  <a:gd name="T43" fmla="*/ 5 h 306"/>
                  <a:gd name="T44" fmla="*/ 52 w 159"/>
                  <a:gd name="T45" fmla="*/ 7 h 306"/>
                  <a:gd name="T46" fmla="*/ 67 w 159"/>
                  <a:gd name="T47" fmla="*/ 20 h 306"/>
                  <a:gd name="T48" fmla="*/ 69 w 159"/>
                  <a:gd name="T49" fmla="*/ 61 h 306"/>
                  <a:gd name="T50" fmla="*/ 93 w 159"/>
                  <a:gd name="T51" fmla="*/ 52 h 306"/>
                  <a:gd name="T52" fmla="*/ 106 w 159"/>
                  <a:gd name="T53" fmla="*/ 44 h 306"/>
                  <a:gd name="T54" fmla="*/ 136 w 159"/>
                  <a:gd name="T55" fmla="*/ 62 h 306"/>
                  <a:gd name="T56" fmla="*/ 157 w 159"/>
                  <a:gd name="T57" fmla="*/ 101 h 306"/>
                  <a:gd name="T58" fmla="*/ 154 w 159"/>
                  <a:gd name="T59" fmla="*/ 128 h 306"/>
                  <a:gd name="T60" fmla="*/ 113 w 159"/>
                  <a:gd name="T61" fmla="*/ 129 h 306"/>
                  <a:gd name="T62" fmla="*/ 110 w 159"/>
                  <a:gd name="T63" fmla="*/ 17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306">
                    <a:moveTo>
                      <a:pt x="110" y="171"/>
                    </a:moveTo>
                    <a:lnTo>
                      <a:pt x="93" y="162"/>
                    </a:lnTo>
                    <a:lnTo>
                      <a:pt x="78" y="162"/>
                    </a:lnTo>
                    <a:lnTo>
                      <a:pt x="78" y="146"/>
                    </a:lnTo>
                    <a:lnTo>
                      <a:pt x="62" y="146"/>
                    </a:lnTo>
                    <a:lnTo>
                      <a:pt x="63" y="169"/>
                    </a:lnTo>
                    <a:lnTo>
                      <a:pt x="56" y="199"/>
                    </a:lnTo>
                    <a:lnTo>
                      <a:pt x="52" y="217"/>
                    </a:lnTo>
                    <a:lnTo>
                      <a:pt x="54" y="233"/>
                    </a:lnTo>
                    <a:lnTo>
                      <a:pt x="66" y="233"/>
                    </a:lnTo>
                    <a:lnTo>
                      <a:pt x="75" y="252"/>
                    </a:lnTo>
                    <a:lnTo>
                      <a:pt x="79" y="270"/>
                    </a:lnTo>
                    <a:lnTo>
                      <a:pt x="90" y="282"/>
                    </a:lnTo>
                    <a:lnTo>
                      <a:pt x="101" y="284"/>
                    </a:lnTo>
                    <a:lnTo>
                      <a:pt x="111" y="295"/>
                    </a:lnTo>
                    <a:lnTo>
                      <a:pt x="106" y="304"/>
                    </a:lnTo>
                    <a:lnTo>
                      <a:pt x="93" y="306"/>
                    </a:lnTo>
                    <a:lnTo>
                      <a:pt x="91" y="295"/>
                    </a:lnTo>
                    <a:lnTo>
                      <a:pt x="76" y="286"/>
                    </a:lnTo>
                    <a:lnTo>
                      <a:pt x="73" y="290"/>
                    </a:lnTo>
                    <a:lnTo>
                      <a:pt x="66" y="282"/>
                    </a:lnTo>
                    <a:lnTo>
                      <a:pt x="62" y="272"/>
                    </a:lnTo>
                    <a:lnTo>
                      <a:pt x="51" y="260"/>
                    </a:lnTo>
                    <a:lnTo>
                      <a:pt x="42" y="250"/>
                    </a:lnTo>
                    <a:lnTo>
                      <a:pt x="40" y="263"/>
                    </a:lnTo>
                    <a:lnTo>
                      <a:pt x="36" y="251"/>
                    </a:lnTo>
                    <a:lnTo>
                      <a:pt x="37" y="238"/>
                    </a:lnTo>
                    <a:lnTo>
                      <a:pt x="41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47" y="158"/>
                    </a:lnTo>
                    <a:lnTo>
                      <a:pt x="46" y="149"/>
                    </a:lnTo>
                    <a:lnTo>
                      <a:pt x="43" y="137"/>
                    </a:lnTo>
                    <a:lnTo>
                      <a:pt x="29" y="121"/>
                    </a:lnTo>
                    <a:lnTo>
                      <a:pt x="24" y="110"/>
                    </a:lnTo>
                    <a:lnTo>
                      <a:pt x="30" y="106"/>
                    </a:lnTo>
                    <a:lnTo>
                      <a:pt x="34" y="88"/>
                    </a:lnTo>
                    <a:lnTo>
                      <a:pt x="25" y="75"/>
                    </a:lnTo>
                    <a:lnTo>
                      <a:pt x="11" y="60"/>
                    </a:lnTo>
                    <a:lnTo>
                      <a:pt x="0" y="41"/>
                    </a:lnTo>
                    <a:lnTo>
                      <a:pt x="7" y="37"/>
                    </a:lnTo>
                    <a:lnTo>
                      <a:pt x="12" y="15"/>
                    </a:lnTo>
                    <a:lnTo>
                      <a:pt x="25" y="14"/>
                    </a:lnTo>
                    <a:lnTo>
                      <a:pt x="34" y="5"/>
                    </a:lnTo>
                    <a:lnTo>
                      <a:pt x="43" y="0"/>
                    </a:lnTo>
                    <a:lnTo>
                      <a:pt x="52" y="7"/>
                    </a:lnTo>
                    <a:lnTo>
                      <a:pt x="55" y="19"/>
                    </a:lnTo>
                    <a:lnTo>
                      <a:pt x="67" y="20"/>
                    </a:lnTo>
                    <a:lnTo>
                      <a:pt x="66" y="42"/>
                    </a:lnTo>
                    <a:lnTo>
                      <a:pt x="69" y="61"/>
                    </a:lnTo>
                    <a:lnTo>
                      <a:pt x="87" y="48"/>
                    </a:lnTo>
                    <a:lnTo>
                      <a:pt x="93" y="52"/>
                    </a:lnTo>
                    <a:lnTo>
                      <a:pt x="103" y="51"/>
                    </a:lnTo>
                    <a:lnTo>
                      <a:pt x="106" y="44"/>
                    </a:lnTo>
                    <a:lnTo>
                      <a:pt x="120" y="45"/>
                    </a:lnTo>
                    <a:lnTo>
                      <a:pt x="136" y="62"/>
                    </a:lnTo>
                    <a:lnTo>
                      <a:pt x="140" y="83"/>
                    </a:lnTo>
                    <a:lnTo>
                      <a:pt x="157" y="101"/>
                    </a:lnTo>
                    <a:lnTo>
                      <a:pt x="159" y="119"/>
                    </a:lnTo>
                    <a:lnTo>
                      <a:pt x="154" y="128"/>
                    </a:lnTo>
                    <a:lnTo>
                      <a:pt x="136" y="125"/>
                    </a:lnTo>
                    <a:lnTo>
                      <a:pt x="113" y="129"/>
                    </a:lnTo>
                    <a:lnTo>
                      <a:pt x="103" y="146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0" name="Freeform 193">
                <a:extLst>
                  <a:ext uri="{FF2B5EF4-FFF2-40B4-BE49-F238E27FC236}">
                    <a16:creationId xmlns:a16="http://schemas.microsoft.com/office/drawing/2014/main" id="{D9382ADA-B42E-49FA-A023-085725C99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113" y="3315074"/>
                <a:ext cx="217389" cy="138756"/>
              </a:xfrm>
              <a:custGeom>
                <a:avLst/>
                <a:gdLst>
                  <a:gd name="T0" fmla="*/ 54 w 138"/>
                  <a:gd name="T1" fmla="*/ 15 h 88"/>
                  <a:gd name="T2" fmla="*/ 50 w 138"/>
                  <a:gd name="T3" fmla="*/ 22 h 88"/>
                  <a:gd name="T4" fmla="*/ 30 w 138"/>
                  <a:gd name="T5" fmla="*/ 18 h 88"/>
                  <a:gd name="T6" fmla="*/ 32 w 138"/>
                  <a:gd name="T7" fmla="*/ 30 h 88"/>
                  <a:gd name="T8" fmla="*/ 50 w 138"/>
                  <a:gd name="T9" fmla="*/ 29 h 88"/>
                  <a:gd name="T10" fmla="*/ 73 w 138"/>
                  <a:gd name="T11" fmla="*/ 35 h 88"/>
                  <a:gd name="T12" fmla="*/ 104 w 138"/>
                  <a:gd name="T13" fmla="*/ 32 h 88"/>
                  <a:gd name="T14" fmla="*/ 113 w 138"/>
                  <a:gd name="T15" fmla="*/ 51 h 88"/>
                  <a:gd name="T16" fmla="*/ 119 w 138"/>
                  <a:gd name="T17" fmla="*/ 49 h 88"/>
                  <a:gd name="T18" fmla="*/ 130 w 138"/>
                  <a:gd name="T19" fmla="*/ 54 h 88"/>
                  <a:gd name="T20" fmla="*/ 132 w 138"/>
                  <a:gd name="T21" fmla="*/ 62 h 88"/>
                  <a:gd name="T22" fmla="*/ 138 w 138"/>
                  <a:gd name="T23" fmla="*/ 74 h 88"/>
                  <a:gd name="T24" fmla="*/ 120 w 138"/>
                  <a:gd name="T25" fmla="*/ 74 h 88"/>
                  <a:gd name="T26" fmla="*/ 108 w 138"/>
                  <a:gd name="T27" fmla="*/ 72 h 88"/>
                  <a:gd name="T28" fmla="*/ 99 w 138"/>
                  <a:gd name="T29" fmla="*/ 81 h 88"/>
                  <a:gd name="T30" fmla="*/ 92 w 138"/>
                  <a:gd name="T31" fmla="*/ 83 h 88"/>
                  <a:gd name="T32" fmla="*/ 88 w 138"/>
                  <a:gd name="T33" fmla="*/ 88 h 88"/>
                  <a:gd name="T34" fmla="*/ 79 w 138"/>
                  <a:gd name="T35" fmla="*/ 81 h 88"/>
                  <a:gd name="T36" fmla="*/ 76 w 138"/>
                  <a:gd name="T37" fmla="*/ 64 h 88"/>
                  <a:gd name="T38" fmla="*/ 71 w 138"/>
                  <a:gd name="T39" fmla="*/ 63 h 88"/>
                  <a:gd name="T40" fmla="*/ 71 w 138"/>
                  <a:gd name="T41" fmla="*/ 56 h 88"/>
                  <a:gd name="T42" fmla="*/ 60 w 138"/>
                  <a:gd name="T43" fmla="*/ 51 h 88"/>
                  <a:gd name="T44" fmla="*/ 55 w 138"/>
                  <a:gd name="T45" fmla="*/ 59 h 88"/>
                  <a:gd name="T46" fmla="*/ 55 w 138"/>
                  <a:gd name="T47" fmla="*/ 67 h 88"/>
                  <a:gd name="T48" fmla="*/ 53 w 138"/>
                  <a:gd name="T49" fmla="*/ 70 h 88"/>
                  <a:gd name="T50" fmla="*/ 43 w 138"/>
                  <a:gd name="T51" fmla="*/ 70 h 88"/>
                  <a:gd name="T52" fmla="*/ 40 w 138"/>
                  <a:gd name="T53" fmla="*/ 79 h 88"/>
                  <a:gd name="T54" fmla="*/ 33 w 138"/>
                  <a:gd name="T55" fmla="*/ 75 h 88"/>
                  <a:gd name="T56" fmla="*/ 22 w 138"/>
                  <a:gd name="T57" fmla="*/ 82 h 88"/>
                  <a:gd name="T58" fmla="*/ 16 w 138"/>
                  <a:gd name="T59" fmla="*/ 79 h 88"/>
                  <a:gd name="T60" fmla="*/ 21 w 138"/>
                  <a:gd name="T61" fmla="*/ 58 h 88"/>
                  <a:gd name="T62" fmla="*/ 13 w 138"/>
                  <a:gd name="T63" fmla="*/ 43 h 88"/>
                  <a:gd name="T64" fmla="*/ 0 w 138"/>
                  <a:gd name="T65" fmla="*/ 38 h 88"/>
                  <a:gd name="T66" fmla="*/ 2 w 138"/>
                  <a:gd name="T67" fmla="*/ 29 h 88"/>
                  <a:gd name="T68" fmla="*/ 16 w 138"/>
                  <a:gd name="T69" fmla="*/ 30 h 88"/>
                  <a:gd name="T70" fmla="*/ 21 w 138"/>
                  <a:gd name="T71" fmla="*/ 19 h 88"/>
                  <a:gd name="T72" fmla="*/ 23 w 138"/>
                  <a:gd name="T73" fmla="*/ 5 h 88"/>
                  <a:gd name="T74" fmla="*/ 44 w 138"/>
                  <a:gd name="T75" fmla="*/ 0 h 88"/>
                  <a:gd name="T76" fmla="*/ 43 w 138"/>
                  <a:gd name="T77" fmla="*/ 10 h 88"/>
                  <a:gd name="T78" fmla="*/ 47 w 138"/>
                  <a:gd name="T79" fmla="*/ 16 h 88"/>
                  <a:gd name="T80" fmla="*/ 54 w 138"/>
                  <a:gd name="T81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88">
                    <a:moveTo>
                      <a:pt x="54" y="15"/>
                    </a:moveTo>
                    <a:lnTo>
                      <a:pt x="50" y="22"/>
                    </a:lnTo>
                    <a:lnTo>
                      <a:pt x="30" y="18"/>
                    </a:lnTo>
                    <a:lnTo>
                      <a:pt x="32" y="30"/>
                    </a:lnTo>
                    <a:lnTo>
                      <a:pt x="50" y="29"/>
                    </a:lnTo>
                    <a:lnTo>
                      <a:pt x="73" y="35"/>
                    </a:lnTo>
                    <a:lnTo>
                      <a:pt x="104" y="32"/>
                    </a:lnTo>
                    <a:lnTo>
                      <a:pt x="113" y="51"/>
                    </a:lnTo>
                    <a:lnTo>
                      <a:pt x="119" y="49"/>
                    </a:lnTo>
                    <a:lnTo>
                      <a:pt x="130" y="54"/>
                    </a:lnTo>
                    <a:lnTo>
                      <a:pt x="132" y="62"/>
                    </a:lnTo>
                    <a:lnTo>
                      <a:pt x="138" y="74"/>
                    </a:lnTo>
                    <a:lnTo>
                      <a:pt x="120" y="74"/>
                    </a:lnTo>
                    <a:lnTo>
                      <a:pt x="108" y="72"/>
                    </a:lnTo>
                    <a:lnTo>
                      <a:pt x="99" y="81"/>
                    </a:lnTo>
                    <a:lnTo>
                      <a:pt x="92" y="83"/>
                    </a:lnTo>
                    <a:lnTo>
                      <a:pt x="88" y="88"/>
                    </a:lnTo>
                    <a:lnTo>
                      <a:pt x="79" y="81"/>
                    </a:lnTo>
                    <a:lnTo>
                      <a:pt x="76" y="64"/>
                    </a:lnTo>
                    <a:lnTo>
                      <a:pt x="71" y="63"/>
                    </a:lnTo>
                    <a:lnTo>
                      <a:pt x="71" y="56"/>
                    </a:lnTo>
                    <a:lnTo>
                      <a:pt x="60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53" y="70"/>
                    </a:lnTo>
                    <a:lnTo>
                      <a:pt x="43" y="70"/>
                    </a:lnTo>
                    <a:lnTo>
                      <a:pt x="40" y="79"/>
                    </a:lnTo>
                    <a:lnTo>
                      <a:pt x="33" y="75"/>
                    </a:lnTo>
                    <a:lnTo>
                      <a:pt x="22" y="82"/>
                    </a:lnTo>
                    <a:lnTo>
                      <a:pt x="16" y="79"/>
                    </a:lnTo>
                    <a:lnTo>
                      <a:pt x="21" y="58"/>
                    </a:lnTo>
                    <a:lnTo>
                      <a:pt x="13" y="43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16" y="30"/>
                    </a:lnTo>
                    <a:lnTo>
                      <a:pt x="21" y="19"/>
                    </a:lnTo>
                    <a:lnTo>
                      <a:pt x="23" y="5"/>
                    </a:lnTo>
                    <a:lnTo>
                      <a:pt x="44" y="0"/>
                    </a:lnTo>
                    <a:lnTo>
                      <a:pt x="43" y="10"/>
                    </a:lnTo>
                    <a:lnTo>
                      <a:pt x="47" y="16"/>
                    </a:lnTo>
                    <a:lnTo>
                      <a:pt x="54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1" name="Freeform 194">
                <a:extLst>
                  <a:ext uri="{FF2B5EF4-FFF2-40B4-BE49-F238E27FC236}">
                    <a16:creationId xmlns:a16="http://schemas.microsoft.com/office/drawing/2014/main" id="{CB5D32B7-793F-44B5-A0E3-8C66B22D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088" y="3258310"/>
                <a:ext cx="407998" cy="242824"/>
              </a:xfrm>
              <a:custGeom>
                <a:avLst/>
                <a:gdLst>
                  <a:gd name="T0" fmla="*/ 176 w 259"/>
                  <a:gd name="T1" fmla="*/ 146 h 154"/>
                  <a:gd name="T2" fmla="*/ 170 w 259"/>
                  <a:gd name="T3" fmla="*/ 129 h 154"/>
                  <a:gd name="T4" fmla="*/ 157 w 259"/>
                  <a:gd name="T5" fmla="*/ 128 h 154"/>
                  <a:gd name="T6" fmla="*/ 134 w 259"/>
                  <a:gd name="T7" fmla="*/ 110 h 154"/>
                  <a:gd name="T8" fmla="*/ 120 w 259"/>
                  <a:gd name="T9" fmla="*/ 107 h 154"/>
                  <a:gd name="T10" fmla="*/ 99 w 259"/>
                  <a:gd name="T11" fmla="*/ 97 h 154"/>
                  <a:gd name="T12" fmla="*/ 86 w 259"/>
                  <a:gd name="T13" fmla="*/ 95 h 154"/>
                  <a:gd name="T14" fmla="*/ 79 w 259"/>
                  <a:gd name="T15" fmla="*/ 99 h 154"/>
                  <a:gd name="T16" fmla="*/ 68 w 259"/>
                  <a:gd name="T17" fmla="*/ 98 h 154"/>
                  <a:gd name="T18" fmla="*/ 58 w 259"/>
                  <a:gd name="T19" fmla="*/ 110 h 154"/>
                  <a:gd name="T20" fmla="*/ 44 w 259"/>
                  <a:gd name="T21" fmla="*/ 114 h 154"/>
                  <a:gd name="T22" fmla="*/ 38 w 259"/>
                  <a:gd name="T23" fmla="*/ 100 h 154"/>
                  <a:gd name="T24" fmla="*/ 36 w 259"/>
                  <a:gd name="T25" fmla="*/ 78 h 154"/>
                  <a:gd name="T26" fmla="*/ 21 w 259"/>
                  <a:gd name="T27" fmla="*/ 71 h 154"/>
                  <a:gd name="T28" fmla="*/ 23 w 259"/>
                  <a:gd name="T29" fmla="*/ 57 h 154"/>
                  <a:gd name="T30" fmla="*/ 11 w 259"/>
                  <a:gd name="T31" fmla="*/ 56 h 154"/>
                  <a:gd name="T32" fmla="*/ 11 w 259"/>
                  <a:gd name="T33" fmla="*/ 38 h 154"/>
                  <a:gd name="T34" fmla="*/ 28 w 259"/>
                  <a:gd name="T35" fmla="*/ 43 h 154"/>
                  <a:gd name="T36" fmla="*/ 41 w 259"/>
                  <a:gd name="T37" fmla="*/ 37 h 154"/>
                  <a:gd name="T38" fmla="*/ 27 w 259"/>
                  <a:gd name="T39" fmla="*/ 25 h 154"/>
                  <a:gd name="T40" fmla="*/ 19 w 259"/>
                  <a:gd name="T41" fmla="*/ 13 h 154"/>
                  <a:gd name="T42" fmla="*/ 7 w 259"/>
                  <a:gd name="T43" fmla="*/ 18 h 154"/>
                  <a:gd name="T44" fmla="*/ 8 w 259"/>
                  <a:gd name="T45" fmla="*/ 33 h 154"/>
                  <a:gd name="T46" fmla="*/ 0 w 259"/>
                  <a:gd name="T47" fmla="*/ 20 h 154"/>
                  <a:gd name="T48" fmla="*/ 6 w 259"/>
                  <a:gd name="T49" fmla="*/ 13 h 154"/>
                  <a:gd name="T50" fmla="*/ 24 w 259"/>
                  <a:gd name="T51" fmla="*/ 9 h 154"/>
                  <a:gd name="T52" fmla="*/ 37 w 259"/>
                  <a:gd name="T53" fmla="*/ 14 h 154"/>
                  <a:gd name="T54" fmla="*/ 52 w 259"/>
                  <a:gd name="T55" fmla="*/ 30 h 154"/>
                  <a:gd name="T56" fmla="*/ 61 w 259"/>
                  <a:gd name="T57" fmla="*/ 29 h 154"/>
                  <a:gd name="T58" fmla="*/ 80 w 259"/>
                  <a:gd name="T59" fmla="*/ 29 h 154"/>
                  <a:gd name="T60" fmla="*/ 74 w 259"/>
                  <a:gd name="T61" fmla="*/ 19 h 154"/>
                  <a:gd name="T62" fmla="*/ 87 w 259"/>
                  <a:gd name="T63" fmla="*/ 12 h 154"/>
                  <a:gd name="T64" fmla="*/ 98 w 259"/>
                  <a:gd name="T65" fmla="*/ 0 h 154"/>
                  <a:gd name="T66" fmla="*/ 123 w 259"/>
                  <a:gd name="T67" fmla="*/ 11 h 154"/>
                  <a:gd name="T68" fmla="*/ 129 w 259"/>
                  <a:gd name="T69" fmla="*/ 27 h 154"/>
                  <a:gd name="T70" fmla="*/ 137 w 259"/>
                  <a:gd name="T71" fmla="*/ 31 h 154"/>
                  <a:gd name="T72" fmla="*/ 155 w 259"/>
                  <a:gd name="T73" fmla="*/ 30 h 154"/>
                  <a:gd name="T74" fmla="*/ 161 w 259"/>
                  <a:gd name="T75" fmla="*/ 34 h 154"/>
                  <a:gd name="T76" fmla="*/ 175 w 259"/>
                  <a:gd name="T77" fmla="*/ 55 h 154"/>
                  <a:gd name="T78" fmla="*/ 198 w 259"/>
                  <a:gd name="T79" fmla="*/ 69 h 154"/>
                  <a:gd name="T80" fmla="*/ 211 w 259"/>
                  <a:gd name="T81" fmla="*/ 79 h 154"/>
                  <a:gd name="T82" fmla="*/ 231 w 259"/>
                  <a:gd name="T83" fmla="*/ 89 h 154"/>
                  <a:gd name="T84" fmla="*/ 256 w 259"/>
                  <a:gd name="T85" fmla="*/ 98 h 154"/>
                  <a:gd name="T86" fmla="*/ 259 w 259"/>
                  <a:gd name="T87" fmla="*/ 111 h 154"/>
                  <a:gd name="T88" fmla="*/ 254 w 259"/>
                  <a:gd name="T89" fmla="*/ 110 h 154"/>
                  <a:gd name="T90" fmla="*/ 244 w 259"/>
                  <a:gd name="T91" fmla="*/ 105 h 154"/>
                  <a:gd name="T92" fmla="*/ 243 w 259"/>
                  <a:gd name="T93" fmla="*/ 112 h 154"/>
                  <a:gd name="T94" fmla="*/ 230 w 259"/>
                  <a:gd name="T95" fmla="*/ 116 h 154"/>
                  <a:gd name="T96" fmla="*/ 230 w 259"/>
                  <a:gd name="T97" fmla="*/ 133 h 154"/>
                  <a:gd name="T98" fmla="*/ 222 w 259"/>
                  <a:gd name="T99" fmla="*/ 139 h 154"/>
                  <a:gd name="T100" fmla="*/ 209 w 259"/>
                  <a:gd name="T101" fmla="*/ 142 h 154"/>
                  <a:gd name="T102" fmla="*/ 207 w 259"/>
                  <a:gd name="T103" fmla="*/ 151 h 154"/>
                  <a:gd name="T104" fmla="*/ 195 w 259"/>
                  <a:gd name="T105" fmla="*/ 154 h 154"/>
                  <a:gd name="T106" fmla="*/ 176 w 259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154">
                    <a:moveTo>
                      <a:pt x="176" y="146"/>
                    </a:moveTo>
                    <a:lnTo>
                      <a:pt x="170" y="129"/>
                    </a:lnTo>
                    <a:lnTo>
                      <a:pt x="157" y="128"/>
                    </a:lnTo>
                    <a:lnTo>
                      <a:pt x="134" y="110"/>
                    </a:lnTo>
                    <a:lnTo>
                      <a:pt x="120" y="107"/>
                    </a:lnTo>
                    <a:lnTo>
                      <a:pt x="99" y="97"/>
                    </a:lnTo>
                    <a:lnTo>
                      <a:pt x="86" y="95"/>
                    </a:lnTo>
                    <a:lnTo>
                      <a:pt x="79" y="99"/>
                    </a:lnTo>
                    <a:lnTo>
                      <a:pt x="68" y="98"/>
                    </a:lnTo>
                    <a:lnTo>
                      <a:pt x="58" y="110"/>
                    </a:lnTo>
                    <a:lnTo>
                      <a:pt x="44" y="114"/>
                    </a:lnTo>
                    <a:lnTo>
                      <a:pt x="38" y="100"/>
                    </a:lnTo>
                    <a:lnTo>
                      <a:pt x="36" y="78"/>
                    </a:lnTo>
                    <a:lnTo>
                      <a:pt x="21" y="71"/>
                    </a:lnTo>
                    <a:lnTo>
                      <a:pt x="23" y="57"/>
                    </a:lnTo>
                    <a:lnTo>
                      <a:pt x="11" y="56"/>
                    </a:lnTo>
                    <a:lnTo>
                      <a:pt x="11" y="38"/>
                    </a:lnTo>
                    <a:lnTo>
                      <a:pt x="28" y="43"/>
                    </a:lnTo>
                    <a:lnTo>
                      <a:pt x="41" y="37"/>
                    </a:lnTo>
                    <a:lnTo>
                      <a:pt x="27" y="25"/>
                    </a:lnTo>
                    <a:lnTo>
                      <a:pt x="19" y="13"/>
                    </a:lnTo>
                    <a:lnTo>
                      <a:pt x="7" y="18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24" y="9"/>
                    </a:lnTo>
                    <a:lnTo>
                      <a:pt x="37" y="14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80" y="29"/>
                    </a:lnTo>
                    <a:lnTo>
                      <a:pt x="74" y="19"/>
                    </a:lnTo>
                    <a:lnTo>
                      <a:pt x="87" y="12"/>
                    </a:lnTo>
                    <a:lnTo>
                      <a:pt x="98" y="0"/>
                    </a:lnTo>
                    <a:lnTo>
                      <a:pt x="123" y="11"/>
                    </a:lnTo>
                    <a:lnTo>
                      <a:pt x="129" y="27"/>
                    </a:lnTo>
                    <a:lnTo>
                      <a:pt x="137" y="31"/>
                    </a:lnTo>
                    <a:lnTo>
                      <a:pt x="155" y="30"/>
                    </a:lnTo>
                    <a:lnTo>
                      <a:pt x="161" y="34"/>
                    </a:lnTo>
                    <a:lnTo>
                      <a:pt x="175" y="55"/>
                    </a:lnTo>
                    <a:lnTo>
                      <a:pt x="198" y="69"/>
                    </a:lnTo>
                    <a:lnTo>
                      <a:pt x="211" y="79"/>
                    </a:lnTo>
                    <a:lnTo>
                      <a:pt x="231" y="89"/>
                    </a:lnTo>
                    <a:lnTo>
                      <a:pt x="256" y="98"/>
                    </a:lnTo>
                    <a:lnTo>
                      <a:pt x="259" y="111"/>
                    </a:lnTo>
                    <a:lnTo>
                      <a:pt x="254" y="110"/>
                    </a:lnTo>
                    <a:lnTo>
                      <a:pt x="244" y="105"/>
                    </a:lnTo>
                    <a:lnTo>
                      <a:pt x="243" y="112"/>
                    </a:lnTo>
                    <a:lnTo>
                      <a:pt x="230" y="116"/>
                    </a:lnTo>
                    <a:lnTo>
                      <a:pt x="230" y="133"/>
                    </a:lnTo>
                    <a:lnTo>
                      <a:pt x="222" y="139"/>
                    </a:lnTo>
                    <a:lnTo>
                      <a:pt x="209" y="142"/>
                    </a:lnTo>
                    <a:lnTo>
                      <a:pt x="207" y="151"/>
                    </a:lnTo>
                    <a:lnTo>
                      <a:pt x="195" y="154"/>
                    </a:lnTo>
                    <a:lnTo>
                      <a:pt x="17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2" name="Freeform 195">
                <a:extLst>
                  <a:ext uri="{FF2B5EF4-FFF2-40B4-BE49-F238E27FC236}">
                    <a16:creationId xmlns:a16="http://schemas.microsoft.com/office/drawing/2014/main" id="{181E09E5-959B-4A02-AE21-21D981E3F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8084" y="4926539"/>
                <a:ext cx="69312" cy="36266"/>
              </a:xfrm>
              <a:custGeom>
                <a:avLst/>
                <a:gdLst>
                  <a:gd name="T0" fmla="*/ 0 w 44"/>
                  <a:gd name="T1" fmla="*/ 13 h 23"/>
                  <a:gd name="T2" fmla="*/ 2 w 44"/>
                  <a:gd name="T3" fmla="*/ 8 h 23"/>
                  <a:gd name="T4" fmla="*/ 19 w 44"/>
                  <a:gd name="T5" fmla="*/ 4 h 23"/>
                  <a:gd name="T6" fmla="*/ 32 w 44"/>
                  <a:gd name="T7" fmla="*/ 3 h 23"/>
                  <a:gd name="T8" fmla="*/ 37 w 44"/>
                  <a:gd name="T9" fmla="*/ 0 h 23"/>
                  <a:gd name="T10" fmla="*/ 44 w 44"/>
                  <a:gd name="T11" fmla="*/ 3 h 23"/>
                  <a:gd name="T12" fmla="*/ 37 w 44"/>
                  <a:gd name="T13" fmla="*/ 9 h 23"/>
                  <a:gd name="T14" fmla="*/ 17 w 44"/>
                  <a:gd name="T15" fmla="*/ 18 h 23"/>
                  <a:gd name="T16" fmla="*/ 1 w 44"/>
                  <a:gd name="T17" fmla="*/ 23 h 23"/>
                  <a:gd name="T18" fmla="*/ 1 w 44"/>
                  <a:gd name="T19" fmla="*/ 17 h 23"/>
                  <a:gd name="T20" fmla="*/ 0 w 44"/>
                  <a:gd name="T21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3">
                    <a:moveTo>
                      <a:pt x="0" y="13"/>
                    </a:moveTo>
                    <a:lnTo>
                      <a:pt x="2" y="8"/>
                    </a:lnTo>
                    <a:lnTo>
                      <a:pt x="19" y="4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37" y="9"/>
                    </a:lnTo>
                    <a:lnTo>
                      <a:pt x="17" y="1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3" name="Freeform 196">
                <a:extLst>
                  <a:ext uri="{FF2B5EF4-FFF2-40B4-BE49-F238E27FC236}">
                    <a16:creationId xmlns:a16="http://schemas.microsoft.com/office/drawing/2014/main" id="{4B13B1E3-3772-4C2C-BA10-37B4F2959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472" y="4298982"/>
                <a:ext cx="31506" cy="29959"/>
              </a:xfrm>
              <a:custGeom>
                <a:avLst/>
                <a:gdLst>
                  <a:gd name="T0" fmla="*/ 6 w 20"/>
                  <a:gd name="T1" fmla="*/ 3 h 19"/>
                  <a:gd name="T2" fmla="*/ 16 w 20"/>
                  <a:gd name="T3" fmla="*/ 0 h 19"/>
                  <a:gd name="T4" fmla="*/ 20 w 20"/>
                  <a:gd name="T5" fmla="*/ 1 h 19"/>
                  <a:gd name="T6" fmla="*/ 19 w 20"/>
                  <a:gd name="T7" fmla="*/ 16 h 19"/>
                  <a:gd name="T8" fmla="*/ 3 w 20"/>
                  <a:gd name="T9" fmla="*/ 19 h 19"/>
                  <a:gd name="T10" fmla="*/ 0 w 20"/>
                  <a:gd name="T11" fmla="*/ 17 h 19"/>
                  <a:gd name="T12" fmla="*/ 6 w 20"/>
                  <a:gd name="T13" fmla="*/ 11 h 19"/>
                  <a:gd name="T14" fmla="*/ 6 w 20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6" y="3"/>
                    </a:moveTo>
                    <a:lnTo>
                      <a:pt x="16" y="0"/>
                    </a:lnTo>
                    <a:lnTo>
                      <a:pt x="20" y="1"/>
                    </a:lnTo>
                    <a:lnTo>
                      <a:pt x="19" y="16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4" name="Freeform 197">
                <a:extLst>
                  <a:ext uri="{FF2B5EF4-FFF2-40B4-BE49-F238E27FC236}">
                    <a16:creationId xmlns:a16="http://schemas.microsoft.com/office/drawing/2014/main" id="{A634059A-31F0-4171-8538-A1BD44B86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28" y="3433331"/>
                <a:ext cx="110270" cy="230209"/>
              </a:xfrm>
              <a:custGeom>
                <a:avLst/>
                <a:gdLst>
                  <a:gd name="T0" fmla="*/ 36 w 70"/>
                  <a:gd name="T1" fmla="*/ 146 h 146"/>
                  <a:gd name="T2" fmla="*/ 28 w 70"/>
                  <a:gd name="T3" fmla="*/ 109 h 146"/>
                  <a:gd name="T4" fmla="*/ 17 w 70"/>
                  <a:gd name="T5" fmla="*/ 100 h 146"/>
                  <a:gd name="T6" fmla="*/ 17 w 70"/>
                  <a:gd name="T7" fmla="*/ 95 h 146"/>
                  <a:gd name="T8" fmla="*/ 2 w 70"/>
                  <a:gd name="T9" fmla="*/ 83 h 146"/>
                  <a:gd name="T10" fmla="*/ 0 w 70"/>
                  <a:gd name="T11" fmla="*/ 67 h 146"/>
                  <a:gd name="T12" fmla="*/ 10 w 70"/>
                  <a:gd name="T13" fmla="*/ 56 h 146"/>
                  <a:gd name="T14" fmla="*/ 14 w 70"/>
                  <a:gd name="T15" fmla="*/ 39 h 146"/>
                  <a:gd name="T16" fmla="*/ 11 w 70"/>
                  <a:gd name="T17" fmla="*/ 19 h 146"/>
                  <a:gd name="T18" fmla="*/ 14 w 70"/>
                  <a:gd name="T19" fmla="*/ 8 h 146"/>
                  <a:gd name="T20" fmla="*/ 32 w 70"/>
                  <a:gd name="T21" fmla="*/ 0 h 146"/>
                  <a:gd name="T22" fmla="*/ 44 w 70"/>
                  <a:gd name="T23" fmla="*/ 3 h 146"/>
                  <a:gd name="T24" fmla="*/ 44 w 70"/>
                  <a:gd name="T25" fmla="*/ 13 h 146"/>
                  <a:gd name="T26" fmla="*/ 59 w 70"/>
                  <a:gd name="T27" fmla="*/ 6 h 146"/>
                  <a:gd name="T28" fmla="*/ 60 w 70"/>
                  <a:gd name="T29" fmla="*/ 9 h 146"/>
                  <a:gd name="T30" fmla="*/ 52 w 70"/>
                  <a:gd name="T31" fmla="*/ 19 h 146"/>
                  <a:gd name="T32" fmla="*/ 52 w 70"/>
                  <a:gd name="T33" fmla="*/ 29 h 146"/>
                  <a:gd name="T34" fmla="*/ 58 w 70"/>
                  <a:gd name="T35" fmla="*/ 34 h 146"/>
                  <a:gd name="T36" fmla="*/ 56 w 70"/>
                  <a:gd name="T37" fmla="*/ 52 h 146"/>
                  <a:gd name="T38" fmla="*/ 45 w 70"/>
                  <a:gd name="T39" fmla="*/ 63 h 146"/>
                  <a:gd name="T40" fmla="*/ 49 w 70"/>
                  <a:gd name="T41" fmla="*/ 74 h 146"/>
                  <a:gd name="T42" fmla="*/ 58 w 70"/>
                  <a:gd name="T43" fmla="*/ 74 h 146"/>
                  <a:gd name="T44" fmla="*/ 63 w 70"/>
                  <a:gd name="T45" fmla="*/ 84 h 146"/>
                  <a:gd name="T46" fmla="*/ 70 w 70"/>
                  <a:gd name="T47" fmla="*/ 87 h 146"/>
                  <a:gd name="T48" fmla="*/ 69 w 70"/>
                  <a:gd name="T49" fmla="*/ 103 h 146"/>
                  <a:gd name="T50" fmla="*/ 61 w 70"/>
                  <a:gd name="T51" fmla="*/ 109 h 146"/>
                  <a:gd name="T52" fmla="*/ 56 w 70"/>
                  <a:gd name="T53" fmla="*/ 116 h 146"/>
                  <a:gd name="T54" fmla="*/ 44 w 70"/>
                  <a:gd name="T55" fmla="*/ 124 h 146"/>
                  <a:gd name="T56" fmla="*/ 46 w 70"/>
                  <a:gd name="T57" fmla="*/ 132 h 146"/>
                  <a:gd name="T58" fmla="*/ 45 w 70"/>
                  <a:gd name="T59" fmla="*/ 141 h 146"/>
                  <a:gd name="T60" fmla="*/ 36 w 70"/>
                  <a:gd name="T6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" h="146">
                    <a:moveTo>
                      <a:pt x="36" y="146"/>
                    </a:moveTo>
                    <a:lnTo>
                      <a:pt x="28" y="109"/>
                    </a:lnTo>
                    <a:lnTo>
                      <a:pt x="17" y="100"/>
                    </a:lnTo>
                    <a:lnTo>
                      <a:pt x="17" y="95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10" y="56"/>
                    </a:lnTo>
                    <a:lnTo>
                      <a:pt x="14" y="39"/>
                    </a:lnTo>
                    <a:lnTo>
                      <a:pt x="11" y="19"/>
                    </a:lnTo>
                    <a:lnTo>
                      <a:pt x="14" y="8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44" y="13"/>
                    </a:lnTo>
                    <a:lnTo>
                      <a:pt x="59" y="6"/>
                    </a:lnTo>
                    <a:lnTo>
                      <a:pt x="60" y="9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8" y="34"/>
                    </a:lnTo>
                    <a:lnTo>
                      <a:pt x="56" y="52"/>
                    </a:lnTo>
                    <a:lnTo>
                      <a:pt x="45" y="63"/>
                    </a:lnTo>
                    <a:lnTo>
                      <a:pt x="49" y="74"/>
                    </a:lnTo>
                    <a:lnTo>
                      <a:pt x="58" y="74"/>
                    </a:lnTo>
                    <a:lnTo>
                      <a:pt x="63" y="84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61" y="109"/>
                    </a:lnTo>
                    <a:lnTo>
                      <a:pt x="56" y="116"/>
                    </a:lnTo>
                    <a:lnTo>
                      <a:pt x="44" y="124"/>
                    </a:lnTo>
                    <a:lnTo>
                      <a:pt x="46" y="132"/>
                    </a:lnTo>
                    <a:lnTo>
                      <a:pt x="45" y="141"/>
                    </a:lnTo>
                    <a:lnTo>
                      <a:pt x="3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75" name="Group 2533">
                <a:extLst>
                  <a:ext uri="{FF2B5EF4-FFF2-40B4-BE49-F238E27FC236}">
                    <a16:creationId xmlns:a16="http://schemas.microsoft.com/office/drawing/2014/main" id="{B1DCA445-0C42-4396-8C82-DFB43E5BC467}"/>
                  </a:ext>
                </a:extLst>
              </p:cNvPr>
              <p:cNvGrpSpPr/>
              <p:nvPr/>
            </p:nvGrpSpPr>
            <p:grpSpPr>
              <a:xfrm>
                <a:off x="4922239" y="3277231"/>
                <a:ext cx="519843" cy="206558"/>
                <a:chOff x="4876800" y="2520950"/>
                <a:chExt cx="523875" cy="207963"/>
              </a:xfrm>
              <a:grpFill/>
            </p:grpSpPr>
            <p:sp>
              <p:nvSpPr>
                <p:cNvPr id="211" name="Freeform 198">
                  <a:extLst>
                    <a:ext uri="{FF2B5EF4-FFF2-40B4-BE49-F238E27FC236}">
                      <a16:creationId xmlns:a16="http://schemas.microsoft.com/office/drawing/2014/main" id="{8772BC60-E530-4DA3-88D4-103B270AB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6325" y="2524125"/>
                  <a:ext cx="514350" cy="204788"/>
                </a:xfrm>
                <a:custGeom>
                  <a:avLst/>
                  <a:gdLst>
                    <a:gd name="T0" fmla="*/ 177 w 324"/>
                    <a:gd name="T1" fmla="*/ 15 h 129"/>
                    <a:gd name="T2" fmla="*/ 202 w 324"/>
                    <a:gd name="T3" fmla="*/ 23 h 129"/>
                    <a:gd name="T4" fmla="*/ 222 w 324"/>
                    <a:gd name="T5" fmla="*/ 20 h 129"/>
                    <a:gd name="T6" fmla="*/ 236 w 324"/>
                    <a:gd name="T7" fmla="*/ 22 h 129"/>
                    <a:gd name="T8" fmla="*/ 254 w 324"/>
                    <a:gd name="T9" fmla="*/ 11 h 129"/>
                    <a:gd name="T10" fmla="*/ 272 w 324"/>
                    <a:gd name="T11" fmla="*/ 10 h 129"/>
                    <a:gd name="T12" fmla="*/ 290 w 324"/>
                    <a:gd name="T13" fmla="*/ 20 h 129"/>
                    <a:gd name="T14" fmla="*/ 294 w 324"/>
                    <a:gd name="T15" fmla="*/ 27 h 129"/>
                    <a:gd name="T16" fmla="*/ 294 w 324"/>
                    <a:gd name="T17" fmla="*/ 37 h 129"/>
                    <a:gd name="T18" fmla="*/ 308 w 324"/>
                    <a:gd name="T19" fmla="*/ 42 h 129"/>
                    <a:gd name="T20" fmla="*/ 316 w 324"/>
                    <a:gd name="T21" fmla="*/ 48 h 129"/>
                    <a:gd name="T22" fmla="*/ 305 w 324"/>
                    <a:gd name="T23" fmla="*/ 54 h 129"/>
                    <a:gd name="T24" fmla="*/ 314 w 324"/>
                    <a:gd name="T25" fmla="*/ 78 h 129"/>
                    <a:gd name="T26" fmla="*/ 312 w 324"/>
                    <a:gd name="T27" fmla="*/ 84 h 129"/>
                    <a:gd name="T28" fmla="*/ 324 w 324"/>
                    <a:gd name="T29" fmla="*/ 101 h 129"/>
                    <a:gd name="T30" fmla="*/ 316 w 324"/>
                    <a:gd name="T31" fmla="*/ 104 h 129"/>
                    <a:gd name="T32" fmla="*/ 310 w 324"/>
                    <a:gd name="T33" fmla="*/ 99 h 129"/>
                    <a:gd name="T34" fmla="*/ 289 w 324"/>
                    <a:gd name="T35" fmla="*/ 96 h 129"/>
                    <a:gd name="T36" fmla="*/ 282 w 324"/>
                    <a:gd name="T37" fmla="*/ 100 h 129"/>
                    <a:gd name="T38" fmla="*/ 263 w 324"/>
                    <a:gd name="T39" fmla="*/ 103 h 129"/>
                    <a:gd name="T40" fmla="*/ 254 w 324"/>
                    <a:gd name="T41" fmla="*/ 103 h 129"/>
                    <a:gd name="T42" fmla="*/ 235 w 324"/>
                    <a:gd name="T43" fmla="*/ 110 h 129"/>
                    <a:gd name="T44" fmla="*/ 221 w 324"/>
                    <a:gd name="T45" fmla="*/ 110 h 129"/>
                    <a:gd name="T46" fmla="*/ 212 w 324"/>
                    <a:gd name="T47" fmla="*/ 106 h 129"/>
                    <a:gd name="T48" fmla="*/ 193 w 324"/>
                    <a:gd name="T49" fmla="*/ 112 h 129"/>
                    <a:gd name="T50" fmla="*/ 187 w 324"/>
                    <a:gd name="T51" fmla="*/ 108 h 129"/>
                    <a:gd name="T52" fmla="*/ 188 w 324"/>
                    <a:gd name="T53" fmla="*/ 120 h 129"/>
                    <a:gd name="T54" fmla="*/ 184 w 324"/>
                    <a:gd name="T55" fmla="*/ 124 h 129"/>
                    <a:gd name="T56" fmla="*/ 180 w 324"/>
                    <a:gd name="T57" fmla="*/ 129 h 129"/>
                    <a:gd name="T58" fmla="*/ 172 w 324"/>
                    <a:gd name="T59" fmla="*/ 119 h 129"/>
                    <a:gd name="T60" fmla="*/ 178 w 324"/>
                    <a:gd name="T61" fmla="*/ 112 h 129"/>
                    <a:gd name="T62" fmla="*/ 167 w 324"/>
                    <a:gd name="T63" fmla="*/ 113 h 129"/>
                    <a:gd name="T64" fmla="*/ 153 w 324"/>
                    <a:gd name="T65" fmla="*/ 109 h 129"/>
                    <a:gd name="T66" fmla="*/ 142 w 324"/>
                    <a:gd name="T67" fmla="*/ 120 h 129"/>
                    <a:gd name="T68" fmla="*/ 116 w 324"/>
                    <a:gd name="T69" fmla="*/ 123 h 129"/>
                    <a:gd name="T70" fmla="*/ 101 w 324"/>
                    <a:gd name="T71" fmla="*/ 112 h 129"/>
                    <a:gd name="T72" fmla="*/ 82 w 324"/>
                    <a:gd name="T73" fmla="*/ 111 h 129"/>
                    <a:gd name="T74" fmla="*/ 80 w 324"/>
                    <a:gd name="T75" fmla="*/ 120 h 129"/>
                    <a:gd name="T76" fmla="*/ 68 w 324"/>
                    <a:gd name="T77" fmla="*/ 122 h 129"/>
                    <a:gd name="T78" fmla="*/ 50 w 324"/>
                    <a:gd name="T79" fmla="*/ 111 h 129"/>
                    <a:gd name="T80" fmla="*/ 31 w 324"/>
                    <a:gd name="T81" fmla="*/ 111 h 129"/>
                    <a:gd name="T82" fmla="*/ 19 w 324"/>
                    <a:gd name="T83" fmla="*/ 91 h 129"/>
                    <a:gd name="T84" fmla="*/ 6 w 324"/>
                    <a:gd name="T85" fmla="*/ 79 h 129"/>
                    <a:gd name="T86" fmla="*/ 12 w 324"/>
                    <a:gd name="T87" fmla="*/ 63 h 129"/>
                    <a:gd name="T88" fmla="*/ 0 w 324"/>
                    <a:gd name="T89" fmla="*/ 53 h 129"/>
                    <a:gd name="T90" fmla="*/ 17 w 324"/>
                    <a:gd name="T91" fmla="*/ 34 h 129"/>
                    <a:gd name="T92" fmla="*/ 43 w 324"/>
                    <a:gd name="T93" fmla="*/ 33 h 129"/>
                    <a:gd name="T94" fmla="*/ 48 w 324"/>
                    <a:gd name="T95" fmla="*/ 17 h 129"/>
                    <a:gd name="T96" fmla="*/ 81 w 324"/>
                    <a:gd name="T97" fmla="*/ 20 h 129"/>
                    <a:gd name="T98" fmla="*/ 99 w 324"/>
                    <a:gd name="T99" fmla="*/ 7 h 129"/>
                    <a:gd name="T100" fmla="*/ 118 w 324"/>
                    <a:gd name="T101" fmla="*/ 1 h 129"/>
                    <a:gd name="T102" fmla="*/ 145 w 324"/>
                    <a:gd name="T103" fmla="*/ 0 h 129"/>
                    <a:gd name="T104" fmla="*/ 177 w 324"/>
                    <a:gd name="T105" fmla="*/ 15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4" h="129">
                      <a:moveTo>
                        <a:pt x="177" y="15"/>
                      </a:moveTo>
                      <a:lnTo>
                        <a:pt x="202" y="23"/>
                      </a:lnTo>
                      <a:lnTo>
                        <a:pt x="222" y="20"/>
                      </a:lnTo>
                      <a:lnTo>
                        <a:pt x="236" y="22"/>
                      </a:lnTo>
                      <a:lnTo>
                        <a:pt x="254" y="11"/>
                      </a:lnTo>
                      <a:lnTo>
                        <a:pt x="272" y="10"/>
                      </a:lnTo>
                      <a:lnTo>
                        <a:pt x="290" y="20"/>
                      </a:lnTo>
                      <a:lnTo>
                        <a:pt x="294" y="27"/>
                      </a:lnTo>
                      <a:lnTo>
                        <a:pt x="294" y="37"/>
                      </a:lnTo>
                      <a:lnTo>
                        <a:pt x="308" y="42"/>
                      </a:lnTo>
                      <a:lnTo>
                        <a:pt x="316" y="48"/>
                      </a:lnTo>
                      <a:lnTo>
                        <a:pt x="305" y="54"/>
                      </a:lnTo>
                      <a:lnTo>
                        <a:pt x="314" y="78"/>
                      </a:lnTo>
                      <a:lnTo>
                        <a:pt x="312" y="84"/>
                      </a:lnTo>
                      <a:lnTo>
                        <a:pt x="324" y="101"/>
                      </a:lnTo>
                      <a:lnTo>
                        <a:pt x="316" y="104"/>
                      </a:lnTo>
                      <a:lnTo>
                        <a:pt x="310" y="99"/>
                      </a:lnTo>
                      <a:lnTo>
                        <a:pt x="289" y="96"/>
                      </a:lnTo>
                      <a:lnTo>
                        <a:pt x="282" y="100"/>
                      </a:lnTo>
                      <a:lnTo>
                        <a:pt x="263" y="103"/>
                      </a:lnTo>
                      <a:lnTo>
                        <a:pt x="254" y="103"/>
                      </a:lnTo>
                      <a:lnTo>
                        <a:pt x="235" y="110"/>
                      </a:lnTo>
                      <a:lnTo>
                        <a:pt x="221" y="110"/>
                      </a:lnTo>
                      <a:lnTo>
                        <a:pt x="212" y="106"/>
                      </a:lnTo>
                      <a:lnTo>
                        <a:pt x="193" y="112"/>
                      </a:lnTo>
                      <a:lnTo>
                        <a:pt x="187" y="108"/>
                      </a:lnTo>
                      <a:lnTo>
                        <a:pt x="188" y="120"/>
                      </a:lnTo>
                      <a:lnTo>
                        <a:pt x="184" y="124"/>
                      </a:lnTo>
                      <a:lnTo>
                        <a:pt x="180" y="129"/>
                      </a:lnTo>
                      <a:lnTo>
                        <a:pt x="172" y="119"/>
                      </a:lnTo>
                      <a:lnTo>
                        <a:pt x="178" y="112"/>
                      </a:lnTo>
                      <a:lnTo>
                        <a:pt x="167" y="113"/>
                      </a:lnTo>
                      <a:lnTo>
                        <a:pt x="153" y="109"/>
                      </a:lnTo>
                      <a:lnTo>
                        <a:pt x="142" y="120"/>
                      </a:lnTo>
                      <a:lnTo>
                        <a:pt x="116" y="123"/>
                      </a:lnTo>
                      <a:lnTo>
                        <a:pt x="101" y="112"/>
                      </a:lnTo>
                      <a:lnTo>
                        <a:pt x="82" y="111"/>
                      </a:lnTo>
                      <a:lnTo>
                        <a:pt x="80" y="120"/>
                      </a:lnTo>
                      <a:lnTo>
                        <a:pt x="68" y="122"/>
                      </a:lnTo>
                      <a:lnTo>
                        <a:pt x="50" y="111"/>
                      </a:lnTo>
                      <a:lnTo>
                        <a:pt x="31" y="111"/>
                      </a:lnTo>
                      <a:lnTo>
                        <a:pt x="19" y="91"/>
                      </a:lnTo>
                      <a:lnTo>
                        <a:pt x="6" y="79"/>
                      </a:lnTo>
                      <a:lnTo>
                        <a:pt x="12" y="63"/>
                      </a:lnTo>
                      <a:lnTo>
                        <a:pt x="0" y="53"/>
                      </a:lnTo>
                      <a:lnTo>
                        <a:pt x="17" y="34"/>
                      </a:lnTo>
                      <a:lnTo>
                        <a:pt x="43" y="33"/>
                      </a:lnTo>
                      <a:lnTo>
                        <a:pt x="48" y="17"/>
                      </a:lnTo>
                      <a:lnTo>
                        <a:pt x="81" y="20"/>
                      </a:lnTo>
                      <a:lnTo>
                        <a:pt x="99" y="7"/>
                      </a:lnTo>
                      <a:lnTo>
                        <a:pt x="118" y="1"/>
                      </a:lnTo>
                      <a:lnTo>
                        <a:pt x="145" y="0"/>
                      </a:lnTo>
                      <a:lnTo>
                        <a:pt x="177" y="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2" name="Freeform 199">
                  <a:extLst>
                    <a:ext uri="{FF2B5EF4-FFF2-40B4-BE49-F238E27FC236}">
                      <a16:creationId xmlns:a16="http://schemas.microsoft.com/office/drawing/2014/main" id="{E7F8BD84-9005-422B-A2AC-EE9FC1F16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6800" y="2520950"/>
                  <a:ext cx="79375" cy="65088"/>
                </a:xfrm>
                <a:custGeom>
                  <a:avLst/>
                  <a:gdLst>
                    <a:gd name="T0" fmla="*/ 21 w 50"/>
                    <a:gd name="T1" fmla="*/ 30 h 41"/>
                    <a:gd name="T2" fmla="*/ 8 w 50"/>
                    <a:gd name="T3" fmla="*/ 41 h 41"/>
                    <a:gd name="T4" fmla="*/ 2 w 50"/>
                    <a:gd name="T5" fmla="*/ 32 h 41"/>
                    <a:gd name="T6" fmla="*/ 2 w 50"/>
                    <a:gd name="T7" fmla="*/ 27 h 41"/>
                    <a:gd name="T8" fmla="*/ 5 w 50"/>
                    <a:gd name="T9" fmla="*/ 25 h 41"/>
                    <a:gd name="T10" fmla="*/ 9 w 50"/>
                    <a:gd name="T11" fmla="*/ 12 h 41"/>
                    <a:gd name="T12" fmla="*/ 0 w 50"/>
                    <a:gd name="T13" fmla="*/ 7 h 41"/>
                    <a:gd name="T14" fmla="*/ 17 w 50"/>
                    <a:gd name="T15" fmla="*/ 0 h 41"/>
                    <a:gd name="T16" fmla="*/ 32 w 50"/>
                    <a:gd name="T17" fmla="*/ 3 h 41"/>
                    <a:gd name="T18" fmla="*/ 35 w 50"/>
                    <a:gd name="T19" fmla="*/ 11 h 41"/>
                    <a:gd name="T20" fmla="*/ 50 w 50"/>
                    <a:gd name="T21" fmla="*/ 18 h 41"/>
                    <a:gd name="T22" fmla="*/ 47 w 50"/>
                    <a:gd name="T23" fmla="*/ 23 h 41"/>
                    <a:gd name="T24" fmla="*/ 28 w 50"/>
                    <a:gd name="T25" fmla="*/ 24 h 41"/>
                    <a:gd name="T26" fmla="*/ 21 w 50"/>
                    <a:gd name="T27" fmla="*/ 3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41">
                      <a:moveTo>
                        <a:pt x="21" y="30"/>
                      </a:moveTo>
                      <a:lnTo>
                        <a:pt x="8" y="41"/>
                      </a:lnTo>
                      <a:lnTo>
                        <a:pt x="2" y="32"/>
                      </a:ln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9" y="12"/>
                      </a:lnTo>
                      <a:lnTo>
                        <a:pt x="0" y="7"/>
                      </a:lnTo>
                      <a:lnTo>
                        <a:pt x="17" y="0"/>
                      </a:lnTo>
                      <a:lnTo>
                        <a:pt x="32" y="3"/>
                      </a:lnTo>
                      <a:lnTo>
                        <a:pt x="35" y="11"/>
                      </a:lnTo>
                      <a:lnTo>
                        <a:pt x="50" y="18"/>
                      </a:lnTo>
                      <a:lnTo>
                        <a:pt x="47" y="23"/>
                      </a:lnTo>
                      <a:lnTo>
                        <a:pt x="28" y="24"/>
                      </a:lnTo>
                      <a:lnTo>
                        <a:pt x="21" y="3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76" name="Freeform 200">
                <a:extLst>
                  <a:ext uri="{FF2B5EF4-FFF2-40B4-BE49-F238E27FC236}">
                    <a16:creationId xmlns:a16="http://schemas.microsoft.com/office/drawing/2014/main" id="{35A026E9-7623-47AA-97B9-1431E97B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846" y="3827525"/>
                <a:ext cx="39383" cy="108798"/>
              </a:xfrm>
              <a:custGeom>
                <a:avLst/>
                <a:gdLst>
                  <a:gd name="T0" fmla="*/ 25 w 25"/>
                  <a:gd name="T1" fmla="*/ 19 h 69"/>
                  <a:gd name="T2" fmla="*/ 22 w 25"/>
                  <a:gd name="T3" fmla="*/ 52 h 69"/>
                  <a:gd name="T4" fmla="*/ 19 w 25"/>
                  <a:gd name="T5" fmla="*/ 69 h 69"/>
                  <a:gd name="T6" fmla="*/ 5 w 25"/>
                  <a:gd name="T7" fmla="*/ 51 h 69"/>
                  <a:gd name="T8" fmla="*/ 0 w 25"/>
                  <a:gd name="T9" fmla="*/ 36 h 69"/>
                  <a:gd name="T10" fmla="*/ 5 w 25"/>
                  <a:gd name="T11" fmla="*/ 16 h 69"/>
                  <a:gd name="T12" fmla="*/ 15 w 25"/>
                  <a:gd name="T13" fmla="*/ 0 h 69"/>
                  <a:gd name="T14" fmla="*/ 25 w 25"/>
                  <a:gd name="T15" fmla="*/ 6 h 69"/>
                  <a:gd name="T16" fmla="*/ 25 w 25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9">
                    <a:moveTo>
                      <a:pt x="25" y="19"/>
                    </a:moveTo>
                    <a:lnTo>
                      <a:pt x="22" y="52"/>
                    </a:lnTo>
                    <a:lnTo>
                      <a:pt x="19" y="69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5" y="16"/>
                    </a:lnTo>
                    <a:lnTo>
                      <a:pt x="15" y="0"/>
                    </a:lnTo>
                    <a:lnTo>
                      <a:pt x="25" y="6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7" name="Freeform 201">
                <a:extLst>
                  <a:ext uri="{FF2B5EF4-FFF2-40B4-BE49-F238E27FC236}">
                    <a16:creationId xmlns:a16="http://schemas.microsoft.com/office/drawing/2014/main" id="{79E549FA-FC9E-4C97-8081-08AE6D01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342" y="4686869"/>
                <a:ext cx="313481" cy="353198"/>
              </a:xfrm>
              <a:custGeom>
                <a:avLst/>
                <a:gdLst>
                  <a:gd name="T0" fmla="*/ 84 w 199"/>
                  <a:gd name="T1" fmla="*/ 0 h 224"/>
                  <a:gd name="T2" fmla="*/ 87 w 199"/>
                  <a:gd name="T3" fmla="*/ 2 h 224"/>
                  <a:gd name="T4" fmla="*/ 154 w 199"/>
                  <a:gd name="T5" fmla="*/ 45 h 224"/>
                  <a:gd name="T6" fmla="*/ 155 w 199"/>
                  <a:gd name="T7" fmla="*/ 57 h 224"/>
                  <a:gd name="T8" fmla="*/ 181 w 199"/>
                  <a:gd name="T9" fmla="*/ 78 h 224"/>
                  <a:gd name="T10" fmla="*/ 172 w 199"/>
                  <a:gd name="T11" fmla="*/ 103 h 224"/>
                  <a:gd name="T12" fmla="*/ 173 w 199"/>
                  <a:gd name="T13" fmla="*/ 115 h 224"/>
                  <a:gd name="T14" fmla="*/ 184 w 199"/>
                  <a:gd name="T15" fmla="*/ 123 h 224"/>
                  <a:gd name="T16" fmla="*/ 185 w 199"/>
                  <a:gd name="T17" fmla="*/ 128 h 224"/>
                  <a:gd name="T18" fmla="*/ 180 w 199"/>
                  <a:gd name="T19" fmla="*/ 141 h 224"/>
                  <a:gd name="T20" fmla="*/ 181 w 199"/>
                  <a:gd name="T21" fmla="*/ 147 h 224"/>
                  <a:gd name="T22" fmla="*/ 179 w 199"/>
                  <a:gd name="T23" fmla="*/ 157 h 224"/>
                  <a:gd name="T24" fmla="*/ 185 w 199"/>
                  <a:gd name="T25" fmla="*/ 170 h 224"/>
                  <a:gd name="T26" fmla="*/ 192 w 199"/>
                  <a:gd name="T27" fmla="*/ 190 h 224"/>
                  <a:gd name="T28" fmla="*/ 199 w 199"/>
                  <a:gd name="T29" fmla="*/ 195 h 224"/>
                  <a:gd name="T30" fmla="*/ 184 w 199"/>
                  <a:gd name="T31" fmla="*/ 207 h 224"/>
                  <a:gd name="T32" fmla="*/ 164 w 199"/>
                  <a:gd name="T33" fmla="*/ 215 h 224"/>
                  <a:gd name="T34" fmla="*/ 153 w 199"/>
                  <a:gd name="T35" fmla="*/ 215 h 224"/>
                  <a:gd name="T36" fmla="*/ 146 w 199"/>
                  <a:gd name="T37" fmla="*/ 221 h 224"/>
                  <a:gd name="T38" fmla="*/ 133 w 199"/>
                  <a:gd name="T39" fmla="*/ 221 h 224"/>
                  <a:gd name="T40" fmla="*/ 128 w 199"/>
                  <a:gd name="T41" fmla="*/ 224 h 224"/>
                  <a:gd name="T42" fmla="*/ 107 w 199"/>
                  <a:gd name="T43" fmla="*/ 218 h 224"/>
                  <a:gd name="T44" fmla="*/ 93 w 199"/>
                  <a:gd name="T45" fmla="*/ 220 h 224"/>
                  <a:gd name="T46" fmla="*/ 89 w 199"/>
                  <a:gd name="T47" fmla="*/ 192 h 224"/>
                  <a:gd name="T48" fmla="*/ 82 w 199"/>
                  <a:gd name="T49" fmla="*/ 182 h 224"/>
                  <a:gd name="T50" fmla="*/ 79 w 199"/>
                  <a:gd name="T51" fmla="*/ 176 h 224"/>
                  <a:gd name="T52" fmla="*/ 61 w 199"/>
                  <a:gd name="T53" fmla="*/ 172 h 224"/>
                  <a:gd name="T54" fmla="*/ 51 w 199"/>
                  <a:gd name="T55" fmla="*/ 166 h 224"/>
                  <a:gd name="T56" fmla="*/ 39 w 199"/>
                  <a:gd name="T57" fmla="*/ 163 h 224"/>
                  <a:gd name="T58" fmla="*/ 32 w 199"/>
                  <a:gd name="T59" fmla="*/ 159 h 224"/>
                  <a:gd name="T60" fmla="*/ 25 w 199"/>
                  <a:gd name="T61" fmla="*/ 154 h 224"/>
                  <a:gd name="T62" fmla="*/ 15 w 199"/>
                  <a:gd name="T63" fmla="*/ 127 h 224"/>
                  <a:gd name="T64" fmla="*/ 5 w 199"/>
                  <a:gd name="T65" fmla="*/ 116 h 224"/>
                  <a:gd name="T66" fmla="*/ 1 w 199"/>
                  <a:gd name="T67" fmla="*/ 104 h 224"/>
                  <a:gd name="T68" fmla="*/ 3 w 199"/>
                  <a:gd name="T69" fmla="*/ 93 h 224"/>
                  <a:gd name="T70" fmla="*/ 0 w 199"/>
                  <a:gd name="T71" fmla="*/ 74 h 224"/>
                  <a:gd name="T72" fmla="*/ 7 w 199"/>
                  <a:gd name="T73" fmla="*/ 73 h 224"/>
                  <a:gd name="T74" fmla="*/ 14 w 199"/>
                  <a:gd name="T75" fmla="*/ 65 h 224"/>
                  <a:gd name="T76" fmla="*/ 22 w 199"/>
                  <a:gd name="T77" fmla="*/ 54 h 224"/>
                  <a:gd name="T78" fmla="*/ 26 w 199"/>
                  <a:gd name="T79" fmla="*/ 50 h 224"/>
                  <a:gd name="T80" fmla="*/ 26 w 199"/>
                  <a:gd name="T81" fmla="*/ 43 h 224"/>
                  <a:gd name="T82" fmla="*/ 22 w 199"/>
                  <a:gd name="T83" fmla="*/ 39 h 224"/>
                  <a:gd name="T84" fmla="*/ 21 w 199"/>
                  <a:gd name="T85" fmla="*/ 31 h 224"/>
                  <a:gd name="T86" fmla="*/ 26 w 199"/>
                  <a:gd name="T87" fmla="*/ 28 h 224"/>
                  <a:gd name="T88" fmla="*/ 28 w 199"/>
                  <a:gd name="T89" fmla="*/ 16 h 224"/>
                  <a:gd name="T90" fmla="*/ 20 w 199"/>
                  <a:gd name="T91" fmla="*/ 4 h 224"/>
                  <a:gd name="T92" fmla="*/ 27 w 199"/>
                  <a:gd name="T93" fmla="*/ 2 h 224"/>
                  <a:gd name="T94" fmla="*/ 47 w 199"/>
                  <a:gd name="T95" fmla="*/ 2 h 224"/>
                  <a:gd name="T96" fmla="*/ 84 w 199"/>
                  <a:gd name="T9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24">
                    <a:moveTo>
                      <a:pt x="84" y="0"/>
                    </a:moveTo>
                    <a:lnTo>
                      <a:pt x="87" y="2"/>
                    </a:lnTo>
                    <a:lnTo>
                      <a:pt x="154" y="45"/>
                    </a:lnTo>
                    <a:lnTo>
                      <a:pt x="155" y="57"/>
                    </a:lnTo>
                    <a:lnTo>
                      <a:pt x="181" y="78"/>
                    </a:lnTo>
                    <a:lnTo>
                      <a:pt x="172" y="103"/>
                    </a:lnTo>
                    <a:lnTo>
                      <a:pt x="173" y="115"/>
                    </a:lnTo>
                    <a:lnTo>
                      <a:pt x="184" y="123"/>
                    </a:lnTo>
                    <a:lnTo>
                      <a:pt x="185" y="128"/>
                    </a:lnTo>
                    <a:lnTo>
                      <a:pt x="180" y="141"/>
                    </a:lnTo>
                    <a:lnTo>
                      <a:pt x="181" y="147"/>
                    </a:lnTo>
                    <a:lnTo>
                      <a:pt x="179" y="157"/>
                    </a:lnTo>
                    <a:lnTo>
                      <a:pt x="185" y="170"/>
                    </a:lnTo>
                    <a:lnTo>
                      <a:pt x="192" y="190"/>
                    </a:lnTo>
                    <a:lnTo>
                      <a:pt x="199" y="195"/>
                    </a:lnTo>
                    <a:lnTo>
                      <a:pt x="184" y="207"/>
                    </a:lnTo>
                    <a:lnTo>
                      <a:pt x="164" y="215"/>
                    </a:lnTo>
                    <a:lnTo>
                      <a:pt x="153" y="215"/>
                    </a:lnTo>
                    <a:lnTo>
                      <a:pt x="146" y="221"/>
                    </a:lnTo>
                    <a:lnTo>
                      <a:pt x="133" y="221"/>
                    </a:lnTo>
                    <a:lnTo>
                      <a:pt x="128" y="224"/>
                    </a:lnTo>
                    <a:lnTo>
                      <a:pt x="107" y="218"/>
                    </a:lnTo>
                    <a:lnTo>
                      <a:pt x="93" y="220"/>
                    </a:lnTo>
                    <a:lnTo>
                      <a:pt x="89" y="192"/>
                    </a:lnTo>
                    <a:lnTo>
                      <a:pt x="82" y="182"/>
                    </a:lnTo>
                    <a:lnTo>
                      <a:pt x="79" y="176"/>
                    </a:lnTo>
                    <a:lnTo>
                      <a:pt x="61" y="172"/>
                    </a:lnTo>
                    <a:lnTo>
                      <a:pt x="51" y="166"/>
                    </a:lnTo>
                    <a:lnTo>
                      <a:pt x="39" y="163"/>
                    </a:lnTo>
                    <a:lnTo>
                      <a:pt x="32" y="159"/>
                    </a:lnTo>
                    <a:lnTo>
                      <a:pt x="25" y="154"/>
                    </a:lnTo>
                    <a:lnTo>
                      <a:pt x="15" y="127"/>
                    </a:lnTo>
                    <a:lnTo>
                      <a:pt x="5" y="116"/>
                    </a:lnTo>
                    <a:lnTo>
                      <a:pt x="1" y="104"/>
                    </a:lnTo>
                    <a:lnTo>
                      <a:pt x="3" y="93"/>
                    </a:lnTo>
                    <a:lnTo>
                      <a:pt x="0" y="74"/>
                    </a:lnTo>
                    <a:lnTo>
                      <a:pt x="7" y="73"/>
                    </a:lnTo>
                    <a:lnTo>
                      <a:pt x="14" y="65"/>
                    </a:lnTo>
                    <a:lnTo>
                      <a:pt x="22" y="54"/>
                    </a:lnTo>
                    <a:lnTo>
                      <a:pt x="26" y="50"/>
                    </a:lnTo>
                    <a:lnTo>
                      <a:pt x="26" y="43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6" y="28"/>
                    </a:lnTo>
                    <a:lnTo>
                      <a:pt x="28" y="16"/>
                    </a:lnTo>
                    <a:lnTo>
                      <a:pt x="20" y="4"/>
                    </a:lnTo>
                    <a:lnTo>
                      <a:pt x="27" y="2"/>
                    </a:lnTo>
                    <a:lnTo>
                      <a:pt x="47" y="2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8" name="Freeform 202">
                <a:extLst>
                  <a:ext uri="{FF2B5EF4-FFF2-40B4-BE49-F238E27FC236}">
                    <a16:creationId xmlns:a16="http://schemas.microsoft.com/office/drawing/2014/main" id="{37B2A429-FD6D-456E-9167-C4486EA8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219" y="4516577"/>
                <a:ext cx="157528" cy="186060"/>
              </a:xfrm>
              <a:custGeom>
                <a:avLst/>
                <a:gdLst>
                  <a:gd name="T0" fmla="*/ 42 w 100"/>
                  <a:gd name="T1" fmla="*/ 110 h 118"/>
                  <a:gd name="T2" fmla="*/ 22 w 100"/>
                  <a:gd name="T3" fmla="*/ 110 h 118"/>
                  <a:gd name="T4" fmla="*/ 15 w 100"/>
                  <a:gd name="T5" fmla="*/ 112 h 118"/>
                  <a:gd name="T6" fmla="*/ 4 w 100"/>
                  <a:gd name="T7" fmla="*/ 118 h 118"/>
                  <a:gd name="T8" fmla="*/ 0 w 100"/>
                  <a:gd name="T9" fmla="*/ 116 h 118"/>
                  <a:gd name="T10" fmla="*/ 0 w 100"/>
                  <a:gd name="T11" fmla="*/ 101 h 118"/>
                  <a:gd name="T12" fmla="*/ 4 w 100"/>
                  <a:gd name="T13" fmla="*/ 93 h 118"/>
                  <a:gd name="T14" fmla="*/ 5 w 100"/>
                  <a:gd name="T15" fmla="*/ 76 h 118"/>
                  <a:gd name="T16" fmla="*/ 9 w 100"/>
                  <a:gd name="T17" fmla="*/ 66 h 118"/>
                  <a:gd name="T18" fmla="*/ 16 w 100"/>
                  <a:gd name="T19" fmla="*/ 56 h 118"/>
                  <a:gd name="T20" fmla="*/ 23 w 100"/>
                  <a:gd name="T21" fmla="*/ 50 h 118"/>
                  <a:gd name="T22" fmla="*/ 29 w 100"/>
                  <a:gd name="T23" fmla="*/ 43 h 118"/>
                  <a:gd name="T24" fmla="*/ 22 w 100"/>
                  <a:gd name="T25" fmla="*/ 40 h 118"/>
                  <a:gd name="T26" fmla="*/ 23 w 100"/>
                  <a:gd name="T27" fmla="*/ 16 h 118"/>
                  <a:gd name="T28" fmla="*/ 30 w 100"/>
                  <a:gd name="T29" fmla="*/ 10 h 118"/>
                  <a:gd name="T30" fmla="*/ 42 w 100"/>
                  <a:gd name="T31" fmla="*/ 14 h 118"/>
                  <a:gd name="T32" fmla="*/ 57 w 100"/>
                  <a:gd name="T33" fmla="*/ 10 h 118"/>
                  <a:gd name="T34" fmla="*/ 69 w 100"/>
                  <a:gd name="T35" fmla="*/ 10 h 118"/>
                  <a:gd name="T36" fmla="*/ 81 w 100"/>
                  <a:gd name="T37" fmla="*/ 0 h 118"/>
                  <a:gd name="T38" fmla="*/ 90 w 100"/>
                  <a:gd name="T39" fmla="*/ 15 h 118"/>
                  <a:gd name="T40" fmla="*/ 92 w 100"/>
                  <a:gd name="T41" fmla="*/ 25 h 118"/>
                  <a:gd name="T42" fmla="*/ 100 w 100"/>
                  <a:gd name="T43" fmla="*/ 49 h 118"/>
                  <a:gd name="T44" fmla="*/ 93 w 100"/>
                  <a:gd name="T45" fmla="*/ 64 h 118"/>
                  <a:gd name="T46" fmla="*/ 84 w 100"/>
                  <a:gd name="T47" fmla="*/ 78 h 118"/>
                  <a:gd name="T48" fmla="*/ 79 w 100"/>
                  <a:gd name="T49" fmla="*/ 86 h 118"/>
                  <a:gd name="T50" fmla="*/ 79 w 100"/>
                  <a:gd name="T51" fmla="*/ 108 h 118"/>
                  <a:gd name="T52" fmla="*/ 42 w 100"/>
                  <a:gd name="T53" fmla="*/ 1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118">
                    <a:moveTo>
                      <a:pt x="42" y="110"/>
                    </a:moveTo>
                    <a:lnTo>
                      <a:pt x="22" y="110"/>
                    </a:lnTo>
                    <a:lnTo>
                      <a:pt x="15" y="112"/>
                    </a:lnTo>
                    <a:lnTo>
                      <a:pt x="4" y="118"/>
                    </a:lnTo>
                    <a:lnTo>
                      <a:pt x="0" y="116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5" y="76"/>
                    </a:lnTo>
                    <a:lnTo>
                      <a:pt x="9" y="66"/>
                    </a:lnTo>
                    <a:lnTo>
                      <a:pt x="16" y="56"/>
                    </a:lnTo>
                    <a:lnTo>
                      <a:pt x="23" y="50"/>
                    </a:lnTo>
                    <a:lnTo>
                      <a:pt x="29" y="43"/>
                    </a:lnTo>
                    <a:lnTo>
                      <a:pt x="22" y="40"/>
                    </a:lnTo>
                    <a:lnTo>
                      <a:pt x="23" y="16"/>
                    </a:lnTo>
                    <a:lnTo>
                      <a:pt x="30" y="10"/>
                    </a:lnTo>
                    <a:lnTo>
                      <a:pt x="42" y="14"/>
                    </a:lnTo>
                    <a:lnTo>
                      <a:pt x="57" y="10"/>
                    </a:lnTo>
                    <a:lnTo>
                      <a:pt x="69" y="10"/>
                    </a:lnTo>
                    <a:lnTo>
                      <a:pt x="81" y="0"/>
                    </a:lnTo>
                    <a:lnTo>
                      <a:pt x="90" y="15"/>
                    </a:lnTo>
                    <a:lnTo>
                      <a:pt x="92" y="25"/>
                    </a:lnTo>
                    <a:lnTo>
                      <a:pt x="100" y="49"/>
                    </a:lnTo>
                    <a:lnTo>
                      <a:pt x="93" y="64"/>
                    </a:lnTo>
                    <a:lnTo>
                      <a:pt x="84" y="78"/>
                    </a:lnTo>
                    <a:lnTo>
                      <a:pt x="79" y="86"/>
                    </a:lnTo>
                    <a:lnTo>
                      <a:pt x="79" y="108"/>
                    </a:lnTo>
                    <a:lnTo>
                      <a:pt x="42" y="11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9" name="Freeform 203">
                <a:extLst>
                  <a:ext uri="{FF2B5EF4-FFF2-40B4-BE49-F238E27FC236}">
                    <a16:creationId xmlns:a16="http://schemas.microsoft.com/office/drawing/2014/main" id="{EA59CEF9-6C77-417E-BFC2-38C48B181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641" y="2950838"/>
                <a:ext cx="453681" cy="255438"/>
              </a:xfrm>
              <a:custGeom>
                <a:avLst/>
                <a:gdLst>
                  <a:gd name="T0" fmla="*/ 149 w 288"/>
                  <a:gd name="T1" fmla="*/ 6 h 162"/>
                  <a:gd name="T2" fmla="*/ 157 w 288"/>
                  <a:gd name="T3" fmla="*/ 2 h 162"/>
                  <a:gd name="T4" fmla="*/ 186 w 288"/>
                  <a:gd name="T5" fmla="*/ 11 h 162"/>
                  <a:gd name="T6" fmla="*/ 185 w 288"/>
                  <a:gd name="T7" fmla="*/ 22 h 162"/>
                  <a:gd name="T8" fmla="*/ 205 w 288"/>
                  <a:gd name="T9" fmla="*/ 31 h 162"/>
                  <a:gd name="T10" fmla="*/ 227 w 288"/>
                  <a:gd name="T11" fmla="*/ 42 h 162"/>
                  <a:gd name="T12" fmla="*/ 251 w 288"/>
                  <a:gd name="T13" fmla="*/ 49 h 162"/>
                  <a:gd name="T14" fmla="*/ 285 w 288"/>
                  <a:gd name="T15" fmla="*/ 55 h 162"/>
                  <a:gd name="T16" fmla="*/ 282 w 288"/>
                  <a:gd name="T17" fmla="*/ 72 h 162"/>
                  <a:gd name="T18" fmla="*/ 287 w 288"/>
                  <a:gd name="T19" fmla="*/ 89 h 162"/>
                  <a:gd name="T20" fmla="*/ 264 w 288"/>
                  <a:gd name="T21" fmla="*/ 97 h 162"/>
                  <a:gd name="T22" fmla="*/ 253 w 288"/>
                  <a:gd name="T23" fmla="*/ 107 h 162"/>
                  <a:gd name="T24" fmla="*/ 228 w 288"/>
                  <a:gd name="T25" fmla="*/ 115 h 162"/>
                  <a:gd name="T26" fmla="*/ 218 w 288"/>
                  <a:gd name="T27" fmla="*/ 135 h 162"/>
                  <a:gd name="T28" fmla="*/ 244 w 288"/>
                  <a:gd name="T29" fmla="*/ 139 h 162"/>
                  <a:gd name="T30" fmla="*/ 224 w 288"/>
                  <a:gd name="T31" fmla="*/ 150 h 162"/>
                  <a:gd name="T32" fmla="*/ 194 w 288"/>
                  <a:gd name="T33" fmla="*/ 158 h 162"/>
                  <a:gd name="T34" fmla="*/ 177 w 288"/>
                  <a:gd name="T35" fmla="*/ 142 h 162"/>
                  <a:gd name="T36" fmla="*/ 194 w 288"/>
                  <a:gd name="T37" fmla="*/ 131 h 162"/>
                  <a:gd name="T38" fmla="*/ 162 w 288"/>
                  <a:gd name="T39" fmla="*/ 121 h 162"/>
                  <a:gd name="T40" fmla="*/ 145 w 288"/>
                  <a:gd name="T41" fmla="*/ 116 h 162"/>
                  <a:gd name="T42" fmla="*/ 130 w 288"/>
                  <a:gd name="T43" fmla="*/ 143 h 162"/>
                  <a:gd name="T44" fmla="*/ 115 w 288"/>
                  <a:gd name="T45" fmla="*/ 142 h 162"/>
                  <a:gd name="T46" fmla="*/ 111 w 288"/>
                  <a:gd name="T47" fmla="*/ 137 h 162"/>
                  <a:gd name="T48" fmla="*/ 117 w 288"/>
                  <a:gd name="T49" fmla="*/ 123 h 162"/>
                  <a:gd name="T50" fmla="*/ 118 w 288"/>
                  <a:gd name="T51" fmla="*/ 118 h 162"/>
                  <a:gd name="T52" fmla="*/ 130 w 288"/>
                  <a:gd name="T53" fmla="*/ 121 h 162"/>
                  <a:gd name="T54" fmla="*/ 131 w 288"/>
                  <a:gd name="T55" fmla="*/ 118 h 162"/>
                  <a:gd name="T56" fmla="*/ 125 w 288"/>
                  <a:gd name="T57" fmla="*/ 109 h 162"/>
                  <a:gd name="T58" fmla="*/ 115 w 288"/>
                  <a:gd name="T59" fmla="*/ 98 h 162"/>
                  <a:gd name="T60" fmla="*/ 107 w 288"/>
                  <a:gd name="T61" fmla="*/ 85 h 162"/>
                  <a:gd name="T62" fmla="*/ 87 w 288"/>
                  <a:gd name="T63" fmla="*/ 78 h 162"/>
                  <a:gd name="T64" fmla="*/ 74 w 288"/>
                  <a:gd name="T65" fmla="*/ 83 h 162"/>
                  <a:gd name="T66" fmla="*/ 63 w 288"/>
                  <a:gd name="T67" fmla="*/ 88 h 162"/>
                  <a:gd name="T68" fmla="*/ 46 w 288"/>
                  <a:gd name="T69" fmla="*/ 93 h 162"/>
                  <a:gd name="T70" fmla="*/ 28 w 288"/>
                  <a:gd name="T71" fmla="*/ 88 h 162"/>
                  <a:gd name="T72" fmla="*/ 11 w 288"/>
                  <a:gd name="T73" fmla="*/ 90 h 162"/>
                  <a:gd name="T74" fmla="*/ 0 w 288"/>
                  <a:gd name="T75" fmla="*/ 79 h 162"/>
                  <a:gd name="T76" fmla="*/ 6 w 288"/>
                  <a:gd name="T77" fmla="*/ 66 h 162"/>
                  <a:gd name="T78" fmla="*/ 4 w 288"/>
                  <a:gd name="T79" fmla="*/ 58 h 162"/>
                  <a:gd name="T80" fmla="*/ 24 w 288"/>
                  <a:gd name="T81" fmla="*/ 39 h 162"/>
                  <a:gd name="T82" fmla="*/ 15 w 288"/>
                  <a:gd name="T83" fmla="*/ 15 h 162"/>
                  <a:gd name="T84" fmla="*/ 30 w 288"/>
                  <a:gd name="T85" fmla="*/ 9 h 162"/>
                  <a:gd name="T86" fmla="*/ 58 w 288"/>
                  <a:gd name="T87" fmla="*/ 10 h 162"/>
                  <a:gd name="T88" fmla="*/ 89 w 288"/>
                  <a:gd name="T89" fmla="*/ 15 h 162"/>
                  <a:gd name="T90" fmla="*/ 101 w 288"/>
                  <a:gd name="T91" fmla="*/ 15 h 162"/>
                  <a:gd name="T92" fmla="*/ 120 w 288"/>
                  <a:gd name="T93" fmla="*/ 19 h 162"/>
                  <a:gd name="T94" fmla="*/ 126 w 288"/>
                  <a:gd name="T95" fmla="*/ 10 h 162"/>
                  <a:gd name="T96" fmla="*/ 143 w 288"/>
                  <a:gd name="T97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62">
                    <a:moveTo>
                      <a:pt x="143" y="5"/>
                    </a:moveTo>
                    <a:lnTo>
                      <a:pt x="149" y="6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73" y="0"/>
                    </a:lnTo>
                    <a:lnTo>
                      <a:pt x="186" y="11"/>
                    </a:lnTo>
                    <a:lnTo>
                      <a:pt x="182" y="15"/>
                    </a:lnTo>
                    <a:lnTo>
                      <a:pt x="185" y="22"/>
                    </a:lnTo>
                    <a:lnTo>
                      <a:pt x="198" y="23"/>
                    </a:lnTo>
                    <a:lnTo>
                      <a:pt x="205" y="31"/>
                    </a:lnTo>
                    <a:lnTo>
                      <a:pt x="206" y="35"/>
                    </a:lnTo>
                    <a:lnTo>
                      <a:pt x="227" y="42"/>
                    </a:lnTo>
                    <a:lnTo>
                      <a:pt x="239" y="39"/>
                    </a:lnTo>
                    <a:lnTo>
                      <a:pt x="251" y="49"/>
                    </a:lnTo>
                    <a:lnTo>
                      <a:pt x="260" y="49"/>
                    </a:lnTo>
                    <a:lnTo>
                      <a:pt x="285" y="55"/>
                    </a:lnTo>
                    <a:lnTo>
                      <a:pt x="286" y="61"/>
                    </a:lnTo>
                    <a:lnTo>
                      <a:pt x="282" y="72"/>
                    </a:lnTo>
                    <a:lnTo>
                      <a:pt x="288" y="83"/>
                    </a:lnTo>
                    <a:lnTo>
                      <a:pt x="287" y="89"/>
                    </a:lnTo>
                    <a:lnTo>
                      <a:pt x="271" y="91"/>
                    </a:lnTo>
                    <a:lnTo>
                      <a:pt x="264" y="97"/>
                    </a:lnTo>
                    <a:lnTo>
                      <a:pt x="265" y="106"/>
                    </a:lnTo>
                    <a:lnTo>
                      <a:pt x="253" y="107"/>
                    </a:lnTo>
                    <a:lnTo>
                      <a:pt x="243" y="114"/>
                    </a:lnTo>
                    <a:lnTo>
                      <a:pt x="228" y="115"/>
                    </a:lnTo>
                    <a:lnTo>
                      <a:pt x="215" y="123"/>
                    </a:lnTo>
                    <a:lnTo>
                      <a:pt x="218" y="135"/>
                    </a:lnTo>
                    <a:lnTo>
                      <a:pt x="227" y="140"/>
                    </a:lnTo>
                    <a:lnTo>
                      <a:pt x="244" y="139"/>
                    </a:lnTo>
                    <a:lnTo>
                      <a:pt x="242" y="146"/>
                    </a:lnTo>
                    <a:lnTo>
                      <a:pt x="224" y="150"/>
                    </a:lnTo>
                    <a:lnTo>
                      <a:pt x="204" y="162"/>
                    </a:lnTo>
                    <a:lnTo>
                      <a:pt x="194" y="158"/>
                    </a:lnTo>
                    <a:lnTo>
                      <a:pt x="196" y="148"/>
                    </a:lnTo>
                    <a:lnTo>
                      <a:pt x="177" y="142"/>
                    </a:lnTo>
                    <a:lnTo>
                      <a:pt x="179" y="138"/>
                    </a:lnTo>
                    <a:lnTo>
                      <a:pt x="194" y="131"/>
                    </a:lnTo>
                    <a:lnTo>
                      <a:pt x="189" y="127"/>
                    </a:lnTo>
                    <a:lnTo>
                      <a:pt x="162" y="121"/>
                    </a:lnTo>
                    <a:lnTo>
                      <a:pt x="160" y="114"/>
                    </a:lnTo>
                    <a:lnTo>
                      <a:pt x="145" y="116"/>
                    </a:lnTo>
                    <a:lnTo>
                      <a:pt x="141" y="128"/>
                    </a:lnTo>
                    <a:lnTo>
                      <a:pt x="130" y="143"/>
                    </a:lnTo>
                    <a:lnTo>
                      <a:pt x="123" y="139"/>
                    </a:lnTo>
                    <a:lnTo>
                      <a:pt x="115" y="142"/>
                    </a:lnTo>
                    <a:lnTo>
                      <a:pt x="107" y="139"/>
                    </a:lnTo>
                    <a:lnTo>
                      <a:pt x="111" y="137"/>
                    </a:lnTo>
                    <a:lnTo>
                      <a:pt x="113" y="130"/>
                    </a:lnTo>
                    <a:lnTo>
                      <a:pt x="117" y="123"/>
                    </a:lnTo>
                    <a:lnTo>
                      <a:pt x="115" y="119"/>
                    </a:lnTo>
                    <a:lnTo>
                      <a:pt x="118" y="118"/>
                    </a:lnTo>
                    <a:lnTo>
                      <a:pt x="120" y="120"/>
                    </a:lnTo>
                    <a:lnTo>
                      <a:pt x="130" y="121"/>
                    </a:lnTo>
                    <a:lnTo>
                      <a:pt x="134" y="120"/>
                    </a:lnTo>
                    <a:lnTo>
                      <a:pt x="131" y="118"/>
                    </a:lnTo>
                    <a:lnTo>
                      <a:pt x="131" y="115"/>
                    </a:lnTo>
                    <a:lnTo>
                      <a:pt x="125" y="109"/>
                    </a:lnTo>
                    <a:lnTo>
                      <a:pt x="121" y="101"/>
                    </a:lnTo>
                    <a:lnTo>
                      <a:pt x="115" y="98"/>
                    </a:lnTo>
                    <a:lnTo>
                      <a:pt x="115" y="90"/>
                    </a:lnTo>
                    <a:lnTo>
                      <a:pt x="107" y="85"/>
                    </a:lnTo>
                    <a:lnTo>
                      <a:pt x="100" y="84"/>
                    </a:lnTo>
                    <a:lnTo>
                      <a:pt x="87" y="78"/>
                    </a:lnTo>
                    <a:lnTo>
                      <a:pt x="77" y="80"/>
                    </a:lnTo>
                    <a:lnTo>
                      <a:pt x="74" y="83"/>
                    </a:lnTo>
                    <a:lnTo>
                      <a:pt x="67" y="83"/>
                    </a:lnTo>
                    <a:lnTo>
                      <a:pt x="63" y="88"/>
                    </a:lnTo>
                    <a:lnTo>
                      <a:pt x="52" y="90"/>
                    </a:lnTo>
                    <a:lnTo>
                      <a:pt x="46" y="93"/>
                    </a:lnTo>
                    <a:lnTo>
                      <a:pt x="38" y="88"/>
                    </a:lnTo>
                    <a:lnTo>
                      <a:pt x="28" y="88"/>
                    </a:lnTo>
                    <a:lnTo>
                      <a:pt x="18" y="86"/>
                    </a:lnTo>
                    <a:lnTo>
                      <a:pt x="11" y="90"/>
                    </a:lnTo>
                    <a:lnTo>
                      <a:pt x="9" y="84"/>
                    </a:lnTo>
                    <a:lnTo>
                      <a:pt x="0" y="79"/>
                    </a:lnTo>
                    <a:lnTo>
                      <a:pt x="2" y="71"/>
                    </a:lnTo>
                    <a:lnTo>
                      <a:pt x="6" y="66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7" y="41"/>
                    </a:lnTo>
                    <a:lnTo>
                      <a:pt x="24" y="39"/>
                    </a:lnTo>
                    <a:lnTo>
                      <a:pt x="25" y="33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0" y="9"/>
                    </a:lnTo>
                    <a:lnTo>
                      <a:pt x="42" y="8"/>
                    </a:lnTo>
                    <a:lnTo>
                      <a:pt x="58" y="10"/>
                    </a:lnTo>
                    <a:lnTo>
                      <a:pt x="77" y="15"/>
                    </a:lnTo>
                    <a:lnTo>
                      <a:pt x="89" y="15"/>
                    </a:lnTo>
                    <a:lnTo>
                      <a:pt x="95" y="18"/>
                    </a:lnTo>
                    <a:lnTo>
                      <a:pt x="101" y="15"/>
                    </a:lnTo>
                    <a:lnTo>
                      <a:pt x="106" y="19"/>
                    </a:lnTo>
                    <a:lnTo>
                      <a:pt x="120" y="19"/>
                    </a:lnTo>
                    <a:lnTo>
                      <a:pt x="126" y="20"/>
                    </a:lnTo>
                    <a:lnTo>
                      <a:pt x="126" y="10"/>
                    </a:lnTo>
                    <a:lnTo>
                      <a:pt x="130" y="6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0" name="Freeform 204">
                <a:extLst>
                  <a:ext uri="{FF2B5EF4-FFF2-40B4-BE49-F238E27FC236}">
                    <a16:creationId xmlns:a16="http://schemas.microsoft.com/office/drawing/2014/main" id="{CDA06725-BCD9-42E4-B652-6A4FF02A6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205" y="5642395"/>
                <a:ext cx="141775" cy="157678"/>
              </a:xfrm>
              <a:custGeom>
                <a:avLst/>
                <a:gdLst>
                  <a:gd name="T0" fmla="*/ 3 w 90"/>
                  <a:gd name="T1" fmla="*/ 2 h 100"/>
                  <a:gd name="T2" fmla="*/ 14 w 90"/>
                  <a:gd name="T3" fmla="*/ 0 h 100"/>
                  <a:gd name="T4" fmla="*/ 35 w 90"/>
                  <a:gd name="T5" fmla="*/ 16 h 100"/>
                  <a:gd name="T6" fmla="*/ 41 w 90"/>
                  <a:gd name="T7" fmla="*/ 15 h 100"/>
                  <a:gd name="T8" fmla="*/ 61 w 90"/>
                  <a:gd name="T9" fmla="*/ 29 h 100"/>
                  <a:gd name="T10" fmla="*/ 77 w 90"/>
                  <a:gd name="T11" fmla="*/ 40 h 100"/>
                  <a:gd name="T12" fmla="*/ 89 w 90"/>
                  <a:gd name="T13" fmla="*/ 54 h 100"/>
                  <a:gd name="T14" fmla="*/ 83 w 90"/>
                  <a:gd name="T15" fmla="*/ 64 h 100"/>
                  <a:gd name="T16" fmla="*/ 90 w 90"/>
                  <a:gd name="T17" fmla="*/ 76 h 100"/>
                  <a:gd name="T18" fmla="*/ 84 w 90"/>
                  <a:gd name="T19" fmla="*/ 89 h 100"/>
                  <a:gd name="T20" fmla="*/ 67 w 90"/>
                  <a:gd name="T21" fmla="*/ 100 h 100"/>
                  <a:gd name="T22" fmla="*/ 53 w 90"/>
                  <a:gd name="T23" fmla="*/ 96 h 100"/>
                  <a:gd name="T24" fmla="*/ 44 w 90"/>
                  <a:gd name="T25" fmla="*/ 98 h 100"/>
                  <a:gd name="T26" fmla="*/ 27 w 90"/>
                  <a:gd name="T27" fmla="*/ 89 h 100"/>
                  <a:gd name="T28" fmla="*/ 15 w 90"/>
                  <a:gd name="T29" fmla="*/ 90 h 100"/>
                  <a:gd name="T30" fmla="*/ 2 w 90"/>
                  <a:gd name="T31" fmla="*/ 79 h 100"/>
                  <a:gd name="T32" fmla="*/ 1 w 90"/>
                  <a:gd name="T33" fmla="*/ 65 h 100"/>
                  <a:gd name="T34" fmla="*/ 4 w 90"/>
                  <a:gd name="T35" fmla="*/ 61 h 100"/>
                  <a:gd name="T36" fmla="*/ 0 w 90"/>
                  <a:gd name="T37" fmla="*/ 40 h 100"/>
                  <a:gd name="T38" fmla="*/ 2 w 90"/>
                  <a:gd name="T39" fmla="*/ 19 h 100"/>
                  <a:gd name="T40" fmla="*/ 3 w 90"/>
                  <a:gd name="T4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0">
                    <a:moveTo>
                      <a:pt x="3" y="2"/>
                    </a:moveTo>
                    <a:lnTo>
                      <a:pt x="14" y="0"/>
                    </a:lnTo>
                    <a:lnTo>
                      <a:pt x="35" y="16"/>
                    </a:lnTo>
                    <a:lnTo>
                      <a:pt x="41" y="15"/>
                    </a:lnTo>
                    <a:lnTo>
                      <a:pt x="61" y="29"/>
                    </a:lnTo>
                    <a:lnTo>
                      <a:pt x="77" y="40"/>
                    </a:lnTo>
                    <a:lnTo>
                      <a:pt x="89" y="54"/>
                    </a:lnTo>
                    <a:lnTo>
                      <a:pt x="83" y="64"/>
                    </a:lnTo>
                    <a:lnTo>
                      <a:pt x="90" y="76"/>
                    </a:lnTo>
                    <a:lnTo>
                      <a:pt x="84" y="89"/>
                    </a:lnTo>
                    <a:lnTo>
                      <a:pt x="67" y="100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27" y="89"/>
                    </a:lnTo>
                    <a:lnTo>
                      <a:pt x="15" y="90"/>
                    </a:lnTo>
                    <a:lnTo>
                      <a:pt x="2" y="79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0" y="40"/>
                    </a:lnTo>
                    <a:lnTo>
                      <a:pt x="2" y="19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81" name="Group 2527">
                <a:extLst>
                  <a:ext uri="{FF2B5EF4-FFF2-40B4-BE49-F238E27FC236}">
                    <a16:creationId xmlns:a16="http://schemas.microsoft.com/office/drawing/2014/main" id="{7D015DF7-FE4E-47F4-9FB3-A7AD72998C33}"/>
                  </a:ext>
                </a:extLst>
              </p:cNvPr>
              <p:cNvGrpSpPr/>
              <p:nvPr/>
            </p:nvGrpSpPr>
            <p:grpSpPr>
              <a:xfrm>
                <a:off x="223175" y="2386352"/>
                <a:ext cx="2271556" cy="1447481"/>
                <a:chOff x="141287" y="1624012"/>
                <a:chExt cx="2289176" cy="1457326"/>
              </a:xfrm>
              <a:grpFill/>
            </p:grpSpPr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7B947E69-54BE-4618-9C8B-47D20E345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62" y="2014537"/>
                  <a:ext cx="76200" cy="39688"/>
                </a:xfrm>
                <a:custGeom>
                  <a:avLst/>
                  <a:gdLst>
                    <a:gd name="T0" fmla="*/ 25 w 48"/>
                    <a:gd name="T1" fmla="*/ 17 h 25"/>
                    <a:gd name="T2" fmla="*/ 3 w 48"/>
                    <a:gd name="T3" fmla="*/ 25 h 25"/>
                    <a:gd name="T4" fmla="*/ 0 w 48"/>
                    <a:gd name="T5" fmla="*/ 19 h 25"/>
                    <a:gd name="T6" fmla="*/ 7 w 48"/>
                    <a:gd name="T7" fmla="*/ 10 h 25"/>
                    <a:gd name="T8" fmla="*/ 28 w 48"/>
                    <a:gd name="T9" fmla="*/ 3 h 25"/>
                    <a:gd name="T10" fmla="*/ 40 w 48"/>
                    <a:gd name="T11" fmla="*/ 0 h 25"/>
                    <a:gd name="T12" fmla="*/ 48 w 48"/>
                    <a:gd name="T13" fmla="*/ 2 h 25"/>
                    <a:gd name="T14" fmla="*/ 48 w 48"/>
                    <a:gd name="T15" fmla="*/ 8 h 25"/>
                    <a:gd name="T16" fmla="*/ 25 w 48"/>
                    <a:gd name="T17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25">
                      <a:moveTo>
                        <a:pt x="25" y="17"/>
                      </a:move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7" y="10"/>
                      </a:lnTo>
                      <a:lnTo>
                        <a:pt x="28" y="3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48" y="8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7" name="Freeform 207">
                  <a:extLst>
                    <a:ext uri="{FF2B5EF4-FFF2-40B4-BE49-F238E27FC236}">
                      <a16:creationId xmlns:a16="http://schemas.microsoft.com/office/drawing/2014/main" id="{57A76DBC-AC2D-43A4-BCA7-54C204E51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987" y="1941512"/>
                  <a:ext cx="44450" cy="19050"/>
                </a:xfrm>
                <a:custGeom>
                  <a:avLst/>
                  <a:gdLst>
                    <a:gd name="T0" fmla="*/ 21 w 28"/>
                    <a:gd name="T1" fmla="*/ 9 h 12"/>
                    <a:gd name="T2" fmla="*/ 8 w 28"/>
                    <a:gd name="T3" fmla="*/ 12 h 12"/>
                    <a:gd name="T4" fmla="*/ 3 w 28"/>
                    <a:gd name="T5" fmla="*/ 8 h 12"/>
                    <a:gd name="T6" fmla="*/ 0 w 28"/>
                    <a:gd name="T7" fmla="*/ 3 h 12"/>
                    <a:gd name="T8" fmla="*/ 19 w 28"/>
                    <a:gd name="T9" fmla="*/ 0 h 12"/>
                    <a:gd name="T10" fmla="*/ 28 w 28"/>
                    <a:gd name="T11" fmla="*/ 1 h 12"/>
                    <a:gd name="T12" fmla="*/ 21 w 28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2">
                      <a:moveTo>
                        <a:pt x="21" y="9"/>
                      </a:moveTo>
                      <a:lnTo>
                        <a:pt x="8" y="12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19" y="0"/>
                      </a:lnTo>
                      <a:lnTo>
                        <a:pt x="28" y="1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8" name="Freeform 208">
                  <a:extLst>
                    <a:ext uri="{FF2B5EF4-FFF2-40B4-BE49-F238E27FC236}">
                      <a16:creationId xmlns:a16="http://schemas.microsoft.com/office/drawing/2014/main" id="{B3FE5DD9-0E19-4E62-990C-D1D3ABDBF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975" y="1838325"/>
                  <a:ext cx="65088" cy="23813"/>
                </a:xfrm>
                <a:custGeom>
                  <a:avLst/>
                  <a:gdLst>
                    <a:gd name="T0" fmla="*/ 10 w 41"/>
                    <a:gd name="T1" fmla="*/ 0 h 15"/>
                    <a:gd name="T2" fmla="*/ 14 w 41"/>
                    <a:gd name="T3" fmla="*/ 4 h 15"/>
                    <a:gd name="T4" fmla="*/ 26 w 41"/>
                    <a:gd name="T5" fmla="*/ 2 h 15"/>
                    <a:gd name="T6" fmla="*/ 30 w 41"/>
                    <a:gd name="T7" fmla="*/ 7 h 15"/>
                    <a:gd name="T8" fmla="*/ 41 w 41"/>
                    <a:gd name="T9" fmla="*/ 9 h 15"/>
                    <a:gd name="T10" fmla="*/ 37 w 41"/>
                    <a:gd name="T11" fmla="*/ 11 h 15"/>
                    <a:gd name="T12" fmla="*/ 21 w 41"/>
                    <a:gd name="T13" fmla="*/ 15 h 15"/>
                    <a:gd name="T14" fmla="*/ 16 w 41"/>
                    <a:gd name="T15" fmla="*/ 11 h 15"/>
                    <a:gd name="T16" fmla="*/ 15 w 41"/>
                    <a:gd name="T17" fmla="*/ 8 h 15"/>
                    <a:gd name="T18" fmla="*/ 1 w 41"/>
                    <a:gd name="T19" fmla="*/ 9 h 15"/>
                    <a:gd name="T20" fmla="*/ 0 w 41"/>
                    <a:gd name="T21" fmla="*/ 7 h 15"/>
                    <a:gd name="T22" fmla="*/ 10 w 41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15">
                      <a:moveTo>
                        <a:pt x="10" y="0"/>
                      </a:moveTo>
                      <a:lnTo>
                        <a:pt x="14" y="4"/>
                      </a:lnTo>
                      <a:lnTo>
                        <a:pt x="26" y="2"/>
                      </a:lnTo>
                      <a:lnTo>
                        <a:pt x="30" y="7"/>
                      </a:lnTo>
                      <a:lnTo>
                        <a:pt x="41" y="9"/>
                      </a:lnTo>
                      <a:lnTo>
                        <a:pt x="37" y="11"/>
                      </a:lnTo>
                      <a:lnTo>
                        <a:pt x="21" y="15"/>
                      </a:lnTo>
                      <a:lnTo>
                        <a:pt x="16" y="11"/>
                      </a:lnTo>
                      <a:lnTo>
                        <a:pt x="15" y="8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9" name="Freeform 209">
                  <a:extLst>
                    <a:ext uri="{FF2B5EF4-FFF2-40B4-BE49-F238E27FC236}">
                      <a16:creationId xmlns:a16="http://schemas.microsoft.com/office/drawing/2014/main" id="{AECD951E-F59D-471B-B79D-7B701B42C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87" y="1624012"/>
                  <a:ext cx="1082675" cy="503238"/>
                </a:xfrm>
                <a:custGeom>
                  <a:avLst/>
                  <a:gdLst>
                    <a:gd name="T0" fmla="*/ 542 w 682"/>
                    <a:gd name="T1" fmla="*/ 8 h 317"/>
                    <a:gd name="T2" fmla="*/ 572 w 682"/>
                    <a:gd name="T3" fmla="*/ 16 h 317"/>
                    <a:gd name="T4" fmla="*/ 630 w 682"/>
                    <a:gd name="T5" fmla="*/ 21 h 317"/>
                    <a:gd name="T6" fmla="*/ 671 w 682"/>
                    <a:gd name="T7" fmla="*/ 26 h 317"/>
                    <a:gd name="T8" fmla="*/ 598 w 682"/>
                    <a:gd name="T9" fmla="*/ 94 h 317"/>
                    <a:gd name="T10" fmla="*/ 501 w 682"/>
                    <a:gd name="T11" fmla="*/ 207 h 317"/>
                    <a:gd name="T12" fmla="*/ 529 w 682"/>
                    <a:gd name="T13" fmla="*/ 217 h 317"/>
                    <a:gd name="T14" fmla="*/ 550 w 682"/>
                    <a:gd name="T15" fmla="*/ 229 h 317"/>
                    <a:gd name="T16" fmla="*/ 547 w 682"/>
                    <a:gd name="T17" fmla="*/ 274 h 317"/>
                    <a:gd name="T18" fmla="*/ 536 w 682"/>
                    <a:gd name="T19" fmla="*/ 309 h 317"/>
                    <a:gd name="T20" fmla="*/ 536 w 682"/>
                    <a:gd name="T21" fmla="*/ 278 h 317"/>
                    <a:gd name="T22" fmla="*/ 526 w 682"/>
                    <a:gd name="T23" fmla="*/ 242 h 317"/>
                    <a:gd name="T24" fmla="*/ 480 w 682"/>
                    <a:gd name="T25" fmla="*/ 216 h 317"/>
                    <a:gd name="T26" fmla="*/ 429 w 682"/>
                    <a:gd name="T27" fmla="*/ 207 h 317"/>
                    <a:gd name="T28" fmla="*/ 380 w 682"/>
                    <a:gd name="T29" fmla="*/ 194 h 317"/>
                    <a:gd name="T30" fmla="*/ 338 w 682"/>
                    <a:gd name="T31" fmla="*/ 213 h 317"/>
                    <a:gd name="T32" fmla="*/ 307 w 682"/>
                    <a:gd name="T33" fmla="*/ 212 h 317"/>
                    <a:gd name="T34" fmla="*/ 358 w 682"/>
                    <a:gd name="T35" fmla="*/ 183 h 317"/>
                    <a:gd name="T36" fmla="*/ 267 w 682"/>
                    <a:gd name="T37" fmla="*/ 220 h 317"/>
                    <a:gd name="T38" fmla="*/ 213 w 682"/>
                    <a:gd name="T39" fmla="*/ 251 h 317"/>
                    <a:gd name="T40" fmla="*/ 145 w 682"/>
                    <a:gd name="T41" fmla="*/ 276 h 317"/>
                    <a:gd name="T42" fmla="*/ 95 w 682"/>
                    <a:gd name="T43" fmla="*/ 292 h 317"/>
                    <a:gd name="T44" fmla="*/ 32 w 682"/>
                    <a:gd name="T45" fmla="*/ 311 h 317"/>
                    <a:gd name="T46" fmla="*/ 28 w 682"/>
                    <a:gd name="T47" fmla="*/ 304 h 317"/>
                    <a:gd name="T48" fmla="*/ 98 w 682"/>
                    <a:gd name="T49" fmla="*/ 285 h 317"/>
                    <a:gd name="T50" fmla="*/ 155 w 682"/>
                    <a:gd name="T51" fmla="*/ 261 h 317"/>
                    <a:gd name="T52" fmla="*/ 213 w 682"/>
                    <a:gd name="T53" fmla="*/ 228 h 317"/>
                    <a:gd name="T54" fmla="*/ 172 w 682"/>
                    <a:gd name="T55" fmla="*/ 238 h 317"/>
                    <a:gd name="T56" fmla="*/ 167 w 682"/>
                    <a:gd name="T57" fmla="*/ 225 h 317"/>
                    <a:gd name="T58" fmla="*/ 146 w 682"/>
                    <a:gd name="T59" fmla="*/ 221 h 317"/>
                    <a:gd name="T60" fmla="*/ 132 w 682"/>
                    <a:gd name="T61" fmla="*/ 211 h 317"/>
                    <a:gd name="T62" fmla="*/ 139 w 682"/>
                    <a:gd name="T63" fmla="*/ 186 h 317"/>
                    <a:gd name="T64" fmla="*/ 183 w 682"/>
                    <a:gd name="T65" fmla="*/ 157 h 317"/>
                    <a:gd name="T66" fmla="*/ 220 w 682"/>
                    <a:gd name="T67" fmla="*/ 149 h 317"/>
                    <a:gd name="T68" fmla="*/ 270 w 682"/>
                    <a:gd name="T69" fmla="*/ 136 h 317"/>
                    <a:gd name="T70" fmla="*/ 295 w 682"/>
                    <a:gd name="T71" fmla="*/ 117 h 317"/>
                    <a:gd name="T72" fmla="*/ 256 w 682"/>
                    <a:gd name="T73" fmla="*/ 125 h 317"/>
                    <a:gd name="T74" fmla="*/ 213 w 682"/>
                    <a:gd name="T75" fmla="*/ 119 h 317"/>
                    <a:gd name="T76" fmla="*/ 246 w 682"/>
                    <a:gd name="T77" fmla="*/ 93 h 317"/>
                    <a:gd name="T78" fmla="*/ 286 w 682"/>
                    <a:gd name="T79" fmla="*/ 93 h 317"/>
                    <a:gd name="T80" fmla="*/ 313 w 682"/>
                    <a:gd name="T81" fmla="*/ 74 h 317"/>
                    <a:gd name="T82" fmla="*/ 305 w 682"/>
                    <a:gd name="T83" fmla="*/ 52 h 317"/>
                    <a:gd name="T84" fmla="*/ 380 w 682"/>
                    <a:gd name="T85" fmla="*/ 34 h 317"/>
                    <a:gd name="T86" fmla="*/ 439 w 682"/>
                    <a:gd name="T87" fmla="*/ 16 h 317"/>
                    <a:gd name="T88" fmla="*/ 519 w 682"/>
                    <a:gd name="T89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82" h="317">
                      <a:moveTo>
                        <a:pt x="533" y="4"/>
                      </a:moveTo>
                      <a:lnTo>
                        <a:pt x="531" y="12"/>
                      </a:lnTo>
                      <a:lnTo>
                        <a:pt x="542" y="8"/>
                      </a:lnTo>
                      <a:lnTo>
                        <a:pt x="562" y="9"/>
                      </a:lnTo>
                      <a:lnTo>
                        <a:pt x="556" y="13"/>
                      </a:lnTo>
                      <a:lnTo>
                        <a:pt x="572" y="16"/>
                      </a:lnTo>
                      <a:lnTo>
                        <a:pt x="587" y="14"/>
                      </a:lnTo>
                      <a:lnTo>
                        <a:pt x="607" y="20"/>
                      </a:lnTo>
                      <a:lnTo>
                        <a:pt x="630" y="21"/>
                      </a:lnTo>
                      <a:lnTo>
                        <a:pt x="637" y="23"/>
                      </a:lnTo>
                      <a:lnTo>
                        <a:pt x="658" y="21"/>
                      </a:lnTo>
                      <a:lnTo>
                        <a:pt x="671" y="26"/>
                      </a:lnTo>
                      <a:lnTo>
                        <a:pt x="682" y="28"/>
                      </a:lnTo>
                      <a:lnTo>
                        <a:pt x="682" y="28"/>
                      </a:lnTo>
                      <a:lnTo>
                        <a:pt x="598" y="94"/>
                      </a:lnTo>
                      <a:lnTo>
                        <a:pt x="478" y="201"/>
                      </a:lnTo>
                      <a:lnTo>
                        <a:pt x="492" y="202"/>
                      </a:lnTo>
                      <a:lnTo>
                        <a:pt x="501" y="207"/>
                      </a:lnTo>
                      <a:lnTo>
                        <a:pt x="503" y="215"/>
                      </a:lnTo>
                      <a:lnTo>
                        <a:pt x="503" y="228"/>
                      </a:lnTo>
                      <a:lnTo>
                        <a:pt x="529" y="217"/>
                      </a:lnTo>
                      <a:lnTo>
                        <a:pt x="549" y="211"/>
                      </a:lnTo>
                      <a:lnTo>
                        <a:pt x="548" y="221"/>
                      </a:lnTo>
                      <a:lnTo>
                        <a:pt x="550" y="229"/>
                      </a:lnTo>
                      <a:lnTo>
                        <a:pt x="555" y="238"/>
                      </a:lnTo>
                      <a:lnTo>
                        <a:pt x="552" y="252"/>
                      </a:lnTo>
                      <a:lnTo>
                        <a:pt x="547" y="274"/>
                      </a:lnTo>
                      <a:lnTo>
                        <a:pt x="562" y="287"/>
                      </a:lnTo>
                      <a:lnTo>
                        <a:pt x="552" y="299"/>
                      </a:lnTo>
                      <a:lnTo>
                        <a:pt x="536" y="309"/>
                      </a:lnTo>
                      <a:lnTo>
                        <a:pt x="533" y="301"/>
                      </a:lnTo>
                      <a:lnTo>
                        <a:pt x="525" y="295"/>
                      </a:lnTo>
                      <a:lnTo>
                        <a:pt x="536" y="278"/>
                      </a:lnTo>
                      <a:lnTo>
                        <a:pt x="530" y="262"/>
                      </a:lnTo>
                      <a:lnTo>
                        <a:pt x="539" y="244"/>
                      </a:lnTo>
                      <a:lnTo>
                        <a:pt x="526" y="242"/>
                      </a:lnTo>
                      <a:lnTo>
                        <a:pt x="503" y="242"/>
                      </a:lnTo>
                      <a:lnTo>
                        <a:pt x="491" y="236"/>
                      </a:lnTo>
                      <a:lnTo>
                        <a:pt x="480" y="216"/>
                      </a:lnTo>
                      <a:lnTo>
                        <a:pt x="470" y="212"/>
                      </a:lnTo>
                      <a:lnTo>
                        <a:pt x="451" y="205"/>
                      </a:lnTo>
                      <a:lnTo>
                        <a:pt x="429" y="207"/>
                      </a:lnTo>
                      <a:lnTo>
                        <a:pt x="409" y="198"/>
                      </a:lnTo>
                      <a:lnTo>
                        <a:pt x="401" y="190"/>
                      </a:lnTo>
                      <a:lnTo>
                        <a:pt x="380" y="194"/>
                      </a:lnTo>
                      <a:lnTo>
                        <a:pt x="369" y="207"/>
                      </a:lnTo>
                      <a:lnTo>
                        <a:pt x="359" y="209"/>
                      </a:lnTo>
                      <a:lnTo>
                        <a:pt x="338" y="213"/>
                      </a:lnTo>
                      <a:lnTo>
                        <a:pt x="318" y="219"/>
                      </a:lnTo>
                      <a:lnTo>
                        <a:pt x="297" y="223"/>
                      </a:lnTo>
                      <a:lnTo>
                        <a:pt x="307" y="212"/>
                      </a:lnTo>
                      <a:lnTo>
                        <a:pt x="335" y="193"/>
                      </a:lnTo>
                      <a:lnTo>
                        <a:pt x="357" y="187"/>
                      </a:lnTo>
                      <a:lnTo>
                        <a:pt x="358" y="183"/>
                      </a:lnTo>
                      <a:lnTo>
                        <a:pt x="328" y="193"/>
                      </a:lnTo>
                      <a:lnTo>
                        <a:pt x="303" y="206"/>
                      </a:lnTo>
                      <a:lnTo>
                        <a:pt x="267" y="220"/>
                      </a:lnTo>
                      <a:lnTo>
                        <a:pt x="267" y="229"/>
                      </a:lnTo>
                      <a:lnTo>
                        <a:pt x="238" y="243"/>
                      </a:lnTo>
                      <a:lnTo>
                        <a:pt x="213" y="251"/>
                      </a:lnTo>
                      <a:lnTo>
                        <a:pt x="192" y="257"/>
                      </a:lnTo>
                      <a:lnTo>
                        <a:pt x="179" y="266"/>
                      </a:lnTo>
                      <a:lnTo>
                        <a:pt x="145" y="276"/>
                      </a:lnTo>
                      <a:lnTo>
                        <a:pt x="130" y="285"/>
                      </a:lnTo>
                      <a:lnTo>
                        <a:pt x="104" y="294"/>
                      </a:lnTo>
                      <a:lnTo>
                        <a:pt x="95" y="292"/>
                      </a:lnTo>
                      <a:lnTo>
                        <a:pt x="75" y="298"/>
                      </a:lnTo>
                      <a:lnTo>
                        <a:pt x="52" y="304"/>
                      </a:lnTo>
                      <a:lnTo>
                        <a:pt x="32" y="311"/>
                      </a:lnTo>
                      <a:lnTo>
                        <a:pt x="0" y="317"/>
                      </a:lnTo>
                      <a:lnTo>
                        <a:pt x="1" y="313"/>
                      </a:lnTo>
                      <a:lnTo>
                        <a:pt x="28" y="304"/>
                      </a:lnTo>
                      <a:lnTo>
                        <a:pt x="49" y="298"/>
                      </a:lnTo>
                      <a:lnTo>
                        <a:pt x="77" y="287"/>
                      </a:lnTo>
                      <a:lnTo>
                        <a:pt x="98" y="285"/>
                      </a:lnTo>
                      <a:lnTo>
                        <a:pt x="114" y="277"/>
                      </a:lnTo>
                      <a:lnTo>
                        <a:pt x="148" y="265"/>
                      </a:lnTo>
                      <a:lnTo>
                        <a:pt x="155" y="261"/>
                      </a:lnTo>
                      <a:lnTo>
                        <a:pt x="174" y="254"/>
                      </a:lnTo>
                      <a:lnTo>
                        <a:pt x="192" y="239"/>
                      </a:lnTo>
                      <a:lnTo>
                        <a:pt x="213" y="228"/>
                      </a:lnTo>
                      <a:lnTo>
                        <a:pt x="189" y="234"/>
                      </a:lnTo>
                      <a:lnTo>
                        <a:pt x="188" y="231"/>
                      </a:lnTo>
                      <a:lnTo>
                        <a:pt x="172" y="238"/>
                      </a:lnTo>
                      <a:lnTo>
                        <a:pt x="173" y="228"/>
                      </a:lnTo>
                      <a:lnTo>
                        <a:pt x="161" y="235"/>
                      </a:lnTo>
                      <a:lnTo>
                        <a:pt x="167" y="225"/>
                      </a:lnTo>
                      <a:lnTo>
                        <a:pt x="143" y="233"/>
                      </a:lnTo>
                      <a:lnTo>
                        <a:pt x="134" y="233"/>
                      </a:lnTo>
                      <a:lnTo>
                        <a:pt x="146" y="221"/>
                      </a:lnTo>
                      <a:lnTo>
                        <a:pt x="157" y="214"/>
                      </a:lnTo>
                      <a:lnTo>
                        <a:pt x="156" y="207"/>
                      </a:lnTo>
                      <a:lnTo>
                        <a:pt x="132" y="211"/>
                      </a:lnTo>
                      <a:lnTo>
                        <a:pt x="131" y="202"/>
                      </a:lnTo>
                      <a:lnTo>
                        <a:pt x="126" y="197"/>
                      </a:lnTo>
                      <a:lnTo>
                        <a:pt x="139" y="186"/>
                      </a:lnTo>
                      <a:lnTo>
                        <a:pt x="138" y="178"/>
                      </a:lnTo>
                      <a:lnTo>
                        <a:pt x="158" y="167"/>
                      </a:lnTo>
                      <a:lnTo>
                        <a:pt x="183" y="157"/>
                      </a:lnTo>
                      <a:lnTo>
                        <a:pt x="201" y="147"/>
                      </a:lnTo>
                      <a:lnTo>
                        <a:pt x="214" y="146"/>
                      </a:lnTo>
                      <a:lnTo>
                        <a:pt x="220" y="149"/>
                      </a:lnTo>
                      <a:lnTo>
                        <a:pt x="243" y="140"/>
                      </a:lnTo>
                      <a:lnTo>
                        <a:pt x="252" y="142"/>
                      </a:lnTo>
                      <a:lnTo>
                        <a:pt x="270" y="136"/>
                      </a:lnTo>
                      <a:lnTo>
                        <a:pt x="279" y="127"/>
                      </a:lnTo>
                      <a:lnTo>
                        <a:pt x="275" y="124"/>
                      </a:lnTo>
                      <a:lnTo>
                        <a:pt x="295" y="117"/>
                      </a:lnTo>
                      <a:lnTo>
                        <a:pt x="286" y="117"/>
                      </a:lnTo>
                      <a:lnTo>
                        <a:pt x="266" y="121"/>
                      </a:lnTo>
                      <a:lnTo>
                        <a:pt x="256" y="125"/>
                      </a:lnTo>
                      <a:lnTo>
                        <a:pt x="251" y="121"/>
                      </a:lnTo>
                      <a:lnTo>
                        <a:pt x="228" y="123"/>
                      </a:lnTo>
                      <a:lnTo>
                        <a:pt x="213" y="119"/>
                      </a:lnTo>
                      <a:lnTo>
                        <a:pt x="218" y="111"/>
                      </a:lnTo>
                      <a:lnTo>
                        <a:pt x="215" y="101"/>
                      </a:lnTo>
                      <a:lnTo>
                        <a:pt x="246" y="93"/>
                      </a:lnTo>
                      <a:lnTo>
                        <a:pt x="289" y="84"/>
                      </a:lnTo>
                      <a:lnTo>
                        <a:pt x="300" y="84"/>
                      </a:lnTo>
                      <a:lnTo>
                        <a:pt x="286" y="93"/>
                      </a:lnTo>
                      <a:lnTo>
                        <a:pt x="316" y="92"/>
                      </a:lnTo>
                      <a:lnTo>
                        <a:pt x="320" y="81"/>
                      </a:lnTo>
                      <a:lnTo>
                        <a:pt x="313" y="74"/>
                      </a:lnTo>
                      <a:lnTo>
                        <a:pt x="317" y="65"/>
                      </a:lnTo>
                      <a:lnTo>
                        <a:pt x="315" y="58"/>
                      </a:lnTo>
                      <a:lnTo>
                        <a:pt x="305" y="52"/>
                      </a:lnTo>
                      <a:lnTo>
                        <a:pt x="327" y="43"/>
                      </a:lnTo>
                      <a:lnTo>
                        <a:pt x="351" y="42"/>
                      </a:lnTo>
                      <a:lnTo>
                        <a:pt x="380" y="34"/>
                      </a:lnTo>
                      <a:lnTo>
                        <a:pt x="397" y="26"/>
                      </a:lnTo>
                      <a:lnTo>
                        <a:pt x="423" y="18"/>
                      </a:lnTo>
                      <a:lnTo>
                        <a:pt x="439" y="16"/>
                      </a:lnTo>
                      <a:lnTo>
                        <a:pt x="475" y="8"/>
                      </a:lnTo>
                      <a:lnTo>
                        <a:pt x="485" y="9"/>
                      </a:lnTo>
                      <a:lnTo>
                        <a:pt x="519" y="0"/>
                      </a:lnTo>
                      <a:lnTo>
                        <a:pt x="533" y="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0" name="Freeform 210">
                  <a:extLst>
                    <a:ext uri="{FF2B5EF4-FFF2-40B4-BE49-F238E27FC236}">
                      <a16:creationId xmlns:a16="http://schemas.microsoft.com/office/drawing/2014/main" id="{AA8BD3C2-6F13-436A-9487-42BD62E47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375" y="2286000"/>
                  <a:ext cx="1589088" cy="795338"/>
                </a:xfrm>
                <a:custGeom>
                  <a:avLst/>
                  <a:gdLst>
                    <a:gd name="T0" fmla="*/ 595 w 1001"/>
                    <a:gd name="T1" fmla="*/ 16 h 501"/>
                    <a:gd name="T2" fmla="*/ 655 w 1001"/>
                    <a:gd name="T3" fmla="*/ 28 h 501"/>
                    <a:gd name="T4" fmla="*/ 701 w 1001"/>
                    <a:gd name="T5" fmla="*/ 38 h 501"/>
                    <a:gd name="T6" fmla="*/ 724 w 1001"/>
                    <a:gd name="T7" fmla="*/ 58 h 501"/>
                    <a:gd name="T8" fmla="*/ 729 w 1001"/>
                    <a:gd name="T9" fmla="*/ 64 h 501"/>
                    <a:gd name="T10" fmla="*/ 733 w 1001"/>
                    <a:gd name="T11" fmla="*/ 73 h 501"/>
                    <a:gd name="T12" fmla="*/ 730 w 1001"/>
                    <a:gd name="T13" fmla="*/ 131 h 501"/>
                    <a:gd name="T14" fmla="*/ 712 w 1001"/>
                    <a:gd name="T15" fmla="*/ 155 h 501"/>
                    <a:gd name="T16" fmla="*/ 762 w 1001"/>
                    <a:gd name="T17" fmla="*/ 144 h 501"/>
                    <a:gd name="T18" fmla="*/ 788 w 1001"/>
                    <a:gd name="T19" fmla="*/ 121 h 501"/>
                    <a:gd name="T20" fmla="*/ 836 w 1001"/>
                    <a:gd name="T21" fmla="*/ 110 h 501"/>
                    <a:gd name="T22" fmla="*/ 896 w 1001"/>
                    <a:gd name="T23" fmla="*/ 90 h 501"/>
                    <a:gd name="T24" fmla="*/ 943 w 1001"/>
                    <a:gd name="T25" fmla="*/ 80 h 501"/>
                    <a:gd name="T26" fmla="*/ 984 w 1001"/>
                    <a:gd name="T27" fmla="*/ 45 h 501"/>
                    <a:gd name="T28" fmla="*/ 999 w 1001"/>
                    <a:gd name="T29" fmla="*/ 87 h 501"/>
                    <a:gd name="T30" fmla="*/ 940 w 1001"/>
                    <a:gd name="T31" fmla="*/ 117 h 501"/>
                    <a:gd name="T32" fmla="*/ 922 w 1001"/>
                    <a:gd name="T33" fmla="*/ 155 h 501"/>
                    <a:gd name="T34" fmla="*/ 930 w 1001"/>
                    <a:gd name="T35" fmla="*/ 159 h 501"/>
                    <a:gd name="T36" fmla="*/ 888 w 1001"/>
                    <a:gd name="T37" fmla="*/ 166 h 501"/>
                    <a:gd name="T38" fmla="*/ 892 w 1001"/>
                    <a:gd name="T39" fmla="*/ 173 h 501"/>
                    <a:gd name="T40" fmla="*/ 850 w 1001"/>
                    <a:gd name="T41" fmla="*/ 183 h 501"/>
                    <a:gd name="T42" fmla="*/ 830 w 1001"/>
                    <a:gd name="T43" fmla="*/ 209 h 501"/>
                    <a:gd name="T44" fmla="*/ 826 w 1001"/>
                    <a:gd name="T45" fmla="*/ 217 h 501"/>
                    <a:gd name="T46" fmla="*/ 801 w 1001"/>
                    <a:gd name="T47" fmla="*/ 249 h 501"/>
                    <a:gd name="T48" fmla="*/ 801 w 1001"/>
                    <a:gd name="T49" fmla="*/ 219 h 501"/>
                    <a:gd name="T50" fmla="*/ 796 w 1001"/>
                    <a:gd name="T51" fmla="*/ 255 h 501"/>
                    <a:gd name="T52" fmla="*/ 782 w 1001"/>
                    <a:gd name="T53" fmla="*/ 300 h 501"/>
                    <a:gd name="T54" fmla="*/ 729 w 1001"/>
                    <a:gd name="T55" fmla="*/ 327 h 501"/>
                    <a:gd name="T56" fmla="*/ 679 w 1001"/>
                    <a:gd name="T57" fmla="*/ 369 h 501"/>
                    <a:gd name="T58" fmla="*/ 680 w 1001"/>
                    <a:gd name="T59" fmla="*/ 431 h 501"/>
                    <a:gd name="T60" fmla="*/ 676 w 1001"/>
                    <a:gd name="T61" fmla="*/ 486 h 501"/>
                    <a:gd name="T62" fmla="*/ 654 w 1001"/>
                    <a:gd name="T63" fmla="*/ 490 h 501"/>
                    <a:gd name="T64" fmla="*/ 636 w 1001"/>
                    <a:gd name="T65" fmla="*/ 443 h 501"/>
                    <a:gd name="T66" fmla="*/ 624 w 1001"/>
                    <a:gd name="T67" fmla="*/ 397 h 501"/>
                    <a:gd name="T68" fmla="*/ 585 w 1001"/>
                    <a:gd name="T69" fmla="*/ 391 h 501"/>
                    <a:gd name="T70" fmla="*/ 528 w 1001"/>
                    <a:gd name="T71" fmla="*/ 396 h 501"/>
                    <a:gd name="T72" fmla="*/ 526 w 1001"/>
                    <a:gd name="T73" fmla="*/ 417 h 501"/>
                    <a:gd name="T74" fmla="*/ 489 w 1001"/>
                    <a:gd name="T75" fmla="*/ 406 h 501"/>
                    <a:gd name="T76" fmla="*/ 434 w 1001"/>
                    <a:gd name="T77" fmla="*/ 410 h 501"/>
                    <a:gd name="T78" fmla="*/ 376 w 1001"/>
                    <a:gd name="T79" fmla="*/ 454 h 501"/>
                    <a:gd name="T80" fmla="*/ 366 w 1001"/>
                    <a:gd name="T81" fmla="*/ 486 h 501"/>
                    <a:gd name="T82" fmla="*/ 339 w 1001"/>
                    <a:gd name="T83" fmla="*/ 450 h 501"/>
                    <a:gd name="T84" fmla="*/ 313 w 1001"/>
                    <a:gd name="T85" fmla="*/ 404 h 501"/>
                    <a:gd name="T86" fmla="*/ 262 w 1001"/>
                    <a:gd name="T87" fmla="*/ 408 h 501"/>
                    <a:gd name="T88" fmla="*/ 244 w 1001"/>
                    <a:gd name="T89" fmla="*/ 370 h 501"/>
                    <a:gd name="T90" fmla="*/ 193 w 1001"/>
                    <a:gd name="T91" fmla="*/ 371 h 501"/>
                    <a:gd name="T92" fmla="*/ 102 w 1001"/>
                    <a:gd name="T93" fmla="*/ 343 h 501"/>
                    <a:gd name="T94" fmla="*/ 53 w 1001"/>
                    <a:gd name="T95" fmla="*/ 324 h 501"/>
                    <a:gd name="T96" fmla="*/ 33 w 1001"/>
                    <a:gd name="T97" fmla="*/ 309 h 501"/>
                    <a:gd name="T98" fmla="*/ 8 w 1001"/>
                    <a:gd name="T99" fmla="*/ 272 h 501"/>
                    <a:gd name="T100" fmla="*/ 0 w 1001"/>
                    <a:gd name="T101" fmla="*/ 214 h 501"/>
                    <a:gd name="T102" fmla="*/ 23 w 1001"/>
                    <a:gd name="T103" fmla="*/ 151 h 501"/>
                    <a:gd name="T104" fmla="*/ 69 w 1001"/>
                    <a:gd name="T105" fmla="*/ 79 h 501"/>
                    <a:gd name="T106" fmla="*/ 94 w 1001"/>
                    <a:gd name="T107" fmla="*/ 21 h 501"/>
                    <a:gd name="T108" fmla="*/ 124 w 1001"/>
                    <a:gd name="T109" fmla="*/ 25 h 501"/>
                    <a:gd name="T110" fmla="*/ 239 w 1001"/>
                    <a:gd name="T111" fmla="*/ 8 h 501"/>
                    <a:gd name="T112" fmla="*/ 432 w 1001"/>
                    <a:gd name="T113" fmla="*/ 8 h 501"/>
                    <a:gd name="T114" fmla="*/ 579 w 1001"/>
                    <a:gd name="T115" fmla="*/ 0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01" h="501">
                      <a:moveTo>
                        <a:pt x="584" y="0"/>
                      </a:moveTo>
                      <a:lnTo>
                        <a:pt x="582" y="11"/>
                      </a:lnTo>
                      <a:lnTo>
                        <a:pt x="585" y="15"/>
                      </a:lnTo>
                      <a:lnTo>
                        <a:pt x="595" y="16"/>
                      </a:lnTo>
                      <a:lnTo>
                        <a:pt x="610" y="19"/>
                      </a:lnTo>
                      <a:lnTo>
                        <a:pt x="623" y="26"/>
                      </a:lnTo>
                      <a:lnTo>
                        <a:pt x="637" y="23"/>
                      </a:lnTo>
                      <a:lnTo>
                        <a:pt x="655" y="28"/>
                      </a:lnTo>
                      <a:lnTo>
                        <a:pt x="660" y="28"/>
                      </a:lnTo>
                      <a:lnTo>
                        <a:pt x="677" y="22"/>
                      </a:lnTo>
                      <a:lnTo>
                        <a:pt x="689" y="30"/>
                      </a:lnTo>
                      <a:lnTo>
                        <a:pt x="701" y="38"/>
                      </a:lnTo>
                      <a:lnTo>
                        <a:pt x="711" y="44"/>
                      </a:lnTo>
                      <a:lnTo>
                        <a:pt x="721" y="51"/>
                      </a:lnTo>
                      <a:lnTo>
                        <a:pt x="721" y="56"/>
                      </a:lnTo>
                      <a:lnTo>
                        <a:pt x="724" y="58"/>
                      </a:lnTo>
                      <a:lnTo>
                        <a:pt x="722" y="60"/>
                      </a:lnTo>
                      <a:lnTo>
                        <a:pt x="726" y="61"/>
                      </a:lnTo>
                      <a:lnTo>
                        <a:pt x="730" y="59"/>
                      </a:lnTo>
                      <a:lnTo>
                        <a:pt x="729" y="64"/>
                      </a:lnTo>
                      <a:lnTo>
                        <a:pt x="731" y="67"/>
                      </a:lnTo>
                      <a:lnTo>
                        <a:pt x="735" y="67"/>
                      </a:lnTo>
                      <a:lnTo>
                        <a:pt x="737" y="69"/>
                      </a:lnTo>
                      <a:lnTo>
                        <a:pt x="733" y="73"/>
                      </a:lnTo>
                      <a:lnTo>
                        <a:pt x="747" y="83"/>
                      </a:lnTo>
                      <a:lnTo>
                        <a:pt x="743" y="101"/>
                      </a:lnTo>
                      <a:lnTo>
                        <a:pt x="739" y="119"/>
                      </a:lnTo>
                      <a:lnTo>
                        <a:pt x="730" y="131"/>
                      </a:lnTo>
                      <a:lnTo>
                        <a:pt x="718" y="142"/>
                      </a:lnTo>
                      <a:lnTo>
                        <a:pt x="712" y="150"/>
                      </a:lnTo>
                      <a:lnTo>
                        <a:pt x="711" y="152"/>
                      </a:lnTo>
                      <a:lnTo>
                        <a:pt x="712" y="155"/>
                      </a:lnTo>
                      <a:lnTo>
                        <a:pt x="716" y="158"/>
                      </a:lnTo>
                      <a:lnTo>
                        <a:pt x="720" y="158"/>
                      </a:lnTo>
                      <a:lnTo>
                        <a:pt x="744" y="147"/>
                      </a:lnTo>
                      <a:lnTo>
                        <a:pt x="762" y="144"/>
                      </a:lnTo>
                      <a:lnTo>
                        <a:pt x="788" y="133"/>
                      </a:lnTo>
                      <a:lnTo>
                        <a:pt x="789" y="132"/>
                      </a:lnTo>
                      <a:lnTo>
                        <a:pt x="789" y="125"/>
                      </a:lnTo>
                      <a:lnTo>
                        <a:pt x="788" y="121"/>
                      </a:lnTo>
                      <a:lnTo>
                        <a:pt x="797" y="118"/>
                      </a:lnTo>
                      <a:lnTo>
                        <a:pt x="813" y="118"/>
                      </a:lnTo>
                      <a:lnTo>
                        <a:pt x="828" y="118"/>
                      </a:lnTo>
                      <a:lnTo>
                        <a:pt x="836" y="110"/>
                      </a:lnTo>
                      <a:lnTo>
                        <a:pt x="839" y="108"/>
                      </a:lnTo>
                      <a:lnTo>
                        <a:pt x="862" y="93"/>
                      </a:lnTo>
                      <a:lnTo>
                        <a:pt x="870" y="90"/>
                      </a:lnTo>
                      <a:lnTo>
                        <a:pt x="896" y="90"/>
                      </a:lnTo>
                      <a:lnTo>
                        <a:pt x="926" y="90"/>
                      </a:lnTo>
                      <a:lnTo>
                        <a:pt x="929" y="84"/>
                      </a:lnTo>
                      <a:lnTo>
                        <a:pt x="935" y="83"/>
                      </a:lnTo>
                      <a:lnTo>
                        <a:pt x="943" y="80"/>
                      </a:lnTo>
                      <a:lnTo>
                        <a:pt x="952" y="71"/>
                      </a:lnTo>
                      <a:lnTo>
                        <a:pt x="962" y="55"/>
                      </a:lnTo>
                      <a:lnTo>
                        <a:pt x="980" y="40"/>
                      </a:lnTo>
                      <a:lnTo>
                        <a:pt x="984" y="45"/>
                      </a:lnTo>
                      <a:lnTo>
                        <a:pt x="996" y="42"/>
                      </a:lnTo>
                      <a:lnTo>
                        <a:pt x="1001" y="48"/>
                      </a:lnTo>
                      <a:lnTo>
                        <a:pt x="992" y="75"/>
                      </a:lnTo>
                      <a:lnTo>
                        <a:pt x="999" y="87"/>
                      </a:lnTo>
                      <a:lnTo>
                        <a:pt x="999" y="94"/>
                      </a:lnTo>
                      <a:lnTo>
                        <a:pt x="979" y="103"/>
                      </a:lnTo>
                      <a:lnTo>
                        <a:pt x="959" y="111"/>
                      </a:lnTo>
                      <a:lnTo>
                        <a:pt x="940" y="117"/>
                      </a:lnTo>
                      <a:lnTo>
                        <a:pt x="927" y="129"/>
                      </a:lnTo>
                      <a:lnTo>
                        <a:pt x="923" y="133"/>
                      </a:lnTo>
                      <a:lnTo>
                        <a:pt x="920" y="144"/>
                      </a:lnTo>
                      <a:lnTo>
                        <a:pt x="922" y="155"/>
                      </a:lnTo>
                      <a:lnTo>
                        <a:pt x="929" y="156"/>
                      </a:lnTo>
                      <a:lnTo>
                        <a:pt x="929" y="148"/>
                      </a:lnTo>
                      <a:lnTo>
                        <a:pt x="933" y="153"/>
                      </a:lnTo>
                      <a:lnTo>
                        <a:pt x="930" y="159"/>
                      </a:lnTo>
                      <a:lnTo>
                        <a:pt x="917" y="162"/>
                      </a:lnTo>
                      <a:lnTo>
                        <a:pt x="909" y="162"/>
                      </a:lnTo>
                      <a:lnTo>
                        <a:pt x="896" y="165"/>
                      </a:lnTo>
                      <a:lnTo>
                        <a:pt x="888" y="166"/>
                      </a:lnTo>
                      <a:lnTo>
                        <a:pt x="878" y="167"/>
                      </a:lnTo>
                      <a:lnTo>
                        <a:pt x="862" y="173"/>
                      </a:lnTo>
                      <a:lnTo>
                        <a:pt x="888" y="169"/>
                      </a:lnTo>
                      <a:lnTo>
                        <a:pt x="892" y="173"/>
                      </a:lnTo>
                      <a:lnTo>
                        <a:pt x="867" y="179"/>
                      </a:lnTo>
                      <a:lnTo>
                        <a:pt x="856" y="179"/>
                      </a:lnTo>
                      <a:lnTo>
                        <a:pt x="857" y="177"/>
                      </a:lnTo>
                      <a:lnTo>
                        <a:pt x="850" y="183"/>
                      </a:lnTo>
                      <a:lnTo>
                        <a:pt x="855" y="183"/>
                      </a:lnTo>
                      <a:lnTo>
                        <a:pt x="847" y="198"/>
                      </a:lnTo>
                      <a:lnTo>
                        <a:pt x="830" y="214"/>
                      </a:lnTo>
                      <a:lnTo>
                        <a:pt x="830" y="209"/>
                      </a:lnTo>
                      <a:lnTo>
                        <a:pt x="827" y="208"/>
                      </a:lnTo>
                      <a:lnTo>
                        <a:pt x="823" y="203"/>
                      </a:lnTo>
                      <a:lnTo>
                        <a:pt x="823" y="214"/>
                      </a:lnTo>
                      <a:lnTo>
                        <a:pt x="826" y="217"/>
                      </a:lnTo>
                      <a:lnTo>
                        <a:pt x="824" y="225"/>
                      </a:lnTo>
                      <a:lnTo>
                        <a:pt x="817" y="233"/>
                      </a:lnTo>
                      <a:lnTo>
                        <a:pt x="802" y="250"/>
                      </a:lnTo>
                      <a:lnTo>
                        <a:pt x="801" y="249"/>
                      </a:lnTo>
                      <a:lnTo>
                        <a:pt x="810" y="235"/>
                      </a:lnTo>
                      <a:lnTo>
                        <a:pt x="804" y="227"/>
                      </a:lnTo>
                      <a:lnTo>
                        <a:pt x="807" y="210"/>
                      </a:lnTo>
                      <a:lnTo>
                        <a:pt x="801" y="219"/>
                      </a:lnTo>
                      <a:lnTo>
                        <a:pt x="801" y="232"/>
                      </a:lnTo>
                      <a:lnTo>
                        <a:pt x="791" y="229"/>
                      </a:lnTo>
                      <a:lnTo>
                        <a:pt x="800" y="235"/>
                      </a:lnTo>
                      <a:lnTo>
                        <a:pt x="796" y="255"/>
                      </a:lnTo>
                      <a:lnTo>
                        <a:pt x="800" y="256"/>
                      </a:lnTo>
                      <a:lnTo>
                        <a:pt x="800" y="264"/>
                      </a:lnTo>
                      <a:lnTo>
                        <a:pt x="797" y="284"/>
                      </a:lnTo>
                      <a:lnTo>
                        <a:pt x="782" y="300"/>
                      </a:lnTo>
                      <a:lnTo>
                        <a:pt x="763" y="306"/>
                      </a:lnTo>
                      <a:lnTo>
                        <a:pt x="748" y="318"/>
                      </a:lnTo>
                      <a:lnTo>
                        <a:pt x="739" y="319"/>
                      </a:lnTo>
                      <a:lnTo>
                        <a:pt x="729" y="327"/>
                      </a:lnTo>
                      <a:lnTo>
                        <a:pt x="725" y="334"/>
                      </a:lnTo>
                      <a:lnTo>
                        <a:pt x="702" y="347"/>
                      </a:lnTo>
                      <a:lnTo>
                        <a:pt x="690" y="357"/>
                      </a:lnTo>
                      <a:lnTo>
                        <a:pt x="679" y="369"/>
                      </a:lnTo>
                      <a:lnTo>
                        <a:pt x="673" y="384"/>
                      </a:lnTo>
                      <a:lnTo>
                        <a:pt x="673" y="398"/>
                      </a:lnTo>
                      <a:lnTo>
                        <a:pt x="675" y="416"/>
                      </a:lnTo>
                      <a:lnTo>
                        <a:pt x="680" y="431"/>
                      </a:lnTo>
                      <a:lnTo>
                        <a:pt x="678" y="440"/>
                      </a:lnTo>
                      <a:lnTo>
                        <a:pt x="682" y="464"/>
                      </a:lnTo>
                      <a:lnTo>
                        <a:pt x="679" y="478"/>
                      </a:lnTo>
                      <a:lnTo>
                        <a:pt x="676" y="486"/>
                      </a:lnTo>
                      <a:lnTo>
                        <a:pt x="670" y="499"/>
                      </a:lnTo>
                      <a:lnTo>
                        <a:pt x="664" y="501"/>
                      </a:lnTo>
                      <a:lnTo>
                        <a:pt x="656" y="499"/>
                      </a:lnTo>
                      <a:lnTo>
                        <a:pt x="654" y="490"/>
                      </a:lnTo>
                      <a:lnTo>
                        <a:pt x="648" y="485"/>
                      </a:lnTo>
                      <a:lnTo>
                        <a:pt x="642" y="467"/>
                      </a:lnTo>
                      <a:lnTo>
                        <a:pt x="637" y="451"/>
                      </a:lnTo>
                      <a:lnTo>
                        <a:pt x="636" y="443"/>
                      </a:lnTo>
                      <a:lnTo>
                        <a:pt x="643" y="429"/>
                      </a:lnTo>
                      <a:lnTo>
                        <a:pt x="640" y="418"/>
                      </a:lnTo>
                      <a:lnTo>
                        <a:pt x="630" y="401"/>
                      </a:lnTo>
                      <a:lnTo>
                        <a:pt x="624" y="397"/>
                      </a:lnTo>
                      <a:lnTo>
                        <a:pt x="604" y="407"/>
                      </a:lnTo>
                      <a:lnTo>
                        <a:pt x="601" y="406"/>
                      </a:lnTo>
                      <a:lnTo>
                        <a:pt x="595" y="396"/>
                      </a:lnTo>
                      <a:lnTo>
                        <a:pt x="585" y="391"/>
                      </a:lnTo>
                      <a:lnTo>
                        <a:pt x="564" y="394"/>
                      </a:lnTo>
                      <a:lnTo>
                        <a:pt x="549" y="391"/>
                      </a:lnTo>
                      <a:lnTo>
                        <a:pt x="536" y="393"/>
                      </a:lnTo>
                      <a:lnTo>
                        <a:pt x="528" y="396"/>
                      </a:lnTo>
                      <a:lnTo>
                        <a:pt x="529" y="401"/>
                      </a:lnTo>
                      <a:lnTo>
                        <a:pt x="527" y="410"/>
                      </a:lnTo>
                      <a:lnTo>
                        <a:pt x="530" y="414"/>
                      </a:lnTo>
                      <a:lnTo>
                        <a:pt x="526" y="417"/>
                      </a:lnTo>
                      <a:lnTo>
                        <a:pt x="520" y="414"/>
                      </a:lnTo>
                      <a:lnTo>
                        <a:pt x="512" y="417"/>
                      </a:lnTo>
                      <a:lnTo>
                        <a:pt x="500" y="417"/>
                      </a:lnTo>
                      <a:lnTo>
                        <a:pt x="489" y="406"/>
                      </a:lnTo>
                      <a:lnTo>
                        <a:pt x="473" y="408"/>
                      </a:lnTo>
                      <a:lnTo>
                        <a:pt x="462" y="404"/>
                      </a:lnTo>
                      <a:lnTo>
                        <a:pt x="450" y="405"/>
                      </a:lnTo>
                      <a:lnTo>
                        <a:pt x="434" y="410"/>
                      </a:lnTo>
                      <a:lnTo>
                        <a:pt x="415" y="426"/>
                      </a:lnTo>
                      <a:lnTo>
                        <a:pt x="395" y="434"/>
                      </a:lnTo>
                      <a:lnTo>
                        <a:pt x="383" y="444"/>
                      </a:lnTo>
                      <a:lnTo>
                        <a:pt x="376" y="454"/>
                      </a:lnTo>
                      <a:lnTo>
                        <a:pt x="373" y="468"/>
                      </a:lnTo>
                      <a:lnTo>
                        <a:pt x="372" y="478"/>
                      </a:lnTo>
                      <a:lnTo>
                        <a:pt x="374" y="485"/>
                      </a:lnTo>
                      <a:lnTo>
                        <a:pt x="366" y="486"/>
                      </a:lnTo>
                      <a:lnTo>
                        <a:pt x="355" y="481"/>
                      </a:lnTo>
                      <a:lnTo>
                        <a:pt x="342" y="475"/>
                      </a:lnTo>
                      <a:lnTo>
                        <a:pt x="340" y="465"/>
                      </a:lnTo>
                      <a:lnTo>
                        <a:pt x="339" y="450"/>
                      </a:lnTo>
                      <a:lnTo>
                        <a:pt x="332" y="438"/>
                      </a:lnTo>
                      <a:lnTo>
                        <a:pt x="328" y="426"/>
                      </a:lnTo>
                      <a:lnTo>
                        <a:pt x="323" y="412"/>
                      </a:lnTo>
                      <a:lnTo>
                        <a:pt x="313" y="404"/>
                      </a:lnTo>
                      <a:lnTo>
                        <a:pt x="299" y="404"/>
                      </a:lnTo>
                      <a:lnTo>
                        <a:pt x="283" y="421"/>
                      </a:lnTo>
                      <a:lnTo>
                        <a:pt x="270" y="414"/>
                      </a:lnTo>
                      <a:lnTo>
                        <a:pt x="262" y="408"/>
                      </a:lnTo>
                      <a:lnTo>
                        <a:pt x="261" y="397"/>
                      </a:lnTo>
                      <a:lnTo>
                        <a:pt x="259" y="386"/>
                      </a:lnTo>
                      <a:lnTo>
                        <a:pt x="251" y="377"/>
                      </a:lnTo>
                      <a:lnTo>
                        <a:pt x="244" y="370"/>
                      </a:lnTo>
                      <a:lnTo>
                        <a:pt x="240" y="363"/>
                      </a:lnTo>
                      <a:lnTo>
                        <a:pt x="209" y="363"/>
                      </a:lnTo>
                      <a:lnTo>
                        <a:pt x="207" y="371"/>
                      </a:lnTo>
                      <a:lnTo>
                        <a:pt x="193" y="371"/>
                      </a:lnTo>
                      <a:lnTo>
                        <a:pt x="158" y="372"/>
                      </a:lnTo>
                      <a:lnTo>
                        <a:pt x="123" y="357"/>
                      </a:lnTo>
                      <a:lnTo>
                        <a:pt x="100" y="347"/>
                      </a:lnTo>
                      <a:lnTo>
                        <a:pt x="102" y="343"/>
                      </a:lnTo>
                      <a:lnTo>
                        <a:pt x="80" y="345"/>
                      </a:lnTo>
                      <a:lnTo>
                        <a:pt x="59" y="347"/>
                      </a:lnTo>
                      <a:lnTo>
                        <a:pt x="60" y="336"/>
                      </a:lnTo>
                      <a:lnTo>
                        <a:pt x="53" y="324"/>
                      </a:lnTo>
                      <a:lnTo>
                        <a:pt x="46" y="322"/>
                      </a:lnTo>
                      <a:lnTo>
                        <a:pt x="46" y="316"/>
                      </a:lnTo>
                      <a:lnTo>
                        <a:pt x="37" y="315"/>
                      </a:lnTo>
                      <a:lnTo>
                        <a:pt x="33" y="309"/>
                      </a:lnTo>
                      <a:lnTo>
                        <a:pt x="18" y="307"/>
                      </a:lnTo>
                      <a:lnTo>
                        <a:pt x="14" y="304"/>
                      </a:lnTo>
                      <a:lnTo>
                        <a:pt x="17" y="292"/>
                      </a:lnTo>
                      <a:lnTo>
                        <a:pt x="8" y="272"/>
                      </a:lnTo>
                      <a:lnTo>
                        <a:pt x="7" y="243"/>
                      </a:lnTo>
                      <a:lnTo>
                        <a:pt x="9" y="238"/>
                      </a:lnTo>
                      <a:lnTo>
                        <a:pt x="5" y="231"/>
                      </a:lnTo>
                      <a:lnTo>
                        <a:pt x="0" y="214"/>
                      </a:lnTo>
                      <a:lnTo>
                        <a:pt x="5" y="197"/>
                      </a:lnTo>
                      <a:lnTo>
                        <a:pt x="2" y="186"/>
                      </a:lnTo>
                      <a:lnTo>
                        <a:pt x="14" y="169"/>
                      </a:lnTo>
                      <a:lnTo>
                        <a:pt x="23" y="151"/>
                      </a:lnTo>
                      <a:lnTo>
                        <a:pt x="26" y="135"/>
                      </a:lnTo>
                      <a:lnTo>
                        <a:pt x="43" y="116"/>
                      </a:lnTo>
                      <a:lnTo>
                        <a:pt x="56" y="98"/>
                      </a:lnTo>
                      <a:lnTo>
                        <a:pt x="69" y="79"/>
                      </a:lnTo>
                      <a:lnTo>
                        <a:pt x="82" y="52"/>
                      </a:lnTo>
                      <a:lnTo>
                        <a:pt x="88" y="34"/>
                      </a:lnTo>
                      <a:lnTo>
                        <a:pt x="89" y="25"/>
                      </a:lnTo>
                      <a:lnTo>
                        <a:pt x="94" y="21"/>
                      </a:lnTo>
                      <a:lnTo>
                        <a:pt x="113" y="28"/>
                      </a:lnTo>
                      <a:lnTo>
                        <a:pt x="109" y="47"/>
                      </a:lnTo>
                      <a:lnTo>
                        <a:pt x="117" y="41"/>
                      </a:lnTo>
                      <a:lnTo>
                        <a:pt x="124" y="25"/>
                      </a:lnTo>
                      <a:lnTo>
                        <a:pt x="130" y="8"/>
                      </a:lnTo>
                      <a:lnTo>
                        <a:pt x="175" y="8"/>
                      </a:lnTo>
                      <a:lnTo>
                        <a:pt x="223" y="8"/>
                      </a:lnTo>
                      <a:lnTo>
                        <a:pt x="239" y="8"/>
                      </a:lnTo>
                      <a:lnTo>
                        <a:pt x="288" y="8"/>
                      </a:lnTo>
                      <a:lnTo>
                        <a:pt x="335" y="8"/>
                      </a:lnTo>
                      <a:lnTo>
                        <a:pt x="384" y="8"/>
                      </a:lnTo>
                      <a:lnTo>
                        <a:pt x="432" y="8"/>
                      </a:lnTo>
                      <a:lnTo>
                        <a:pt x="487" y="8"/>
                      </a:lnTo>
                      <a:lnTo>
                        <a:pt x="541" y="8"/>
                      </a:lnTo>
                      <a:lnTo>
                        <a:pt x="575" y="8"/>
                      </a:lnTo>
                      <a:lnTo>
                        <a:pt x="57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82" name="Freeform 211">
                <a:extLst>
                  <a:ext uri="{FF2B5EF4-FFF2-40B4-BE49-F238E27FC236}">
                    <a16:creationId xmlns:a16="http://schemas.microsoft.com/office/drawing/2014/main" id="{8128AE02-62C8-4280-9C9E-D51412BCF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675" y="3166857"/>
                <a:ext cx="488337" cy="272783"/>
              </a:xfrm>
              <a:custGeom>
                <a:avLst/>
                <a:gdLst>
                  <a:gd name="T0" fmla="*/ 218 w 310"/>
                  <a:gd name="T1" fmla="*/ 169 h 173"/>
                  <a:gd name="T2" fmla="*/ 215 w 310"/>
                  <a:gd name="T3" fmla="*/ 156 h 173"/>
                  <a:gd name="T4" fmla="*/ 190 w 310"/>
                  <a:gd name="T5" fmla="*/ 147 h 173"/>
                  <a:gd name="T6" fmla="*/ 170 w 310"/>
                  <a:gd name="T7" fmla="*/ 137 h 173"/>
                  <a:gd name="T8" fmla="*/ 157 w 310"/>
                  <a:gd name="T9" fmla="*/ 127 h 173"/>
                  <a:gd name="T10" fmla="*/ 134 w 310"/>
                  <a:gd name="T11" fmla="*/ 113 h 173"/>
                  <a:gd name="T12" fmla="*/ 120 w 310"/>
                  <a:gd name="T13" fmla="*/ 92 h 173"/>
                  <a:gd name="T14" fmla="*/ 114 w 310"/>
                  <a:gd name="T15" fmla="*/ 88 h 173"/>
                  <a:gd name="T16" fmla="*/ 96 w 310"/>
                  <a:gd name="T17" fmla="*/ 89 h 173"/>
                  <a:gd name="T18" fmla="*/ 88 w 310"/>
                  <a:gd name="T19" fmla="*/ 85 h 173"/>
                  <a:gd name="T20" fmla="*/ 82 w 310"/>
                  <a:gd name="T21" fmla="*/ 69 h 173"/>
                  <a:gd name="T22" fmla="*/ 57 w 310"/>
                  <a:gd name="T23" fmla="*/ 58 h 173"/>
                  <a:gd name="T24" fmla="*/ 46 w 310"/>
                  <a:gd name="T25" fmla="*/ 70 h 173"/>
                  <a:gd name="T26" fmla="*/ 33 w 310"/>
                  <a:gd name="T27" fmla="*/ 77 h 173"/>
                  <a:gd name="T28" fmla="*/ 39 w 310"/>
                  <a:gd name="T29" fmla="*/ 87 h 173"/>
                  <a:gd name="T30" fmla="*/ 20 w 310"/>
                  <a:gd name="T31" fmla="*/ 87 h 173"/>
                  <a:gd name="T32" fmla="*/ 0 w 310"/>
                  <a:gd name="T33" fmla="*/ 12 h 173"/>
                  <a:gd name="T34" fmla="*/ 39 w 310"/>
                  <a:gd name="T35" fmla="*/ 0 h 173"/>
                  <a:gd name="T36" fmla="*/ 43 w 310"/>
                  <a:gd name="T37" fmla="*/ 2 h 173"/>
                  <a:gd name="T38" fmla="*/ 73 w 310"/>
                  <a:gd name="T39" fmla="*/ 16 h 173"/>
                  <a:gd name="T40" fmla="*/ 88 w 310"/>
                  <a:gd name="T41" fmla="*/ 24 h 173"/>
                  <a:gd name="T42" fmla="*/ 109 w 310"/>
                  <a:gd name="T43" fmla="*/ 42 h 173"/>
                  <a:gd name="T44" fmla="*/ 128 w 310"/>
                  <a:gd name="T45" fmla="*/ 39 h 173"/>
                  <a:gd name="T46" fmla="*/ 156 w 310"/>
                  <a:gd name="T47" fmla="*/ 38 h 173"/>
                  <a:gd name="T48" fmla="*/ 180 w 310"/>
                  <a:gd name="T49" fmla="*/ 53 h 173"/>
                  <a:gd name="T50" fmla="*/ 185 w 310"/>
                  <a:gd name="T51" fmla="*/ 73 h 173"/>
                  <a:gd name="T52" fmla="*/ 193 w 310"/>
                  <a:gd name="T53" fmla="*/ 74 h 173"/>
                  <a:gd name="T54" fmla="*/ 201 w 310"/>
                  <a:gd name="T55" fmla="*/ 90 h 173"/>
                  <a:gd name="T56" fmla="*/ 223 w 310"/>
                  <a:gd name="T57" fmla="*/ 91 h 173"/>
                  <a:gd name="T58" fmla="*/ 230 w 310"/>
                  <a:gd name="T59" fmla="*/ 101 h 173"/>
                  <a:gd name="T60" fmla="*/ 236 w 310"/>
                  <a:gd name="T61" fmla="*/ 101 h 173"/>
                  <a:gd name="T62" fmla="*/ 240 w 310"/>
                  <a:gd name="T63" fmla="*/ 86 h 173"/>
                  <a:gd name="T64" fmla="*/ 257 w 310"/>
                  <a:gd name="T65" fmla="*/ 72 h 173"/>
                  <a:gd name="T66" fmla="*/ 266 w 310"/>
                  <a:gd name="T67" fmla="*/ 68 h 173"/>
                  <a:gd name="T68" fmla="*/ 271 w 310"/>
                  <a:gd name="T69" fmla="*/ 70 h 173"/>
                  <a:gd name="T70" fmla="*/ 261 w 310"/>
                  <a:gd name="T71" fmla="*/ 83 h 173"/>
                  <a:gd name="T72" fmla="*/ 276 w 310"/>
                  <a:gd name="T73" fmla="*/ 91 h 173"/>
                  <a:gd name="T74" fmla="*/ 286 w 310"/>
                  <a:gd name="T75" fmla="*/ 86 h 173"/>
                  <a:gd name="T76" fmla="*/ 310 w 310"/>
                  <a:gd name="T77" fmla="*/ 96 h 173"/>
                  <a:gd name="T78" fmla="*/ 292 w 310"/>
                  <a:gd name="T79" fmla="*/ 111 h 173"/>
                  <a:gd name="T80" fmla="*/ 279 w 310"/>
                  <a:gd name="T81" fmla="*/ 109 h 173"/>
                  <a:gd name="T82" fmla="*/ 272 w 310"/>
                  <a:gd name="T83" fmla="*/ 110 h 173"/>
                  <a:gd name="T84" fmla="*/ 268 w 310"/>
                  <a:gd name="T85" fmla="*/ 104 h 173"/>
                  <a:gd name="T86" fmla="*/ 269 w 310"/>
                  <a:gd name="T87" fmla="*/ 94 h 173"/>
                  <a:gd name="T88" fmla="*/ 248 w 310"/>
                  <a:gd name="T89" fmla="*/ 99 h 173"/>
                  <a:gd name="T90" fmla="*/ 246 w 310"/>
                  <a:gd name="T91" fmla="*/ 113 h 173"/>
                  <a:gd name="T92" fmla="*/ 241 w 310"/>
                  <a:gd name="T93" fmla="*/ 124 h 173"/>
                  <a:gd name="T94" fmla="*/ 227 w 310"/>
                  <a:gd name="T95" fmla="*/ 123 h 173"/>
                  <a:gd name="T96" fmla="*/ 225 w 310"/>
                  <a:gd name="T97" fmla="*/ 132 h 173"/>
                  <a:gd name="T98" fmla="*/ 238 w 310"/>
                  <a:gd name="T99" fmla="*/ 137 h 173"/>
                  <a:gd name="T100" fmla="*/ 246 w 310"/>
                  <a:gd name="T101" fmla="*/ 152 h 173"/>
                  <a:gd name="T102" fmla="*/ 241 w 310"/>
                  <a:gd name="T103" fmla="*/ 173 h 173"/>
                  <a:gd name="T104" fmla="*/ 228 w 310"/>
                  <a:gd name="T105" fmla="*/ 169 h 173"/>
                  <a:gd name="T106" fmla="*/ 218 w 310"/>
                  <a:gd name="T107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73">
                    <a:moveTo>
                      <a:pt x="218" y="169"/>
                    </a:moveTo>
                    <a:lnTo>
                      <a:pt x="215" y="156"/>
                    </a:lnTo>
                    <a:lnTo>
                      <a:pt x="190" y="147"/>
                    </a:lnTo>
                    <a:lnTo>
                      <a:pt x="170" y="137"/>
                    </a:lnTo>
                    <a:lnTo>
                      <a:pt x="157" y="127"/>
                    </a:lnTo>
                    <a:lnTo>
                      <a:pt x="134" y="113"/>
                    </a:lnTo>
                    <a:lnTo>
                      <a:pt x="120" y="92"/>
                    </a:lnTo>
                    <a:lnTo>
                      <a:pt x="114" y="88"/>
                    </a:lnTo>
                    <a:lnTo>
                      <a:pt x="96" y="89"/>
                    </a:lnTo>
                    <a:lnTo>
                      <a:pt x="88" y="85"/>
                    </a:lnTo>
                    <a:lnTo>
                      <a:pt x="82" y="69"/>
                    </a:lnTo>
                    <a:lnTo>
                      <a:pt x="57" y="58"/>
                    </a:lnTo>
                    <a:lnTo>
                      <a:pt x="46" y="70"/>
                    </a:lnTo>
                    <a:lnTo>
                      <a:pt x="33" y="77"/>
                    </a:lnTo>
                    <a:lnTo>
                      <a:pt x="39" y="87"/>
                    </a:lnTo>
                    <a:lnTo>
                      <a:pt x="20" y="87"/>
                    </a:lnTo>
                    <a:lnTo>
                      <a:pt x="0" y="12"/>
                    </a:lnTo>
                    <a:lnTo>
                      <a:pt x="39" y="0"/>
                    </a:lnTo>
                    <a:lnTo>
                      <a:pt x="43" y="2"/>
                    </a:lnTo>
                    <a:lnTo>
                      <a:pt x="73" y="16"/>
                    </a:lnTo>
                    <a:lnTo>
                      <a:pt x="88" y="24"/>
                    </a:lnTo>
                    <a:lnTo>
                      <a:pt x="109" y="42"/>
                    </a:lnTo>
                    <a:lnTo>
                      <a:pt x="128" y="39"/>
                    </a:lnTo>
                    <a:lnTo>
                      <a:pt x="156" y="38"/>
                    </a:lnTo>
                    <a:lnTo>
                      <a:pt x="180" y="53"/>
                    </a:lnTo>
                    <a:lnTo>
                      <a:pt x="185" y="73"/>
                    </a:lnTo>
                    <a:lnTo>
                      <a:pt x="193" y="74"/>
                    </a:lnTo>
                    <a:lnTo>
                      <a:pt x="201" y="90"/>
                    </a:lnTo>
                    <a:lnTo>
                      <a:pt x="223" y="91"/>
                    </a:lnTo>
                    <a:lnTo>
                      <a:pt x="230" y="101"/>
                    </a:lnTo>
                    <a:lnTo>
                      <a:pt x="236" y="101"/>
                    </a:lnTo>
                    <a:lnTo>
                      <a:pt x="240" y="86"/>
                    </a:lnTo>
                    <a:lnTo>
                      <a:pt x="257" y="72"/>
                    </a:lnTo>
                    <a:lnTo>
                      <a:pt x="266" y="68"/>
                    </a:lnTo>
                    <a:lnTo>
                      <a:pt x="271" y="70"/>
                    </a:lnTo>
                    <a:lnTo>
                      <a:pt x="261" y="83"/>
                    </a:lnTo>
                    <a:lnTo>
                      <a:pt x="276" y="91"/>
                    </a:lnTo>
                    <a:lnTo>
                      <a:pt x="286" y="86"/>
                    </a:lnTo>
                    <a:lnTo>
                      <a:pt x="310" y="96"/>
                    </a:lnTo>
                    <a:lnTo>
                      <a:pt x="292" y="111"/>
                    </a:lnTo>
                    <a:lnTo>
                      <a:pt x="279" y="109"/>
                    </a:lnTo>
                    <a:lnTo>
                      <a:pt x="272" y="110"/>
                    </a:lnTo>
                    <a:lnTo>
                      <a:pt x="268" y="104"/>
                    </a:lnTo>
                    <a:lnTo>
                      <a:pt x="269" y="94"/>
                    </a:lnTo>
                    <a:lnTo>
                      <a:pt x="248" y="99"/>
                    </a:lnTo>
                    <a:lnTo>
                      <a:pt x="246" y="113"/>
                    </a:lnTo>
                    <a:lnTo>
                      <a:pt x="241" y="124"/>
                    </a:lnTo>
                    <a:lnTo>
                      <a:pt x="227" y="123"/>
                    </a:lnTo>
                    <a:lnTo>
                      <a:pt x="225" y="132"/>
                    </a:lnTo>
                    <a:lnTo>
                      <a:pt x="238" y="137"/>
                    </a:lnTo>
                    <a:lnTo>
                      <a:pt x="246" y="152"/>
                    </a:lnTo>
                    <a:lnTo>
                      <a:pt x="241" y="173"/>
                    </a:lnTo>
                    <a:lnTo>
                      <a:pt x="228" y="169"/>
                    </a:lnTo>
                    <a:lnTo>
                      <a:pt x="218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3" name="Freeform 212">
                <a:extLst>
                  <a:ext uri="{FF2B5EF4-FFF2-40B4-BE49-F238E27FC236}">
                    <a16:creationId xmlns:a16="http://schemas.microsoft.com/office/drawing/2014/main" id="{06930428-58C1-4F50-BBEA-681CCDAE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239" y="4257986"/>
                <a:ext cx="390670" cy="373696"/>
              </a:xfrm>
              <a:custGeom>
                <a:avLst/>
                <a:gdLst>
                  <a:gd name="T0" fmla="*/ 39 w 248"/>
                  <a:gd name="T1" fmla="*/ 13 h 237"/>
                  <a:gd name="T2" fmla="*/ 33 w 248"/>
                  <a:gd name="T3" fmla="*/ 24 h 237"/>
                  <a:gd name="T4" fmla="*/ 23 w 248"/>
                  <a:gd name="T5" fmla="*/ 47 h 237"/>
                  <a:gd name="T6" fmla="*/ 38 w 248"/>
                  <a:gd name="T7" fmla="*/ 62 h 237"/>
                  <a:gd name="T8" fmla="*/ 37 w 248"/>
                  <a:gd name="T9" fmla="*/ 40 h 237"/>
                  <a:gd name="T10" fmla="*/ 61 w 248"/>
                  <a:gd name="T11" fmla="*/ 16 h 237"/>
                  <a:gd name="T12" fmla="*/ 65 w 248"/>
                  <a:gd name="T13" fmla="*/ 0 h 237"/>
                  <a:gd name="T14" fmla="*/ 84 w 248"/>
                  <a:gd name="T15" fmla="*/ 15 h 237"/>
                  <a:gd name="T16" fmla="*/ 95 w 248"/>
                  <a:gd name="T17" fmla="*/ 33 h 237"/>
                  <a:gd name="T18" fmla="*/ 131 w 248"/>
                  <a:gd name="T19" fmla="*/ 31 h 237"/>
                  <a:gd name="T20" fmla="*/ 155 w 248"/>
                  <a:gd name="T21" fmla="*/ 43 h 237"/>
                  <a:gd name="T22" fmla="*/ 166 w 248"/>
                  <a:gd name="T23" fmla="*/ 31 h 237"/>
                  <a:gd name="T24" fmla="*/ 211 w 248"/>
                  <a:gd name="T25" fmla="*/ 30 h 237"/>
                  <a:gd name="T26" fmla="*/ 201 w 248"/>
                  <a:gd name="T27" fmla="*/ 46 h 237"/>
                  <a:gd name="T28" fmla="*/ 229 w 248"/>
                  <a:gd name="T29" fmla="*/ 58 h 237"/>
                  <a:gd name="T30" fmla="*/ 241 w 248"/>
                  <a:gd name="T31" fmla="*/ 74 h 237"/>
                  <a:gd name="T32" fmla="*/ 233 w 248"/>
                  <a:gd name="T33" fmla="*/ 91 h 237"/>
                  <a:gd name="T34" fmla="*/ 237 w 248"/>
                  <a:gd name="T35" fmla="*/ 106 h 237"/>
                  <a:gd name="T36" fmla="*/ 221 w 248"/>
                  <a:gd name="T37" fmla="*/ 113 h 237"/>
                  <a:gd name="T38" fmla="*/ 216 w 248"/>
                  <a:gd name="T39" fmla="*/ 129 h 237"/>
                  <a:gd name="T40" fmla="*/ 230 w 248"/>
                  <a:gd name="T41" fmla="*/ 150 h 237"/>
                  <a:gd name="T42" fmla="*/ 202 w 248"/>
                  <a:gd name="T43" fmla="*/ 166 h 237"/>
                  <a:gd name="T44" fmla="*/ 184 w 248"/>
                  <a:gd name="T45" fmla="*/ 174 h 237"/>
                  <a:gd name="T46" fmla="*/ 156 w 248"/>
                  <a:gd name="T47" fmla="*/ 166 h 237"/>
                  <a:gd name="T48" fmla="*/ 160 w 248"/>
                  <a:gd name="T49" fmla="*/ 173 h 237"/>
                  <a:gd name="T50" fmla="*/ 162 w 248"/>
                  <a:gd name="T51" fmla="*/ 201 h 237"/>
                  <a:gd name="T52" fmla="*/ 178 w 248"/>
                  <a:gd name="T53" fmla="*/ 207 h 237"/>
                  <a:gd name="T54" fmla="*/ 163 w 248"/>
                  <a:gd name="T55" fmla="*/ 221 h 237"/>
                  <a:gd name="T56" fmla="*/ 142 w 248"/>
                  <a:gd name="T57" fmla="*/ 230 h 237"/>
                  <a:gd name="T58" fmla="*/ 124 w 248"/>
                  <a:gd name="T59" fmla="*/ 237 h 237"/>
                  <a:gd name="T60" fmla="*/ 108 w 248"/>
                  <a:gd name="T61" fmla="*/ 206 h 237"/>
                  <a:gd name="T62" fmla="*/ 97 w 248"/>
                  <a:gd name="T63" fmla="*/ 194 h 237"/>
                  <a:gd name="T64" fmla="*/ 106 w 248"/>
                  <a:gd name="T65" fmla="*/ 179 h 237"/>
                  <a:gd name="T66" fmla="*/ 97 w 248"/>
                  <a:gd name="T67" fmla="*/ 159 h 237"/>
                  <a:gd name="T68" fmla="*/ 103 w 248"/>
                  <a:gd name="T69" fmla="*/ 137 h 237"/>
                  <a:gd name="T70" fmla="*/ 101 w 248"/>
                  <a:gd name="T71" fmla="*/ 122 h 237"/>
                  <a:gd name="T72" fmla="*/ 77 w 248"/>
                  <a:gd name="T73" fmla="*/ 123 h 237"/>
                  <a:gd name="T74" fmla="*/ 57 w 248"/>
                  <a:gd name="T75" fmla="*/ 108 h 237"/>
                  <a:gd name="T76" fmla="*/ 23 w 248"/>
                  <a:gd name="T77" fmla="*/ 107 h 237"/>
                  <a:gd name="T78" fmla="*/ 14 w 248"/>
                  <a:gd name="T79" fmla="*/ 98 h 237"/>
                  <a:gd name="T80" fmla="*/ 16 w 248"/>
                  <a:gd name="T81" fmla="*/ 86 h 237"/>
                  <a:gd name="T82" fmla="*/ 11 w 248"/>
                  <a:gd name="T83" fmla="*/ 73 h 237"/>
                  <a:gd name="T84" fmla="*/ 0 w 248"/>
                  <a:gd name="T85" fmla="*/ 62 h 237"/>
                  <a:gd name="T86" fmla="*/ 9 w 248"/>
                  <a:gd name="T87" fmla="*/ 35 h 237"/>
                  <a:gd name="T88" fmla="*/ 22 w 248"/>
                  <a:gd name="T89" fmla="*/ 22 h 237"/>
                  <a:gd name="T90" fmla="*/ 40 w 248"/>
                  <a:gd name="T91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37">
                    <a:moveTo>
                      <a:pt x="40" y="8"/>
                    </a:moveTo>
                    <a:lnTo>
                      <a:pt x="39" y="13"/>
                    </a:lnTo>
                    <a:lnTo>
                      <a:pt x="28" y="15"/>
                    </a:lnTo>
                    <a:lnTo>
                      <a:pt x="33" y="24"/>
                    </a:lnTo>
                    <a:lnTo>
                      <a:pt x="32" y="35"/>
                    </a:lnTo>
                    <a:lnTo>
                      <a:pt x="23" y="47"/>
                    </a:lnTo>
                    <a:lnTo>
                      <a:pt x="29" y="64"/>
                    </a:lnTo>
                    <a:lnTo>
                      <a:pt x="38" y="62"/>
                    </a:lnTo>
                    <a:lnTo>
                      <a:pt x="42" y="48"/>
                    </a:lnTo>
                    <a:lnTo>
                      <a:pt x="37" y="40"/>
                    </a:lnTo>
                    <a:lnTo>
                      <a:pt x="37" y="24"/>
                    </a:lnTo>
                    <a:lnTo>
                      <a:pt x="61" y="16"/>
                    </a:lnTo>
                    <a:lnTo>
                      <a:pt x="59" y="6"/>
                    </a:lnTo>
                    <a:lnTo>
                      <a:pt x="65" y="0"/>
                    </a:lnTo>
                    <a:lnTo>
                      <a:pt x="71" y="14"/>
                    </a:lnTo>
                    <a:lnTo>
                      <a:pt x="84" y="15"/>
                    </a:lnTo>
                    <a:lnTo>
                      <a:pt x="95" y="26"/>
                    </a:lnTo>
                    <a:lnTo>
                      <a:pt x="95" y="33"/>
                    </a:lnTo>
                    <a:lnTo>
                      <a:pt x="112" y="33"/>
                    </a:lnTo>
                    <a:lnTo>
                      <a:pt x="131" y="31"/>
                    </a:lnTo>
                    <a:lnTo>
                      <a:pt x="141" y="41"/>
                    </a:lnTo>
                    <a:lnTo>
                      <a:pt x="155" y="43"/>
                    </a:lnTo>
                    <a:lnTo>
                      <a:pt x="166" y="37"/>
                    </a:lnTo>
                    <a:lnTo>
                      <a:pt x="166" y="31"/>
                    </a:lnTo>
                    <a:lnTo>
                      <a:pt x="189" y="30"/>
                    </a:lnTo>
                    <a:lnTo>
                      <a:pt x="211" y="30"/>
                    </a:lnTo>
                    <a:lnTo>
                      <a:pt x="195" y="36"/>
                    </a:lnTo>
                    <a:lnTo>
                      <a:pt x="201" y="46"/>
                    </a:lnTo>
                    <a:lnTo>
                      <a:pt x="215" y="47"/>
                    </a:lnTo>
                    <a:lnTo>
                      <a:pt x="229" y="58"/>
                    </a:lnTo>
                    <a:lnTo>
                      <a:pt x="231" y="74"/>
                    </a:lnTo>
                    <a:lnTo>
                      <a:pt x="241" y="74"/>
                    </a:lnTo>
                    <a:lnTo>
                      <a:pt x="248" y="79"/>
                    </a:lnTo>
                    <a:lnTo>
                      <a:pt x="233" y="91"/>
                    </a:lnTo>
                    <a:lnTo>
                      <a:pt x="231" y="98"/>
                    </a:lnTo>
                    <a:lnTo>
                      <a:pt x="237" y="106"/>
                    </a:lnTo>
                    <a:lnTo>
                      <a:pt x="232" y="110"/>
                    </a:lnTo>
                    <a:lnTo>
                      <a:pt x="221" y="113"/>
                    </a:lnTo>
                    <a:lnTo>
                      <a:pt x="221" y="123"/>
                    </a:lnTo>
                    <a:lnTo>
                      <a:pt x="216" y="129"/>
                    </a:lnTo>
                    <a:lnTo>
                      <a:pt x="228" y="144"/>
                    </a:lnTo>
                    <a:lnTo>
                      <a:pt x="230" y="150"/>
                    </a:lnTo>
                    <a:lnTo>
                      <a:pt x="223" y="158"/>
                    </a:lnTo>
                    <a:lnTo>
                      <a:pt x="202" y="166"/>
                    </a:lnTo>
                    <a:lnTo>
                      <a:pt x="189" y="169"/>
                    </a:lnTo>
                    <a:lnTo>
                      <a:pt x="184" y="174"/>
                    </a:lnTo>
                    <a:lnTo>
                      <a:pt x="169" y="169"/>
                    </a:lnTo>
                    <a:lnTo>
                      <a:pt x="156" y="166"/>
                    </a:lnTo>
                    <a:lnTo>
                      <a:pt x="152" y="168"/>
                    </a:lnTo>
                    <a:lnTo>
                      <a:pt x="160" y="173"/>
                    </a:lnTo>
                    <a:lnTo>
                      <a:pt x="159" y="187"/>
                    </a:lnTo>
                    <a:lnTo>
                      <a:pt x="162" y="201"/>
                    </a:lnTo>
                    <a:lnTo>
                      <a:pt x="177" y="202"/>
                    </a:lnTo>
                    <a:lnTo>
                      <a:pt x="178" y="207"/>
                    </a:lnTo>
                    <a:lnTo>
                      <a:pt x="165" y="213"/>
                    </a:lnTo>
                    <a:lnTo>
                      <a:pt x="163" y="221"/>
                    </a:lnTo>
                    <a:lnTo>
                      <a:pt x="155" y="225"/>
                    </a:lnTo>
                    <a:lnTo>
                      <a:pt x="142" y="230"/>
                    </a:lnTo>
                    <a:lnTo>
                      <a:pt x="138" y="236"/>
                    </a:lnTo>
                    <a:lnTo>
                      <a:pt x="124" y="237"/>
                    </a:lnTo>
                    <a:lnTo>
                      <a:pt x="114" y="226"/>
                    </a:lnTo>
                    <a:lnTo>
                      <a:pt x="108" y="206"/>
                    </a:lnTo>
                    <a:lnTo>
                      <a:pt x="103" y="198"/>
                    </a:lnTo>
                    <a:lnTo>
                      <a:pt x="97" y="194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1" y="173"/>
                    </a:lnTo>
                    <a:lnTo>
                      <a:pt x="97" y="159"/>
                    </a:lnTo>
                    <a:lnTo>
                      <a:pt x="99" y="144"/>
                    </a:lnTo>
                    <a:lnTo>
                      <a:pt x="103" y="137"/>
                    </a:lnTo>
                    <a:lnTo>
                      <a:pt x="107" y="126"/>
                    </a:lnTo>
                    <a:lnTo>
                      <a:pt x="101" y="122"/>
                    </a:lnTo>
                    <a:lnTo>
                      <a:pt x="90" y="125"/>
                    </a:lnTo>
                    <a:lnTo>
                      <a:pt x="77" y="123"/>
                    </a:lnTo>
                    <a:lnTo>
                      <a:pt x="69" y="126"/>
                    </a:lnTo>
                    <a:lnTo>
                      <a:pt x="57" y="108"/>
                    </a:lnTo>
                    <a:lnTo>
                      <a:pt x="47" y="105"/>
                    </a:lnTo>
                    <a:lnTo>
                      <a:pt x="23" y="107"/>
                    </a:lnTo>
                    <a:lnTo>
                      <a:pt x="19" y="100"/>
                    </a:lnTo>
                    <a:lnTo>
                      <a:pt x="14" y="98"/>
                    </a:lnTo>
                    <a:lnTo>
                      <a:pt x="14" y="94"/>
                    </a:lnTo>
                    <a:lnTo>
                      <a:pt x="16" y="86"/>
                    </a:lnTo>
                    <a:lnTo>
                      <a:pt x="15" y="78"/>
                    </a:lnTo>
                    <a:lnTo>
                      <a:pt x="11" y="73"/>
                    </a:lnTo>
                    <a:lnTo>
                      <a:pt x="9" y="64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9" y="35"/>
                    </a:lnTo>
                    <a:lnTo>
                      <a:pt x="15" y="28"/>
                    </a:lnTo>
                    <a:lnTo>
                      <a:pt x="22" y="22"/>
                    </a:lnTo>
                    <a:lnTo>
                      <a:pt x="28" y="11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4" name="Freeform 213">
                <a:extLst>
                  <a:ext uri="{FF2B5EF4-FFF2-40B4-BE49-F238E27FC236}">
                    <a16:creationId xmlns:a16="http://schemas.microsoft.com/office/drawing/2014/main" id="{E04CB919-131C-49FE-B4A8-C49F3E4AF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4482" y="3890596"/>
                <a:ext cx="250470" cy="484071"/>
              </a:xfrm>
              <a:custGeom>
                <a:avLst/>
                <a:gdLst>
                  <a:gd name="T0" fmla="*/ 109 w 159"/>
                  <a:gd name="T1" fmla="*/ 38 h 307"/>
                  <a:gd name="T2" fmla="*/ 88 w 159"/>
                  <a:gd name="T3" fmla="*/ 55 h 307"/>
                  <a:gd name="T4" fmla="*/ 77 w 159"/>
                  <a:gd name="T5" fmla="*/ 75 h 307"/>
                  <a:gd name="T6" fmla="*/ 75 w 159"/>
                  <a:gd name="T7" fmla="*/ 90 h 307"/>
                  <a:gd name="T8" fmla="*/ 92 w 159"/>
                  <a:gd name="T9" fmla="*/ 111 h 307"/>
                  <a:gd name="T10" fmla="*/ 113 w 159"/>
                  <a:gd name="T11" fmla="*/ 139 h 307"/>
                  <a:gd name="T12" fmla="*/ 131 w 159"/>
                  <a:gd name="T13" fmla="*/ 151 h 307"/>
                  <a:gd name="T14" fmla="*/ 145 w 159"/>
                  <a:gd name="T15" fmla="*/ 168 h 307"/>
                  <a:gd name="T16" fmla="*/ 158 w 159"/>
                  <a:gd name="T17" fmla="*/ 206 h 307"/>
                  <a:gd name="T18" fmla="*/ 159 w 159"/>
                  <a:gd name="T19" fmla="*/ 243 h 307"/>
                  <a:gd name="T20" fmla="*/ 145 w 159"/>
                  <a:gd name="T21" fmla="*/ 257 h 307"/>
                  <a:gd name="T22" fmla="*/ 125 w 159"/>
                  <a:gd name="T23" fmla="*/ 270 h 307"/>
                  <a:gd name="T24" fmla="*/ 112 w 159"/>
                  <a:gd name="T25" fmla="*/ 287 h 307"/>
                  <a:gd name="T26" fmla="*/ 90 w 159"/>
                  <a:gd name="T27" fmla="*/ 307 h 307"/>
                  <a:gd name="T28" fmla="*/ 83 w 159"/>
                  <a:gd name="T29" fmla="*/ 294 h 307"/>
                  <a:gd name="T30" fmla="*/ 87 w 159"/>
                  <a:gd name="T31" fmla="*/ 279 h 307"/>
                  <a:gd name="T32" fmla="*/ 72 w 159"/>
                  <a:gd name="T33" fmla="*/ 268 h 307"/>
                  <a:gd name="T34" fmla="*/ 88 w 159"/>
                  <a:gd name="T35" fmla="*/ 259 h 307"/>
                  <a:gd name="T36" fmla="*/ 107 w 159"/>
                  <a:gd name="T37" fmla="*/ 258 h 307"/>
                  <a:gd name="T38" fmla="*/ 98 w 159"/>
                  <a:gd name="T39" fmla="*/ 245 h 307"/>
                  <a:gd name="T40" fmla="*/ 127 w 159"/>
                  <a:gd name="T41" fmla="*/ 229 h 307"/>
                  <a:gd name="T42" fmla="*/ 126 w 159"/>
                  <a:gd name="T43" fmla="*/ 204 h 307"/>
                  <a:gd name="T44" fmla="*/ 120 w 159"/>
                  <a:gd name="T45" fmla="*/ 190 h 307"/>
                  <a:gd name="T46" fmla="*/ 121 w 159"/>
                  <a:gd name="T47" fmla="*/ 170 h 307"/>
                  <a:gd name="T48" fmla="*/ 115 w 159"/>
                  <a:gd name="T49" fmla="*/ 155 h 307"/>
                  <a:gd name="T50" fmla="*/ 99 w 159"/>
                  <a:gd name="T51" fmla="*/ 141 h 307"/>
                  <a:gd name="T52" fmla="*/ 85 w 159"/>
                  <a:gd name="T53" fmla="*/ 122 h 307"/>
                  <a:gd name="T54" fmla="*/ 66 w 159"/>
                  <a:gd name="T55" fmla="*/ 98 h 307"/>
                  <a:gd name="T56" fmla="*/ 42 w 159"/>
                  <a:gd name="T57" fmla="*/ 85 h 307"/>
                  <a:gd name="T58" fmla="*/ 46 w 159"/>
                  <a:gd name="T59" fmla="*/ 78 h 307"/>
                  <a:gd name="T60" fmla="*/ 57 w 159"/>
                  <a:gd name="T61" fmla="*/ 72 h 307"/>
                  <a:gd name="T62" fmla="*/ 47 w 159"/>
                  <a:gd name="T63" fmla="*/ 54 h 307"/>
                  <a:gd name="T64" fmla="*/ 25 w 159"/>
                  <a:gd name="T65" fmla="*/ 54 h 307"/>
                  <a:gd name="T66" fmla="*/ 13 w 159"/>
                  <a:gd name="T67" fmla="*/ 35 h 307"/>
                  <a:gd name="T68" fmla="*/ 0 w 159"/>
                  <a:gd name="T69" fmla="*/ 19 h 307"/>
                  <a:gd name="T70" fmla="*/ 8 w 159"/>
                  <a:gd name="T71" fmla="*/ 14 h 307"/>
                  <a:gd name="T72" fmla="*/ 23 w 159"/>
                  <a:gd name="T73" fmla="*/ 14 h 307"/>
                  <a:gd name="T74" fmla="*/ 39 w 159"/>
                  <a:gd name="T75" fmla="*/ 11 h 307"/>
                  <a:gd name="T76" fmla="*/ 53 w 159"/>
                  <a:gd name="T77" fmla="*/ 0 h 307"/>
                  <a:gd name="T78" fmla="*/ 63 w 159"/>
                  <a:gd name="T79" fmla="*/ 8 h 307"/>
                  <a:gd name="T80" fmla="*/ 80 w 159"/>
                  <a:gd name="T81" fmla="*/ 12 h 307"/>
                  <a:gd name="T82" fmla="*/ 79 w 159"/>
                  <a:gd name="T83" fmla="*/ 24 h 307"/>
                  <a:gd name="T84" fmla="*/ 90 w 159"/>
                  <a:gd name="T85" fmla="*/ 32 h 307"/>
                  <a:gd name="T86" fmla="*/ 109 w 159"/>
                  <a:gd name="T87" fmla="*/ 3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307">
                    <a:moveTo>
                      <a:pt x="109" y="38"/>
                    </a:moveTo>
                    <a:lnTo>
                      <a:pt x="88" y="55"/>
                    </a:lnTo>
                    <a:lnTo>
                      <a:pt x="77" y="75"/>
                    </a:lnTo>
                    <a:lnTo>
                      <a:pt x="75" y="90"/>
                    </a:lnTo>
                    <a:lnTo>
                      <a:pt x="92" y="111"/>
                    </a:lnTo>
                    <a:lnTo>
                      <a:pt x="113" y="139"/>
                    </a:lnTo>
                    <a:lnTo>
                      <a:pt x="131" y="151"/>
                    </a:lnTo>
                    <a:lnTo>
                      <a:pt x="145" y="168"/>
                    </a:lnTo>
                    <a:lnTo>
                      <a:pt x="158" y="206"/>
                    </a:lnTo>
                    <a:lnTo>
                      <a:pt x="159" y="243"/>
                    </a:lnTo>
                    <a:lnTo>
                      <a:pt x="145" y="257"/>
                    </a:lnTo>
                    <a:lnTo>
                      <a:pt x="125" y="270"/>
                    </a:lnTo>
                    <a:lnTo>
                      <a:pt x="112" y="287"/>
                    </a:lnTo>
                    <a:lnTo>
                      <a:pt x="90" y="307"/>
                    </a:lnTo>
                    <a:lnTo>
                      <a:pt x="83" y="294"/>
                    </a:lnTo>
                    <a:lnTo>
                      <a:pt x="87" y="279"/>
                    </a:lnTo>
                    <a:lnTo>
                      <a:pt x="72" y="268"/>
                    </a:lnTo>
                    <a:lnTo>
                      <a:pt x="88" y="259"/>
                    </a:lnTo>
                    <a:lnTo>
                      <a:pt x="107" y="258"/>
                    </a:lnTo>
                    <a:lnTo>
                      <a:pt x="98" y="245"/>
                    </a:lnTo>
                    <a:lnTo>
                      <a:pt x="127" y="229"/>
                    </a:lnTo>
                    <a:lnTo>
                      <a:pt x="126" y="204"/>
                    </a:lnTo>
                    <a:lnTo>
                      <a:pt x="120" y="190"/>
                    </a:lnTo>
                    <a:lnTo>
                      <a:pt x="121" y="170"/>
                    </a:lnTo>
                    <a:lnTo>
                      <a:pt x="115" y="155"/>
                    </a:lnTo>
                    <a:lnTo>
                      <a:pt x="99" y="141"/>
                    </a:lnTo>
                    <a:lnTo>
                      <a:pt x="85" y="122"/>
                    </a:lnTo>
                    <a:lnTo>
                      <a:pt x="66" y="98"/>
                    </a:lnTo>
                    <a:lnTo>
                      <a:pt x="42" y="85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47" y="54"/>
                    </a:lnTo>
                    <a:lnTo>
                      <a:pt x="25" y="54"/>
                    </a:lnTo>
                    <a:lnTo>
                      <a:pt x="13" y="35"/>
                    </a:lnTo>
                    <a:lnTo>
                      <a:pt x="0" y="19"/>
                    </a:lnTo>
                    <a:lnTo>
                      <a:pt x="8" y="14"/>
                    </a:lnTo>
                    <a:lnTo>
                      <a:pt x="23" y="14"/>
                    </a:lnTo>
                    <a:lnTo>
                      <a:pt x="39" y="11"/>
                    </a:lnTo>
                    <a:lnTo>
                      <a:pt x="53" y="0"/>
                    </a:lnTo>
                    <a:lnTo>
                      <a:pt x="63" y="8"/>
                    </a:lnTo>
                    <a:lnTo>
                      <a:pt x="80" y="12"/>
                    </a:lnTo>
                    <a:lnTo>
                      <a:pt x="79" y="24"/>
                    </a:lnTo>
                    <a:lnTo>
                      <a:pt x="90" y="32"/>
                    </a:lnTo>
                    <a:lnTo>
                      <a:pt x="109" y="38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5" name="Freeform 214">
                <a:extLst>
                  <a:ext uri="{FF2B5EF4-FFF2-40B4-BE49-F238E27FC236}">
                    <a16:creationId xmlns:a16="http://schemas.microsoft.com/office/drawing/2014/main" id="{A9843CD1-0414-45C6-8444-3D7B1410F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7971" y="5177247"/>
                <a:ext cx="15753" cy="22075"/>
              </a:xfrm>
              <a:custGeom>
                <a:avLst/>
                <a:gdLst>
                  <a:gd name="T0" fmla="*/ 10 w 10"/>
                  <a:gd name="T1" fmla="*/ 12 h 14"/>
                  <a:gd name="T2" fmla="*/ 3 w 10"/>
                  <a:gd name="T3" fmla="*/ 14 h 14"/>
                  <a:gd name="T4" fmla="*/ 0 w 10"/>
                  <a:gd name="T5" fmla="*/ 5 h 14"/>
                  <a:gd name="T6" fmla="*/ 1 w 10"/>
                  <a:gd name="T7" fmla="*/ 0 h 14"/>
                  <a:gd name="T8" fmla="*/ 10 w 10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12"/>
                    </a:moveTo>
                    <a:lnTo>
                      <a:pt x="3" y="14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6" name="Freeform 215">
                <a:extLst>
                  <a:ext uri="{FF2B5EF4-FFF2-40B4-BE49-F238E27FC236}">
                    <a16:creationId xmlns:a16="http://schemas.microsoft.com/office/drawing/2014/main" id="{D5121C01-BEC3-4E93-B98B-722F6F350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6944" y="5134673"/>
                <a:ext cx="15753" cy="36266"/>
              </a:xfrm>
              <a:custGeom>
                <a:avLst/>
                <a:gdLst>
                  <a:gd name="T0" fmla="*/ 10 w 10"/>
                  <a:gd name="T1" fmla="*/ 7 h 23"/>
                  <a:gd name="T2" fmla="*/ 10 w 10"/>
                  <a:gd name="T3" fmla="*/ 23 h 23"/>
                  <a:gd name="T4" fmla="*/ 6 w 10"/>
                  <a:gd name="T5" fmla="*/ 21 h 23"/>
                  <a:gd name="T6" fmla="*/ 1 w 10"/>
                  <a:gd name="T7" fmla="*/ 22 h 23"/>
                  <a:gd name="T8" fmla="*/ 0 w 10"/>
                  <a:gd name="T9" fmla="*/ 16 h 23"/>
                  <a:gd name="T10" fmla="*/ 3 w 10"/>
                  <a:gd name="T11" fmla="*/ 0 h 23"/>
                  <a:gd name="T12" fmla="*/ 10 w 10"/>
                  <a:gd name="T1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10" y="7"/>
                    </a:moveTo>
                    <a:lnTo>
                      <a:pt x="10" y="23"/>
                    </a:lnTo>
                    <a:lnTo>
                      <a:pt x="6" y="21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7" name="Yemen">
                <a:extLst>
                  <a:ext uri="{FF2B5EF4-FFF2-40B4-BE49-F238E27FC236}">
                    <a16:creationId xmlns:a16="http://schemas.microsoft.com/office/drawing/2014/main" id="{34BAED61-B946-486F-8B5C-55E17A22C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3110" y="4034084"/>
                <a:ext cx="297729" cy="209712"/>
              </a:xfrm>
              <a:custGeom>
                <a:avLst/>
                <a:gdLst>
                  <a:gd name="T0" fmla="*/ 189 w 189"/>
                  <a:gd name="T1" fmla="*/ 49 h 133"/>
                  <a:gd name="T2" fmla="*/ 177 w 189"/>
                  <a:gd name="T3" fmla="*/ 54 h 133"/>
                  <a:gd name="T4" fmla="*/ 174 w 189"/>
                  <a:gd name="T5" fmla="*/ 63 h 133"/>
                  <a:gd name="T6" fmla="*/ 174 w 189"/>
                  <a:gd name="T7" fmla="*/ 70 h 133"/>
                  <a:gd name="T8" fmla="*/ 156 w 189"/>
                  <a:gd name="T9" fmla="*/ 79 h 133"/>
                  <a:gd name="T10" fmla="*/ 128 w 189"/>
                  <a:gd name="T11" fmla="*/ 89 h 133"/>
                  <a:gd name="T12" fmla="*/ 112 w 189"/>
                  <a:gd name="T13" fmla="*/ 103 h 133"/>
                  <a:gd name="T14" fmla="*/ 104 w 189"/>
                  <a:gd name="T15" fmla="*/ 105 h 133"/>
                  <a:gd name="T16" fmla="*/ 99 w 189"/>
                  <a:gd name="T17" fmla="*/ 103 h 133"/>
                  <a:gd name="T18" fmla="*/ 89 w 189"/>
                  <a:gd name="T19" fmla="*/ 112 h 133"/>
                  <a:gd name="T20" fmla="*/ 77 w 189"/>
                  <a:gd name="T21" fmla="*/ 116 h 133"/>
                  <a:gd name="T22" fmla="*/ 62 w 189"/>
                  <a:gd name="T23" fmla="*/ 117 h 133"/>
                  <a:gd name="T24" fmla="*/ 57 w 189"/>
                  <a:gd name="T25" fmla="*/ 118 h 133"/>
                  <a:gd name="T26" fmla="*/ 53 w 189"/>
                  <a:gd name="T27" fmla="*/ 124 h 133"/>
                  <a:gd name="T28" fmla="*/ 49 w 189"/>
                  <a:gd name="T29" fmla="*/ 125 h 133"/>
                  <a:gd name="T30" fmla="*/ 46 w 189"/>
                  <a:gd name="T31" fmla="*/ 131 h 133"/>
                  <a:gd name="T32" fmla="*/ 37 w 189"/>
                  <a:gd name="T33" fmla="*/ 130 h 133"/>
                  <a:gd name="T34" fmla="*/ 32 w 189"/>
                  <a:gd name="T35" fmla="*/ 133 h 133"/>
                  <a:gd name="T36" fmla="*/ 19 w 189"/>
                  <a:gd name="T37" fmla="*/ 132 h 133"/>
                  <a:gd name="T38" fmla="*/ 14 w 189"/>
                  <a:gd name="T39" fmla="*/ 120 h 133"/>
                  <a:gd name="T40" fmla="*/ 14 w 189"/>
                  <a:gd name="T41" fmla="*/ 108 h 133"/>
                  <a:gd name="T42" fmla="*/ 10 w 189"/>
                  <a:gd name="T43" fmla="*/ 102 h 133"/>
                  <a:gd name="T44" fmla="*/ 6 w 189"/>
                  <a:gd name="T45" fmla="*/ 87 h 133"/>
                  <a:gd name="T46" fmla="*/ 0 w 189"/>
                  <a:gd name="T47" fmla="*/ 78 h 133"/>
                  <a:gd name="T48" fmla="*/ 4 w 189"/>
                  <a:gd name="T49" fmla="*/ 77 h 133"/>
                  <a:gd name="T50" fmla="*/ 2 w 189"/>
                  <a:gd name="T51" fmla="*/ 68 h 133"/>
                  <a:gd name="T52" fmla="*/ 4 w 189"/>
                  <a:gd name="T53" fmla="*/ 64 h 133"/>
                  <a:gd name="T54" fmla="*/ 2 w 189"/>
                  <a:gd name="T55" fmla="*/ 55 h 133"/>
                  <a:gd name="T56" fmla="*/ 10 w 189"/>
                  <a:gd name="T57" fmla="*/ 48 h 133"/>
                  <a:gd name="T58" fmla="*/ 8 w 189"/>
                  <a:gd name="T59" fmla="*/ 39 h 133"/>
                  <a:gd name="T60" fmla="*/ 12 w 189"/>
                  <a:gd name="T61" fmla="*/ 29 h 133"/>
                  <a:gd name="T62" fmla="*/ 20 w 189"/>
                  <a:gd name="T63" fmla="*/ 35 h 133"/>
                  <a:gd name="T64" fmla="*/ 24 w 189"/>
                  <a:gd name="T65" fmla="*/ 33 h 133"/>
                  <a:gd name="T66" fmla="*/ 45 w 189"/>
                  <a:gd name="T67" fmla="*/ 32 h 133"/>
                  <a:gd name="T68" fmla="*/ 49 w 189"/>
                  <a:gd name="T69" fmla="*/ 34 h 133"/>
                  <a:gd name="T70" fmla="*/ 66 w 189"/>
                  <a:gd name="T71" fmla="*/ 36 h 133"/>
                  <a:gd name="T72" fmla="*/ 73 w 189"/>
                  <a:gd name="T73" fmla="*/ 35 h 133"/>
                  <a:gd name="T74" fmla="*/ 78 w 189"/>
                  <a:gd name="T75" fmla="*/ 42 h 133"/>
                  <a:gd name="T76" fmla="*/ 86 w 189"/>
                  <a:gd name="T77" fmla="*/ 39 h 133"/>
                  <a:gd name="T78" fmla="*/ 98 w 189"/>
                  <a:gd name="T79" fmla="*/ 17 h 133"/>
                  <a:gd name="T80" fmla="*/ 114 w 189"/>
                  <a:gd name="T81" fmla="*/ 8 h 133"/>
                  <a:gd name="T82" fmla="*/ 166 w 189"/>
                  <a:gd name="T83" fmla="*/ 0 h 133"/>
                  <a:gd name="T84" fmla="*/ 182 w 189"/>
                  <a:gd name="T85" fmla="*/ 34 h 133"/>
                  <a:gd name="T86" fmla="*/ 189 w 189"/>
                  <a:gd name="T87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33">
                    <a:moveTo>
                      <a:pt x="189" y="49"/>
                    </a:moveTo>
                    <a:lnTo>
                      <a:pt x="177" y="54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56" y="79"/>
                    </a:lnTo>
                    <a:lnTo>
                      <a:pt x="128" y="89"/>
                    </a:lnTo>
                    <a:lnTo>
                      <a:pt x="112" y="103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89" y="112"/>
                    </a:lnTo>
                    <a:lnTo>
                      <a:pt x="77" y="116"/>
                    </a:lnTo>
                    <a:lnTo>
                      <a:pt x="62" y="117"/>
                    </a:lnTo>
                    <a:lnTo>
                      <a:pt x="57" y="118"/>
                    </a:lnTo>
                    <a:lnTo>
                      <a:pt x="53" y="124"/>
                    </a:lnTo>
                    <a:lnTo>
                      <a:pt x="49" y="125"/>
                    </a:lnTo>
                    <a:lnTo>
                      <a:pt x="46" y="131"/>
                    </a:lnTo>
                    <a:lnTo>
                      <a:pt x="37" y="130"/>
                    </a:lnTo>
                    <a:lnTo>
                      <a:pt x="32" y="133"/>
                    </a:lnTo>
                    <a:lnTo>
                      <a:pt x="19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10" y="10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2" y="68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12" y="29"/>
                    </a:lnTo>
                    <a:lnTo>
                      <a:pt x="20" y="35"/>
                    </a:lnTo>
                    <a:lnTo>
                      <a:pt x="24" y="33"/>
                    </a:lnTo>
                    <a:lnTo>
                      <a:pt x="45" y="32"/>
                    </a:lnTo>
                    <a:lnTo>
                      <a:pt x="49" y="34"/>
                    </a:lnTo>
                    <a:lnTo>
                      <a:pt x="66" y="36"/>
                    </a:lnTo>
                    <a:lnTo>
                      <a:pt x="73" y="35"/>
                    </a:lnTo>
                    <a:lnTo>
                      <a:pt x="78" y="42"/>
                    </a:lnTo>
                    <a:lnTo>
                      <a:pt x="86" y="39"/>
                    </a:lnTo>
                    <a:lnTo>
                      <a:pt x="98" y="17"/>
                    </a:lnTo>
                    <a:lnTo>
                      <a:pt x="114" y="8"/>
                    </a:lnTo>
                    <a:lnTo>
                      <a:pt x="166" y="0"/>
                    </a:lnTo>
                    <a:lnTo>
                      <a:pt x="182" y="34"/>
                    </a:lnTo>
                    <a:lnTo>
                      <a:pt x="189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8" name="South Africa">
                <a:extLst>
                  <a:ext uri="{FF2B5EF4-FFF2-40B4-BE49-F238E27FC236}">
                    <a16:creationId xmlns:a16="http://schemas.microsoft.com/office/drawing/2014/main" id="{E9789447-B7F0-4C4B-9CFA-A9626A68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523" y="5379074"/>
                <a:ext cx="464708" cy="416269"/>
              </a:xfrm>
              <a:custGeom>
                <a:avLst/>
                <a:gdLst>
                  <a:gd name="T0" fmla="*/ 264 w 295"/>
                  <a:gd name="T1" fmla="*/ 152 h 264"/>
                  <a:gd name="T2" fmla="*/ 250 w 295"/>
                  <a:gd name="T3" fmla="*/ 173 h 264"/>
                  <a:gd name="T4" fmla="*/ 217 w 295"/>
                  <a:gd name="T5" fmla="*/ 210 h 264"/>
                  <a:gd name="T6" fmla="*/ 190 w 295"/>
                  <a:gd name="T7" fmla="*/ 232 h 264"/>
                  <a:gd name="T8" fmla="*/ 162 w 295"/>
                  <a:gd name="T9" fmla="*/ 241 h 264"/>
                  <a:gd name="T10" fmla="*/ 149 w 295"/>
                  <a:gd name="T11" fmla="*/ 243 h 264"/>
                  <a:gd name="T12" fmla="*/ 121 w 295"/>
                  <a:gd name="T13" fmla="*/ 243 h 264"/>
                  <a:gd name="T14" fmla="*/ 104 w 295"/>
                  <a:gd name="T15" fmla="*/ 245 h 264"/>
                  <a:gd name="T16" fmla="*/ 70 w 295"/>
                  <a:gd name="T17" fmla="*/ 256 h 264"/>
                  <a:gd name="T18" fmla="*/ 51 w 295"/>
                  <a:gd name="T19" fmla="*/ 264 h 264"/>
                  <a:gd name="T20" fmla="*/ 38 w 295"/>
                  <a:gd name="T21" fmla="*/ 257 h 264"/>
                  <a:gd name="T22" fmla="*/ 30 w 295"/>
                  <a:gd name="T23" fmla="*/ 250 h 264"/>
                  <a:gd name="T24" fmla="*/ 29 w 295"/>
                  <a:gd name="T25" fmla="*/ 232 h 264"/>
                  <a:gd name="T26" fmla="*/ 30 w 295"/>
                  <a:gd name="T27" fmla="*/ 215 h 264"/>
                  <a:gd name="T28" fmla="*/ 20 w 295"/>
                  <a:gd name="T29" fmla="*/ 180 h 264"/>
                  <a:gd name="T30" fmla="*/ 12 w 295"/>
                  <a:gd name="T31" fmla="*/ 162 h 264"/>
                  <a:gd name="T32" fmla="*/ 9 w 295"/>
                  <a:gd name="T33" fmla="*/ 125 h 264"/>
                  <a:gd name="T34" fmla="*/ 19 w 295"/>
                  <a:gd name="T35" fmla="*/ 139 h 264"/>
                  <a:gd name="T36" fmla="*/ 38 w 295"/>
                  <a:gd name="T37" fmla="*/ 145 h 264"/>
                  <a:gd name="T38" fmla="*/ 63 w 295"/>
                  <a:gd name="T39" fmla="*/ 133 h 264"/>
                  <a:gd name="T40" fmla="*/ 71 w 295"/>
                  <a:gd name="T41" fmla="*/ 59 h 264"/>
                  <a:gd name="T42" fmla="*/ 79 w 295"/>
                  <a:gd name="T43" fmla="*/ 91 h 264"/>
                  <a:gd name="T44" fmla="*/ 95 w 295"/>
                  <a:gd name="T45" fmla="*/ 97 h 264"/>
                  <a:gd name="T46" fmla="*/ 113 w 295"/>
                  <a:gd name="T47" fmla="*/ 81 h 264"/>
                  <a:gd name="T48" fmla="*/ 127 w 295"/>
                  <a:gd name="T49" fmla="*/ 66 h 264"/>
                  <a:gd name="T50" fmla="*/ 143 w 295"/>
                  <a:gd name="T51" fmla="*/ 75 h 264"/>
                  <a:gd name="T52" fmla="*/ 169 w 295"/>
                  <a:gd name="T53" fmla="*/ 71 h 264"/>
                  <a:gd name="T54" fmla="*/ 175 w 295"/>
                  <a:gd name="T55" fmla="*/ 54 h 264"/>
                  <a:gd name="T56" fmla="*/ 191 w 295"/>
                  <a:gd name="T57" fmla="*/ 45 h 264"/>
                  <a:gd name="T58" fmla="*/ 214 w 295"/>
                  <a:gd name="T59" fmla="*/ 16 h 264"/>
                  <a:gd name="T60" fmla="*/ 248 w 295"/>
                  <a:gd name="T61" fmla="*/ 1 h 264"/>
                  <a:gd name="T62" fmla="*/ 262 w 295"/>
                  <a:gd name="T63" fmla="*/ 2 h 264"/>
                  <a:gd name="T64" fmla="*/ 279 w 295"/>
                  <a:gd name="T65" fmla="*/ 33 h 264"/>
                  <a:gd name="T66" fmla="*/ 278 w 295"/>
                  <a:gd name="T67" fmla="*/ 71 h 264"/>
                  <a:gd name="T68" fmla="*/ 270 w 295"/>
                  <a:gd name="T69" fmla="*/ 74 h 264"/>
                  <a:gd name="T70" fmla="*/ 263 w 295"/>
                  <a:gd name="T71" fmla="*/ 82 h 264"/>
                  <a:gd name="T72" fmla="*/ 257 w 295"/>
                  <a:gd name="T73" fmla="*/ 97 h 264"/>
                  <a:gd name="T74" fmla="*/ 277 w 295"/>
                  <a:gd name="T75" fmla="*/ 106 h 264"/>
                  <a:gd name="T76" fmla="*/ 295 w 295"/>
                  <a:gd name="T77" fmla="*/ 97 h 264"/>
                  <a:gd name="T78" fmla="*/ 286 w 295"/>
                  <a:gd name="T79" fmla="*/ 129 h 264"/>
                  <a:gd name="T80" fmla="*/ 268 w 295"/>
                  <a:gd name="T81" fmla="*/ 14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5" h="264">
                    <a:moveTo>
                      <a:pt x="268" y="149"/>
                    </a:moveTo>
                    <a:lnTo>
                      <a:pt x="264" y="152"/>
                    </a:lnTo>
                    <a:lnTo>
                      <a:pt x="256" y="163"/>
                    </a:lnTo>
                    <a:lnTo>
                      <a:pt x="250" y="173"/>
                    </a:lnTo>
                    <a:lnTo>
                      <a:pt x="239" y="188"/>
                    </a:lnTo>
                    <a:lnTo>
                      <a:pt x="217" y="210"/>
                    </a:lnTo>
                    <a:lnTo>
                      <a:pt x="204" y="222"/>
                    </a:lnTo>
                    <a:lnTo>
                      <a:pt x="190" y="232"/>
                    </a:lnTo>
                    <a:lnTo>
                      <a:pt x="171" y="240"/>
                    </a:lnTo>
                    <a:lnTo>
                      <a:pt x="162" y="241"/>
                    </a:lnTo>
                    <a:lnTo>
                      <a:pt x="159" y="246"/>
                    </a:lnTo>
                    <a:lnTo>
                      <a:pt x="149" y="243"/>
                    </a:lnTo>
                    <a:lnTo>
                      <a:pt x="140" y="247"/>
                    </a:lnTo>
                    <a:lnTo>
                      <a:pt x="121" y="243"/>
                    </a:lnTo>
                    <a:lnTo>
                      <a:pt x="111" y="246"/>
                    </a:lnTo>
                    <a:lnTo>
                      <a:pt x="104" y="245"/>
                    </a:lnTo>
                    <a:lnTo>
                      <a:pt x="85" y="253"/>
                    </a:lnTo>
                    <a:lnTo>
                      <a:pt x="70" y="256"/>
                    </a:lnTo>
                    <a:lnTo>
                      <a:pt x="59" y="264"/>
                    </a:lnTo>
                    <a:lnTo>
                      <a:pt x="51" y="264"/>
                    </a:lnTo>
                    <a:lnTo>
                      <a:pt x="44" y="257"/>
                    </a:lnTo>
                    <a:lnTo>
                      <a:pt x="38" y="257"/>
                    </a:lnTo>
                    <a:lnTo>
                      <a:pt x="31" y="247"/>
                    </a:lnTo>
                    <a:lnTo>
                      <a:pt x="30" y="250"/>
                    </a:lnTo>
                    <a:lnTo>
                      <a:pt x="28" y="245"/>
                    </a:lnTo>
                    <a:lnTo>
                      <a:pt x="29" y="232"/>
                    </a:lnTo>
                    <a:lnTo>
                      <a:pt x="24" y="219"/>
                    </a:lnTo>
                    <a:lnTo>
                      <a:pt x="30" y="215"/>
                    </a:lnTo>
                    <a:lnTo>
                      <a:pt x="30" y="199"/>
                    </a:lnTo>
                    <a:lnTo>
                      <a:pt x="20" y="18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0" y="135"/>
                    </a:lnTo>
                    <a:lnTo>
                      <a:pt x="9" y="125"/>
                    </a:lnTo>
                    <a:lnTo>
                      <a:pt x="16" y="131"/>
                    </a:lnTo>
                    <a:lnTo>
                      <a:pt x="19" y="139"/>
                    </a:lnTo>
                    <a:lnTo>
                      <a:pt x="27" y="141"/>
                    </a:lnTo>
                    <a:lnTo>
                      <a:pt x="38" y="145"/>
                    </a:lnTo>
                    <a:lnTo>
                      <a:pt x="47" y="143"/>
                    </a:lnTo>
                    <a:lnTo>
                      <a:pt x="63" y="133"/>
                    </a:lnTo>
                    <a:lnTo>
                      <a:pt x="67" y="56"/>
                    </a:lnTo>
                    <a:lnTo>
                      <a:pt x="71" y="59"/>
                    </a:lnTo>
                    <a:lnTo>
                      <a:pt x="81" y="79"/>
                    </a:lnTo>
                    <a:lnTo>
                      <a:pt x="79" y="91"/>
                    </a:lnTo>
                    <a:lnTo>
                      <a:pt x="83" y="99"/>
                    </a:lnTo>
                    <a:lnTo>
                      <a:pt x="95" y="97"/>
                    </a:lnTo>
                    <a:lnTo>
                      <a:pt x="105" y="87"/>
                    </a:lnTo>
                    <a:lnTo>
                      <a:pt x="113" y="81"/>
                    </a:lnTo>
                    <a:lnTo>
                      <a:pt x="118" y="71"/>
                    </a:lnTo>
                    <a:lnTo>
                      <a:pt x="127" y="66"/>
                    </a:lnTo>
                    <a:lnTo>
                      <a:pt x="135" y="69"/>
                    </a:lnTo>
                    <a:lnTo>
                      <a:pt x="143" y="75"/>
                    </a:lnTo>
                    <a:lnTo>
                      <a:pt x="157" y="76"/>
                    </a:lnTo>
                    <a:lnTo>
                      <a:pt x="169" y="71"/>
                    </a:lnTo>
                    <a:lnTo>
                      <a:pt x="171" y="64"/>
                    </a:lnTo>
                    <a:lnTo>
                      <a:pt x="175" y="54"/>
                    </a:lnTo>
                    <a:lnTo>
                      <a:pt x="185" y="53"/>
                    </a:lnTo>
                    <a:lnTo>
                      <a:pt x="191" y="45"/>
                    </a:lnTo>
                    <a:lnTo>
                      <a:pt x="197" y="31"/>
                    </a:lnTo>
                    <a:lnTo>
                      <a:pt x="214" y="16"/>
                    </a:lnTo>
                    <a:lnTo>
                      <a:pt x="240" y="0"/>
                    </a:lnTo>
                    <a:lnTo>
                      <a:pt x="248" y="1"/>
                    </a:lnTo>
                    <a:lnTo>
                      <a:pt x="256" y="4"/>
                    </a:lnTo>
                    <a:lnTo>
                      <a:pt x="262" y="2"/>
                    </a:lnTo>
                    <a:lnTo>
                      <a:pt x="272" y="4"/>
                    </a:lnTo>
                    <a:lnTo>
                      <a:pt x="279" y="33"/>
                    </a:lnTo>
                    <a:lnTo>
                      <a:pt x="282" y="48"/>
                    </a:lnTo>
                    <a:lnTo>
                      <a:pt x="278" y="71"/>
                    </a:lnTo>
                    <a:lnTo>
                      <a:pt x="279" y="78"/>
                    </a:lnTo>
                    <a:lnTo>
                      <a:pt x="270" y="74"/>
                    </a:lnTo>
                    <a:lnTo>
                      <a:pt x="265" y="76"/>
                    </a:lnTo>
                    <a:lnTo>
                      <a:pt x="263" y="82"/>
                    </a:lnTo>
                    <a:lnTo>
                      <a:pt x="257" y="90"/>
                    </a:lnTo>
                    <a:lnTo>
                      <a:pt x="257" y="97"/>
                    </a:lnTo>
                    <a:lnTo>
                      <a:pt x="267" y="108"/>
                    </a:lnTo>
                    <a:lnTo>
                      <a:pt x="277" y="106"/>
                    </a:lnTo>
                    <a:lnTo>
                      <a:pt x="281" y="97"/>
                    </a:lnTo>
                    <a:lnTo>
                      <a:pt x="295" y="97"/>
                    </a:lnTo>
                    <a:lnTo>
                      <a:pt x="289" y="112"/>
                    </a:lnTo>
                    <a:lnTo>
                      <a:pt x="286" y="129"/>
                    </a:lnTo>
                    <a:lnTo>
                      <a:pt x="281" y="139"/>
                    </a:lnTo>
                    <a:lnTo>
                      <a:pt x="268" y="149"/>
                    </a:lnTo>
                    <a:close/>
                  </a:path>
                </a:pathLst>
              </a:custGeom>
              <a:solidFill>
                <a:srgbClr val="FF6600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9" name="Lesotho">
                <a:extLst>
                  <a:ext uri="{FF2B5EF4-FFF2-40B4-BE49-F238E27FC236}">
                    <a16:creationId xmlns:a16="http://schemas.microsoft.com/office/drawing/2014/main" id="{A348B064-FAD2-44D0-B275-F69CB2D61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0" name="Zambia">
                <a:extLst>
                  <a:ext uri="{FF2B5EF4-FFF2-40B4-BE49-F238E27FC236}">
                    <a16:creationId xmlns:a16="http://schemas.microsoft.com/office/drawing/2014/main" id="{F6272985-1FDB-4B66-8E36-4F1B9A013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228" y="4926539"/>
                <a:ext cx="338686" cy="318509"/>
              </a:xfrm>
              <a:custGeom>
                <a:avLst/>
                <a:gdLst>
                  <a:gd name="T0" fmla="*/ 202 w 215"/>
                  <a:gd name="T1" fmla="*/ 20 h 202"/>
                  <a:gd name="T2" fmla="*/ 211 w 215"/>
                  <a:gd name="T3" fmla="*/ 30 h 202"/>
                  <a:gd name="T4" fmla="*/ 215 w 215"/>
                  <a:gd name="T5" fmla="*/ 47 h 202"/>
                  <a:gd name="T6" fmla="*/ 211 w 215"/>
                  <a:gd name="T7" fmla="*/ 53 h 202"/>
                  <a:gd name="T8" fmla="*/ 207 w 215"/>
                  <a:gd name="T9" fmla="*/ 70 h 202"/>
                  <a:gd name="T10" fmla="*/ 210 w 215"/>
                  <a:gd name="T11" fmla="*/ 87 h 202"/>
                  <a:gd name="T12" fmla="*/ 204 w 215"/>
                  <a:gd name="T13" fmla="*/ 94 h 202"/>
                  <a:gd name="T14" fmla="*/ 198 w 215"/>
                  <a:gd name="T15" fmla="*/ 113 h 202"/>
                  <a:gd name="T16" fmla="*/ 208 w 215"/>
                  <a:gd name="T17" fmla="*/ 119 h 202"/>
                  <a:gd name="T18" fmla="*/ 152 w 215"/>
                  <a:gd name="T19" fmla="*/ 136 h 202"/>
                  <a:gd name="T20" fmla="*/ 153 w 215"/>
                  <a:gd name="T21" fmla="*/ 151 h 202"/>
                  <a:gd name="T22" fmla="*/ 139 w 215"/>
                  <a:gd name="T23" fmla="*/ 154 h 202"/>
                  <a:gd name="T24" fmla="*/ 128 w 215"/>
                  <a:gd name="T25" fmla="*/ 162 h 202"/>
                  <a:gd name="T26" fmla="*/ 126 w 215"/>
                  <a:gd name="T27" fmla="*/ 169 h 202"/>
                  <a:gd name="T28" fmla="*/ 119 w 215"/>
                  <a:gd name="T29" fmla="*/ 171 h 202"/>
                  <a:gd name="T30" fmla="*/ 103 w 215"/>
                  <a:gd name="T31" fmla="*/ 188 h 202"/>
                  <a:gd name="T32" fmla="*/ 92 w 215"/>
                  <a:gd name="T33" fmla="*/ 201 h 202"/>
                  <a:gd name="T34" fmla="*/ 86 w 215"/>
                  <a:gd name="T35" fmla="*/ 202 h 202"/>
                  <a:gd name="T36" fmla="*/ 80 w 215"/>
                  <a:gd name="T37" fmla="*/ 199 h 202"/>
                  <a:gd name="T38" fmla="*/ 60 w 215"/>
                  <a:gd name="T39" fmla="*/ 197 h 202"/>
                  <a:gd name="T40" fmla="*/ 57 w 215"/>
                  <a:gd name="T41" fmla="*/ 195 h 202"/>
                  <a:gd name="T42" fmla="*/ 57 w 215"/>
                  <a:gd name="T43" fmla="*/ 194 h 202"/>
                  <a:gd name="T44" fmla="*/ 50 w 215"/>
                  <a:gd name="T45" fmla="*/ 189 h 202"/>
                  <a:gd name="T46" fmla="*/ 38 w 215"/>
                  <a:gd name="T47" fmla="*/ 188 h 202"/>
                  <a:gd name="T48" fmla="*/ 23 w 215"/>
                  <a:gd name="T49" fmla="*/ 193 h 202"/>
                  <a:gd name="T50" fmla="*/ 12 w 215"/>
                  <a:gd name="T51" fmla="*/ 180 h 202"/>
                  <a:gd name="T52" fmla="*/ 0 w 215"/>
                  <a:gd name="T53" fmla="*/ 163 h 202"/>
                  <a:gd name="T54" fmla="*/ 2 w 215"/>
                  <a:gd name="T55" fmla="*/ 96 h 202"/>
                  <a:gd name="T56" fmla="*/ 41 w 215"/>
                  <a:gd name="T57" fmla="*/ 97 h 202"/>
                  <a:gd name="T58" fmla="*/ 39 w 215"/>
                  <a:gd name="T59" fmla="*/ 90 h 202"/>
                  <a:gd name="T60" fmla="*/ 42 w 215"/>
                  <a:gd name="T61" fmla="*/ 82 h 202"/>
                  <a:gd name="T62" fmla="*/ 39 w 215"/>
                  <a:gd name="T63" fmla="*/ 72 h 202"/>
                  <a:gd name="T64" fmla="*/ 41 w 215"/>
                  <a:gd name="T65" fmla="*/ 62 h 202"/>
                  <a:gd name="T66" fmla="*/ 40 w 215"/>
                  <a:gd name="T67" fmla="*/ 55 h 202"/>
                  <a:gd name="T68" fmla="*/ 46 w 215"/>
                  <a:gd name="T69" fmla="*/ 56 h 202"/>
                  <a:gd name="T70" fmla="*/ 47 w 215"/>
                  <a:gd name="T71" fmla="*/ 63 h 202"/>
                  <a:gd name="T72" fmla="*/ 55 w 215"/>
                  <a:gd name="T73" fmla="*/ 62 h 202"/>
                  <a:gd name="T74" fmla="*/ 67 w 215"/>
                  <a:gd name="T75" fmla="*/ 64 h 202"/>
                  <a:gd name="T76" fmla="*/ 73 w 215"/>
                  <a:gd name="T77" fmla="*/ 73 h 202"/>
                  <a:gd name="T78" fmla="*/ 87 w 215"/>
                  <a:gd name="T79" fmla="*/ 76 h 202"/>
                  <a:gd name="T80" fmla="*/ 99 w 215"/>
                  <a:gd name="T81" fmla="*/ 70 h 202"/>
                  <a:gd name="T82" fmla="*/ 102 w 215"/>
                  <a:gd name="T83" fmla="*/ 81 h 202"/>
                  <a:gd name="T84" fmla="*/ 116 w 215"/>
                  <a:gd name="T85" fmla="*/ 83 h 202"/>
                  <a:gd name="T86" fmla="*/ 123 w 215"/>
                  <a:gd name="T87" fmla="*/ 92 h 202"/>
                  <a:gd name="T88" fmla="*/ 130 w 215"/>
                  <a:gd name="T89" fmla="*/ 104 h 202"/>
                  <a:gd name="T90" fmla="*/ 144 w 215"/>
                  <a:gd name="T91" fmla="*/ 104 h 202"/>
                  <a:gd name="T92" fmla="*/ 143 w 215"/>
                  <a:gd name="T93" fmla="*/ 82 h 202"/>
                  <a:gd name="T94" fmla="*/ 138 w 215"/>
                  <a:gd name="T95" fmla="*/ 85 h 202"/>
                  <a:gd name="T96" fmla="*/ 126 w 215"/>
                  <a:gd name="T97" fmla="*/ 77 h 202"/>
                  <a:gd name="T98" fmla="*/ 121 w 215"/>
                  <a:gd name="T99" fmla="*/ 73 h 202"/>
                  <a:gd name="T100" fmla="*/ 123 w 215"/>
                  <a:gd name="T101" fmla="*/ 53 h 202"/>
                  <a:gd name="T102" fmla="*/ 127 w 215"/>
                  <a:gd name="T103" fmla="*/ 28 h 202"/>
                  <a:gd name="T104" fmla="*/ 123 w 215"/>
                  <a:gd name="T105" fmla="*/ 19 h 202"/>
                  <a:gd name="T106" fmla="*/ 129 w 215"/>
                  <a:gd name="T107" fmla="*/ 6 h 202"/>
                  <a:gd name="T108" fmla="*/ 134 w 215"/>
                  <a:gd name="T109" fmla="*/ 3 h 202"/>
                  <a:gd name="T110" fmla="*/ 158 w 215"/>
                  <a:gd name="T111" fmla="*/ 0 h 202"/>
                  <a:gd name="T112" fmla="*/ 166 w 215"/>
                  <a:gd name="T113" fmla="*/ 2 h 202"/>
                  <a:gd name="T114" fmla="*/ 173 w 215"/>
                  <a:gd name="T115" fmla="*/ 7 h 202"/>
                  <a:gd name="T116" fmla="*/ 180 w 215"/>
                  <a:gd name="T117" fmla="*/ 11 h 202"/>
                  <a:gd name="T118" fmla="*/ 192 w 215"/>
                  <a:gd name="T119" fmla="*/ 14 h 202"/>
                  <a:gd name="T120" fmla="*/ 202 w 215"/>
                  <a:gd name="T121" fmla="*/ 2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202">
                    <a:moveTo>
                      <a:pt x="202" y="20"/>
                    </a:moveTo>
                    <a:lnTo>
                      <a:pt x="211" y="30"/>
                    </a:lnTo>
                    <a:lnTo>
                      <a:pt x="215" y="47"/>
                    </a:lnTo>
                    <a:lnTo>
                      <a:pt x="211" y="53"/>
                    </a:lnTo>
                    <a:lnTo>
                      <a:pt x="207" y="70"/>
                    </a:lnTo>
                    <a:lnTo>
                      <a:pt x="210" y="87"/>
                    </a:lnTo>
                    <a:lnTo>
                      <a:pt x="204" y="94"/>
                    </a:lnTo>
                    <a:lnTo>
                      <a:pt x="198" y="113"/>
                    </a:lnTo>
                    <a:lnTo>
                      <a:pt x="208" y="119"/>
                    </a:lnTo>
                    <a:lnTo>
                      <a:pt x="152" y="136"/>
                    </a:lnTo>
                    <a:lnTo>
                      <a:pt x="153" y="151"/>
                    </a:lnTo>
                    <a:lnTo>
                      <a:pt x="139" y="154"/>
                    </a:lnTo>
                    <a:lnTo>
                      <a:pt x="128" y="162"/>
                    </a:lnTo>
                    <a:lnTo>
                      <a:pt x="126" y="169"/>
                    </a:lnTo>
                    <a:lnTo>
                      <a:pt x="119" y="171"/>
                    </a:lnTo>
                    <a:lnTo>
                      <a:pt x="103" y="188"/>
                    </a:lnTo>
                    <a:lnTo>
                      <a:pt x="92" y="201"/>
                    </a:lnTo>
                    <a:lnTo>
                      <a:pt x="86" y="202"/>
                    </a:lnTo>
                    <a:lnTo>
                      <a:pt x="80" y="199"/>
                    </a:lnTo>
                    <a:lnTo>
                      <a:pt x="60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0" y="189"/>
                    </a:lnTo>
                    <a:lnTo>
                      <a:pt x="38" y="188"/>
                    </a:lnTo>
                    <a:lnTo>
                      <a:pt x="23" y="193"/>
                    </a:lnTo>
                    <a:lnTo>
                      <a:pt x="12" y="180"/>
                    </a:lnTo>
                    <a:lnTo>
                      <a:pt x="0" y="163"/>
                    </a:lnTo>
                    <a:lnTo>
                      <a:pt x="2" y="96"/>
                    </a:lnTo>
                    <a:lnTo>
                      <a:pt x="41" y="97"/>
                    </a:lnTo>
                    <a:lnTo>
                      <a:pt x="39" y="90"/>
                    </a:lnTo>
                    <a:lnTo>
                      <a:pt x="42" y="82"/>
                    </a:lnTo>
                    <a:lnTo>
                      <a:pt x="39" y="72"/>
                    </a:lnTo>
                    <a:lnTo>
                      <a:pt x="41" y="62"/>
                    </a:lnTo>
                    <a:lnTo>
                      <a:pt x="40" y="55"/>
                    </a:lnTo>
                    <a:lnTo>
                      <a:pt x="46" y="56"/>
                    </a:lnTo>
                    <a:lnTo>
                      <a:pt x="47" y="63"/>
                    </a:lnTo>
                    <a:lnTo>
                      <a:pt x="55" y="62"/>
                    </a:lnTo>
                    <a:lnTo>
                      <a:pt x="67" y="64"/>
                    </a:lnTo>
                    <a:lnTo>
                      <a:pt x="73" y="73"/>
                    </a:lnTo>
                    <a:lnTo>
                      <a:pt x="87" y="76"/>
                    </a:lnTo>
                    <a:lnTo>
                      <a:pt x="99" y="70"/>
                    </a:lnTo>
                    <a:lnTo>
                      <a:pt x="102" y="81"/>
                    </a:lnTo>
                    <a:lnTo>
                      <a:pt x="116" y="83"/>
                    </a:lnTo>
                    <a:lnTo>
                      <a:pt x="123" y="92"/>
                    </a:lnTo>
                    <a:lnTo>
                      <a:pt x="130" y="104"/>
                    </a:lnTo>
                    <a:lnTo>
                      <a:pt x="144" y="104"/>
                    </a:lnTo>
                    <a:lnTo>
                      <a:pt x="143" y="82"/>
                    </a:lnTo>
                    <a:lnTo>
                      <a:pt x="138" y="85"/>
                    </a:lnTo>
                    <a:lnTo>
                      <a:pt x="126" y="77"/>
                    </a:lnTo>
                    <a:lnTo>
                      <a:pt x="121" y="73"/>
                    </a:lnTo>
                    <a:lnTo>
                      <a:pt x="123" y="53"/>
                    </a:lnTo>
                    <a:lnTo>
                      <a:pt x="127" y="28"/>
                    </a:lnTo>
                    <a:lnTo>
                      <a:pt x="123" y="19"/>
                    </a:lnTo>
                    <a:lnTo>
                      <a:pt x="129" y="6"/>
                    </a:lnTo>
                    <a:lnTo>
                      <a:pt x="134" y="3"/>
                    </a:lnTo>
                    <a:lnTo>
                      <a:pt x="158" y="0"/>
                    </a:lnTo>
                    <a:lnTo>
                      <a:pt x="166" y="2"/>
                    </a:lnTo>
                    <a:lnTo>
                      <a:pt x="173" y="7"/>
                    </a:lnTo>
                    <a:lnTo>
                      <a:pt x="180" y="11"/>
                    </a:lnTo>
                    <a:lnTo>
                      <a:pt x="192" y="14"/>
                    </a:lnTo>
                    <a:lnTo>
                      <a:pt x="202" y="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1" name="Botswana">
                <a:extLst>
                  <a:ext uri="{FF2B5EF4-FFF2-40B4-BE49-F238E27FC236}">
                    <a16:creationId xmlns:a16="http://schemas.microsoft.com/office/drawing/2014/main" id="{BA7DE337-B287-4454-861F-E109BB911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745" y="5164633"/>
                <a:ext cx="218965" cy="220749"/>
              </a:xfrm>
              <a:custGeom>
                <a:avLst/>
                <a:gdLst>
                  <a:gd name="T0" fmla="*/ 103 w 139"/>
                  <a:gd name="T1" fmla="*/ 140 h 140"/>
                  <a:gd name="T2" fmla="*/ 93 w 139"/>
                  <a:gd name="T3" fmla="*/ 138 h 140"/>
                  <a:gd name="T4" fmla="*/ 87 w 139"/>
                  <a:gd name="T5" fmla="*/ 140 h 140"/>
                  <a:gd name="T6" fmla="*/ 79 w 139"/>
                  <a:gd name="T7" fmla="*/ 137 h 140"/>
                  <a:gd name="T8" fmla="*/ 71 w 139"/>
                  <a:gd name="T9" fmla="*/ 136 h 140"/>
                  <a:gd name="T10" fmla="*/ 60 w 139"/>
                  <a:gd name="T11" fmla="*/ 127 h 140"/>
                  <a:gd name="T12" fmla="*/ 47 w 139"/>
                  <a:gd name="T13" fmla="*/ 124 h 140"/>
                  <a:gd name="T14" fmla="*/ 42 w 139"/>
                  <a:gd name="T15" fmla="*/ 111 h 140"/>
                  <a:gd name="T16" fmla="*/ 42 w 139"/>
                  <a:gd name="T17" fmla="*/ 103 h 140"/>
                  <a:gd name="T18" fmla="*/ 35 w 139"/>
                  <a:gd name="T19" fmla="*/ 101 h 140"/>
                  <a:gd name="T20" fmla="*/ 15 w 139"/>
                  <a:gd name="T21" fmla="*/ 78 h 140"/>
                  <a:gd name="T22" fmla="*/ 10 w 139"/>
                  <a:gd name="T23" fmla="*/ 66 h 140"/>
                  <a:gd name="T24" fmla="*/ 6 w 139"/>
                  <a:gd name="T25" fmla="*/ 63 h 140"/>
                  <a:gd name="T26" fmla="*/ 0 w 139"/>
                  <a:gd name="T27" fmla="*/ 46 h 140"/>
                  <a:gd name="T28" fmla="*/ 20 w 139"/>
                  <a:gd name="T29" fmla="*/ 48 h 140"/>
                  <a:gd name="T30" fmla="*/ 26 w 139"/>
                  <a:gd name="T31" fmla="*/ 51 h 140"/>
                  <a:gd name="T32" fmla="*/ 32 w 139"/>
                  <a:gd name="T33" fmla="*/ 50 h 140"/>
                  <a:gd name="T34" fmla="*/ 43 w 139"/>
                  <a:gd name="T35" fmla="*/ 37 h 140"/>
                  <a:gd name="T36" fmla="*/ 59 w 139"/>
                  <a:gd name="T37" fmla="*/ 20 h 140"/>
                  <a:gd name="T38" fmla="*/ 66 w 139"/>
                  <a:gd name="T39" fmla="*/ 18 h 140"/>
                  <a:gd name="T40" fmla="*/ 68 w 139"/>
                  <a:gd name="T41" fmla="*/ 11 h 140"/>
                  <a:gd name="T42" fmla="*/ 79 w 139"/>
                  <a:gd name="T43" fmla="*/ 3 h 140"/>
                  <a:gd name="T44" fmla="*/ 93 w 139"/>
                  <a:gd name="T45" fmla="*/ 0 h 140"/>
                  <a:gd name="T46" fmla="*/ 94 w 139"/>
                  <a:gd name="T47" fmla="*/ 7 h 140"/>
                  <a:gd name="T48" fmla="*/ 109 w 139"/>
                  <a:gd name="T49" fmla="*/ 7 h 140"/>
                  <a:gd name="T50" fmla="*/ 117 w 139"/>
                  <a:gd name="T51" fmla="*/ 11 h 140"/>
                  <a:gd name="T52" fmla="*/ 121 w 139"/>
                  <a:gd name="T53" fmla="*/ 16 h 140"/>
                  <a:gd name="T54" fmla="*/ 130 w 139"/>
                  <a:gd name="T55" fmla="*/ 18 h 140"/>
                  <a:gd name="T56" fmla="*/ 139 w 139"/>
                  <a:gd name="T57" fmla="*/ 25 h 140"/>
                  <a:gd name="T58" fmla="*/ 138 w 139"/>
                  <a:gd name="T59" fmla="*/ 51 h 140"/>
                  <a:gd name="T60" fmla="*/ 133 w 139"/>
                  <a:gd name="T61" fmla="*/ 65 h 140"/>
                  <a:gd name="T62" fmla="*/ 132 w 139"/>
                  <a:gd name="T63" fmla="*/ 81 h 140"/>
                  <a:gd name="T64" fmla="*/ 134 w 139"/>
                  <a:gd name="T65" fmla="*/ 87 h 140"/>
                  <a:gd name="T66" fmla="*/ 131 w 139"/>
                  <a:gd name="T67" fmla="*/ 99 h 140"/>
                  <a:gd name="T68" fmla="*/ 129 w 139"/>
                  <a:gd name="T69" fmla="*/ 101 h 140"/>
                  <a:gd name="T70" fmla="*/ 123 w 139"/>
                  <a:gd name="T71" fmla="*/ 116 h 140"/>
                  <a:gd name="T72" fmla="*/ 103 w 139"/>
                  <a:gd name="T7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140">
                    <a:moveTo>
                      <a:pt x="103" y="140"/>
                    </a:moveTo>
                    <a:lnTo>
                      <a:pt x="93" y="138"/>
                    </a:lnTo>
                    <a:lnTo>
                      <a:pt x="87" y="140"/>
                    </a:lnTo>
                    <a:lnTo>
                      <a:pt x="79" y="137"/>
                    </a:lnTo>
                    <a:lnTo>
                      <a:pt x="71" y="136"/>
                    </a:lnTo>
                    <a:lnTo>
                      <a:pt x="60" y="127"/>
                    </a:lnTo>
                    <a:lnTo>
                      <a:pt x="47" y="124"/>
                    </a:lnTo>
                    <a:lnTo>
                      <a:pt x="42" y="111"/>
                    </a:lnTo>
                    <a:lnTo>
                      <a:pt x="42" y="103"/>
                    </a:lnTo>
                    <a:lnTo>
                      <a:pt x="35" y="101"/>
                    </a:lnTo>
                    <a:lnTo>
                      <a:pt x="15" y="78"/>
                    </a:lnTo>
                    <a:lnTo>
                      <a:pt x="10" y="66"/>
                    </a:lnTo>
                    <a:lnTo>
                      <a:pt x="6" y="63"/>
                    </a:lnTo>
                    <a:lnTo>
                      <a:pt x="0" y="46"/>
                    </a:lnTo>
                    <a:lnTo>
                      <a:pt x="20" y="48"/>
                    </a:lnTo>
                    <a:lnTo>
                      <a:pt x="26" y="51"/>
                    </a:lnTo>
                    <a:lnTo>
                      <a:pt x="32" y="50"/>
                    </a:lnTo>
                    <a:lnTo>
                      <a:pt x="43" y="37"/>
                    </a:lnTo>
                    <a:lnTo>
                      <a:pt x="59" y="20"/>
                    </a:lnTo>
                    <a:lnTo>
                      <a:pt x="66" y="18"/>
                    </a:lnTo>
                    <a:lnTo>
                      <a:pt x="68" y="11"/>
                    </a:lnTo>
                    <a:lnTo>
                      <a:pt x="79" y="3"/>
                    </a:lnTo>
                    <a:lnTo>
                      <a:pt x="93" y="0"/>
                    </a:lnTo>
                    <a:lnTo>
                      <a:pt x="94" y="7"/>
                    </a:lnTo>
                    <a:lnTo>
                      <a:pt x="109" y="7"/>
                    </a:lnTo>
                    <a:lnTo>
                      <a:pt x="117" y="11"/>
                    </a:lnTo>
                    <a:lnTo>
                      <a:pt x="121" y="16"/>
                    </a:lnTo>
                    <a:lnTo>
                      <a:pt x="130" y="18"/>
                    </a:lnTo>
                    <a:lnTo>
                      <a:pt x="139" y="25"/>
                    </a:lnTo>
                    <a:lnTo>
                      <a:pt x="138" y="51"/>
                    </a:lnTo>
                    <a:lnTo>
                      <a:pt x="133" y="65"/>
                    </a:lnTo>
                    <a:lnTo>
                      <a:pt x="132" y="81"/>
                    </a:lnTo>
                    <a:lnTo>
                      <a:pt x="134" y="87"/>
                    </a:lnTo>
                    <a:lnTo>
                      <a:pt x="131" y="99"/>
                    </a:lnTo>
                    <a:lnTo>
                      <a:pt x="129" y="101"/>
                    </a:lnTo>
                    <a:lnTo>
                      <a:pt x="123" y="116"/>
                    </a:lnTo>
                    <a:lnTo>
                      <a:pt x="103" y="14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92" name="Russia">
                <a:extLst>
                  <a:ext uri="{FF2B5EF4-FFF2-40B4-BE49-F238E27FC236}">
                    <a16:creationId xmlns:a16="http://schemas.microsoft.com/office/drawing/2014/main" id="{EB0A36E7-6198-44EA-8E83-CA632DF8CFF8}"/>
                  </a:ext>
                </a:extLst>
              </p:cNvPr>
              <p:cNvGrpSpPr/>
              <p:nvPr/>
            </p:nvGrpSpPr>
            <p:grpSpPr>
              <a:xfrm>
                <a:off x="4711152" y="2151413"/>
                <a:ext cx="3579040" cy="1158930"/>
                <a:chOff x="4664075" y="1387475"/>
                <a:chExt cx="3606801" cy="1166812"/>
              </a:xfrm>
              <a:grpFill/>
            </p:grpSpPr>
            <p:sp>
              <p:nvSpPr>
                <p:cNvPr id="195" name="Freeform 160">
                  <a:extLst>
                    <a:ext uri="{FF2B5EF4-FFF2-40B4-BE49-F238E27FC236}">
                      <a16:creationId xmlns:a16="http://schemas.microsoft.com/office/drawing/2014/main" id="{B286F749-024F-412F-9E77-152E0805B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4075" y="2101850"/>
                  <a:ext cx="76200" cy="26988"/>
                </a:xfrm>
                <a:custGeom>
                  <a:avLst/>
                  <a:gdLst>
                    <a:gd name="T0" fmla="*/ 48 w 48"/>
                    <a:gd name="T1" fmla="*/ 17 h 17"/>
                    <a:gd name="T2" fmla="*/ 19 w 48"/>
                    <a:gd name="T3" fmla="*/ 17 h 17"/>
                    <a:gd name="T4" fmla="*/ 0 w 48"/>
                    <a:gd name="T5" fmla="*/ 15 h 17"/>
                    <a:gd name="T6" fmla="*/ 2 w 48"/>
                    <a:gd name="T7" fmla="*/ 6 h 17"/>
                    <a:gd name="T8" fmla="*/ 23 w 48"/>
                    <a:gd name="T9" fmla="*/ 0 h 17"/>
                    <a:gd name="T10" fmla="*/ 39 w 48"/>
                    <a:gd name="T11" fmla="*/ 4 h 17"/>
                    <a:gd name="T12" fmla="*/ 47 w 48"/>
                    <a:gd name="T13" fmla="*/ 7 h 17"/>
                    <a:gd name="T14" fmla="*/ 46 w 48"/>
                    <a:gd name="T15" fmla="*/ 12 h 17"/>
                    <a:gd name="T16" fmla="*/ 48 w 48"/>
                    <a:gd name="T1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17">
                      <a:moveTo>
                        <a:pt x="48" y="17"/>
                      </a:moveTo>
                      <a:lnTo>
                        <a:pt x="19" y="17"/>
                      </a:lnTo>
                      <a:lnTo>
                        <a:pt x="0" y="15"/>
                      </a:lnTo>
                      <a:lnTo>
                        <a:pt x="2" y="6"/>
                      </a:lnTo>
                      <a:lnTo>
                        <a:pt x="23" y="0"/>
                      </a:lnTo>
                      <a:lnTo>
                        <a:pt x="39" y="4"/>
                      </a:lnTo>
                      <a:lnTo>
                        <a:pt x="47" y="7"/>
                      </a:lnTo>
                      <a:lnTo>
                        <a:pt x="46" y="12"/>
                      </a:lnTo>
                      <a:lnTo>
                        <a:pt x="48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grpSp>
              <p:nvGrpSpPr>
                <p:cNvPr id="196" name="Group 2531">
                  <a:extLst>
                    <a:ext uri="{FF2B5EF4-FFF2-40B4-BE49-F238E27FC236}">
                      <a16:creationId xmlns:a16="http://schemas.microsoft.com/office/drawing/2014/main" id="{172A85D4-74E3-44C3-AEE6-8AFF533CDF3F}"/>
                    </a:ext>
                  </a:extLst>
                </p:cNvPr>
                <p:cNvGrpSpPr/>
                <p:nvPr/>
              </p:nvGrpSpPr>
              <p:grpSpPr>
                <a:xfrm>
                  <a:off x="4786313" y="1387475"/>
                  <a:ext cx="3484563" cy="1166812"/>
                  <a:chOff x="4786313" y="1387475"/>
                  <a:chExt cx="3484563" cy="1166812"/>
                </a:xfrm>
                <a:grpFill/>
              </p:grpSpPr>
              <p:sp>
                <p:nvSpPr>
                  <p:cNvPr id="197" name="Freeform 159">
                    <a:extLst>
                      <a:ext uri="{FF2B5EF4-FFF2-40B4-BE49-F238E27FC236}">
                        <a16:creationId xmlns:a16="http://schemas.microsoft.com/office/drawing/2014/main" id="{49C46917-20E1-435F-AA33-D31B5A8CF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3975" y="2127250"/>
                    <a:ext cx="238125" cy="269875"/>
                  </a:xfrm>
                  <a:custGeom>
                    <a:avLst/>
                    <a:gdLst>
                      <a:gd name="T0" fmla="*/ 81 w 150"/>
                      <a:gd name="T1" fmla="*/ 73 h 170"/>
                      <a:gd name="T2" fmla="*/ 126 w 150"/>
                      <a:gd name="T3" fmla="*/ 109 h 170"/>
                      <a:gd name="T4" fmla="*/ 97 w 150"/>
                      <a:gd name="T5" fmla="*/ 102 h 170"/>
                      <a:gd name="T6" fmla="*/ 109 w 150"/>
                      <a:gd name="T7" fmla="*/ 131 h 170"/>
                      <a:gd name="T8" fmla="*/ 140 w 150"/>
                      <a:gd name="T9" fmla="*/ 152 h 170"/>
                      <a:gd name="T10" fmla="*/ 150 w 150"/>
                      <a:gd name="T11" fmla="*/ 166 h 170"/>
                      <a:gd name="T12" fmla="*/ 129 w 150"/>
                      <a:gd name="T13" fmla="*/ 154 h 170"/>
                      <a:gd name="T14" fmla="*/ 129 w 150"/>
                      <a:gd name="T15" fmla="*/ 170 h 170"/>
                      <a:gd name="T16" fmla="*/ 114 w 150"/>
                      <a:gd name="T17" fmla="*/ 153 h 170"/>
                      <a:gd name="T18" fmla="*/ 101 w 150"/>
                      <a:gd name="T19" fmla="*/ 133 h 170"/>
                      <a:gd name="T20" fmla="*/ 83 w 150"/>
                      <a:gd name="T21" fmla="*/ 111 h 170"/>
                      <a:gd name="T22" fmla="*/ 76 w 150"/>
                      <a:gd name="T23" fmla="*/ 96 h 170"/>
                      <a:gd name="T24" fmla="*/ 55 w 150"/>
                      <a:gd name="T25" fmla="*/ 69 h 170"/>
                      <a:gd name="T26" fmla="*/ 29 w 150"/>
                      <a:gd name="T27" fmla="*/ 49 h 170"/>
                      <a:gd name="T28" fmla="*/ 8 w 150"/>
                      <a:gd name="T29" fmla="*/ 22 h 170"/>
                      <a:gd name="T30" fmla="*/ 14 w 150"/>
                      <a:gd name="T31" fmla="*/ 12 h 170"/>
                      <a:gd name="T32" fmla="*/ 0 w 150"/>
                      <a:gd name="T33" fmla="*/ 3 h 170"/>
                      <a:gd name="T34" fmla="*/ 4 w 150"/>
                      <a:gd name="T35" fmla="*/ 0 h 170"/>
                      <a:gd name="T36" fmla="*/ 20 w 150"/>
                      <a:gd name="T37" fmla="*/ 14 h 170"/>
                      <a:gd name="T38" fmla="*/ 42 w 150"/>
                      <a:gd name="T39" fmla="*/ 33 h 170"/>
                      <a:gd name="T40" fmla="*/ 58 w 150"/>
                      <a:gd name="T41" fmla="*/ 53 h 170"/>
                      <a:gd name="T42" fmla="*/ 81 w 150"/>
                      <a:gd name="T43" fmla="*/ 73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50" h="170">
                        <a:moveTo>
                          <a:pt x="81" y="73"/>
                        </a:moveTo>
                        <a:lnTo>
                          <a:pt x="126" y="109"/>
                        </a:lnTo>
                        <a:lnTo>
                          <a:pt x="97" y="102"/>
                        </a:lnTo>
                        <a:lnTo>
                          <a:pt x="109" y="131"/>
                        </a:lnTo>
                        <a:lnTo>
                          <a:pt x="140" y="152"/>
                        </a:lnTo>
                        <a:lnTo>
                          <a:pt x="150" y="166"/>
                        </a:lnTo>
                        <a:lnTo>
                          <a:pt x="129" y="154"/>
                        </a:lnTo>
                        <a:lnTo>
                          <a:pt x="129" y="170"/>
                        </a:lnTo>
                        <a:lnTo>
                          <a:pt x="114" y="153"/>
                        </a:lnTo>
                        <a:lnTo>
                          <a:pt x="101" y="133"/>
                        </a:lnTo>
                        <a:lnTo>
                          <a:pt x="83" y="111"/>
                        </a:lnTo>
                        <a:lnTo>
                          <a:pt x="76" y="96"/>
                        </a:lnTo>
                        <a:lnTo>
                          <a:pt x="55" y="69"/>
                        </a:lnTo>
                        <a:lnTo>
                          <a:pt x="29" y="49"/>
                        </a:lnTo>
                        <a:lnTo>
                          <a:pt x="8" y="22"/>
                        </a:lnTo>
                        <a:lnTo>
                          <a:pt x="14" y="12"/>
                        </a:ln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20" y="14"/>
                        </a:lnTo>
                        <a:lnTo>
                          <a:pt x="42" y="33"/>
                        </a:lnTo>
                        <a:lnTo>
                          <a:pt x="58" y="53"/>
                        </a:lnTo>
                        <a:lnTo>
                          <a:pt x="81" y="7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198" name="Freeform 161">
                    <a:extLst>
                      <a:ext uri="{FF2B5EF4-FFF2-40B4-BE49-F238E27FC236}">
                        <a16:creationId xmlns:a16="http://schemas.microsoft.com/office/drawing/2014/main" id="{C38189E6-0F3D-44AE-BFDE-D1B5B4931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237" y="1558925"/>
                    <a:ext cx="80963" cy="17463"/>
                  </a:xfrm>
                  <a:custGeom>
                    <a:avLst/>
                    <a:gdLst>
                      <a:gd name="T0" fmla="*/ 51 w 51"/>
                      <a:gd name="T1" fmla="*/ 10 h 11"/>
                      <a:gd name="T2" fmla="*/ 32 w 51"/>
                      <a:gd name="T3" fmla="*/ 11 h 11"/>
                      <a:gd name="T4" fmla="*/ 3 w 51"/>
                      <a:gd name="T5" fmla="*/ 9 h 11"/>
                      <a:gd name="T6" fmla="*/ 0 w 51"/>
                      <a:gd name="T7" fmla="*/ 8 h 11"/>
                      <a:gd name="T8" fmla="*/ 2 w 51"/>
                      <a:gd name="T9" fmla="*/ 2 h 11"/>
                      <a:gd name="T10" fmla="*/ 15 w 51"/>
                      <a:gd name="T11" fmla="*/ 0 h 11"/>
                      <a:gd name="T12" fmla="*/ 43 w 51"/>
                      <a:gd name="T13" fmla="*/ 6 h 11"/>
                      <a:gd name="T14" fmla="*/ 51 w 51"/>
                      <a:gd name="T15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1" h="11">
                        <a:moveTo>
                          <a:pt x="51" y="10"/>
                        </a:moveTo>
                        <a:lnTo>
                          <a:pt x="32" y="11"/>
                        </a:lnTo>
                        <a:lnTo>
                          <a:pt x="3" y="9"/>
                        </a:lnTo>
                        <a:lnTo>
                          <a:pt x="0" y="8"/>
                        </a:lnTo>
                        <a:lnTo>
                          <a:pt x="2" y="2"/>
                        </a:lnTo>
                        <a:lnTo>
                          <a:pt x="15" y="0"/>
                        </a:lnTo>
                        <a:lnTo>
                          <a:pt x="43" y="6"/>
                        </a:lnTo>
                        <a:lnTo>
                          <a:pt x="51" y="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199" name="Freeform 162">
                    <a:extLst>
                      <a:ext uri="{FF2B5EF4-FFF2-40B4-BE49-F238E27FC236}">
                        <a16:creationId xmlns:a16="http://schemas.microsoft.com/office/drawing/2014/main" id="{AF542FA4-BB5A-451F-ADE3-825905A078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24687" y="1517650"/>
                    <a:ext cx="101600" cy="20638"/>
                  </a:xfrm>
                  <a:custGeom>
                    <a:avLst/>
                    <a:gdLst>
                      <a:gd name="T0" fmla="*/ 64 w 64"/>
                      <a:gd name="T1" fmla="*/ 7 h 13"/>
                      <a:gd name="T2" fmla="*/ 60 w 64"/>
                      <a:gd name="T3" fmla="*/ 13 h 13"/>
                      <a:gd name="T4" fmla="*/ 38 w 64"/>
                      <a:gd name="T5" fmla="*/ 11 h 13"/>
                      <a:gd name="T6" fmla="*/ 5 w 64"/>
                      <a:gd name="T7" fmla="*/ 5 h 13"/>
                      <a:gd name="T8" fmla="*/ 0 w 64"/>
                      <a:gd name="T9" fmla="*/ 0 h 13"/>
                      <a:gd name="T10" fmla="*/ 27 w 64"/>
                      <a:gd name="T11" fmla="*/ 2 h 13"/>
                      <a:gd name="T12" fmla="*/ 64 w 64"/>
                      <a:gd name="T13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" h="13">
                        <a:moveTo>
                          <a:pt x="64" y="7"/>
                        </a:moveTo>
                        <a:lnTo>
                          <a:pt x="60" y="13"/>
                        </a:lnTo>
                        <a:lnTo>
                          <a:pt x="38" y="11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lnTo>
                          <a:pt x="27" y="2"/>
                        </a:lnTo>
                        <a:lnTo>
                          <a:pt x="64" y="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0" name="Freeform 163">
                    <a:extLst>
                      <a:ext uri="{FF2B5EF4-FFF2-40B4-BE49-F238E27FC236}">
                        <a16:creationId xmlns:a16="http://schemas.microsoft.com/office/drawing/2014/main" id="{817B8107-1186-4C89-94CB-F7ED46F53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35775" y="1501775"/>
                    <a:ext cx="176213" cy="38100"/>
                  </a:xfrm>
                  <a:custGeom>
                    <a:avLst/>
                    <a:gdLst>
                      <a:gd name="T0" fmla="*/ 102 w 111"/>
                      <a:gd name="T1" fmla="*/ 9 h 24"/>
                      <a:gd name="T2" fmla="*/ 111 w 111"/>
                      <a:gd name="T3" fmla="*/ 21 h 24"/>
                      <a:gd name="T4" fmla="*/ 64 w 111"/>
                      <a:gd name="T5" fmla="*/ 20 h 24"/>
                      <a:gd name="T6" fmla="*/ 50 w 111"/>
                      <a:gd name="T7" fmla="*/ 24 h 24"/>
                      <a:gd name="T8" fmla="*/ 10 w 111"/>
                      <a:gd name="T9" fmla="*/ 14 h 24"/>
                      <a:gd name="T10" fmla="*/ 0 w 111"/>
                      <a:gd name="T11" fmla="*/ 3 h 24"/>
                      <a:gd name="T12" fmla="*/ 12 w 111"/>
                      <a:gd name="T13" fmla="*/ 0 h 24"/>
                      <a:gd name="T14" fmla="*/ 45 w 111"/>
                      <a:gd name="T15" fmla="*/ 1 h 24"/>
                      <a:gd name="T16" fmla="*/ 102 w 111"/>
                      <a:gd name="T17" fmla="*/ 9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1" h="24">
                        <a:moveTo>
                          <a:pt x="102" y="9"/>
                        </a:moveTo>
                        <a:lnTo>
                          <a:pt x="111" y="21"/>
                        </a:lnTo>
                        <a:lnTo>
                          <a:pt x="64" y="20"/>
                        </a:lnTo>
                        <a:lnTo>
                          <a:pt x="50" y="24"/>
                        </a:lnTo>
                        <a:lnTo>
                          <a:pt x="10" y="14"/>
                        </a:lnTo>
                        <a:lnTo>
                          <a:pt x="0" y="3"/>
                        </a:lnTo>
                        <a:lnTo>
                          <a:pt x="12" y="0"/>
                        </a:lnTo>
                        <a:lnTo>
                          <a:pt x="45" y="1"/>
                        </a:lnTo>
                        <a:lnTo>
                          <a:pt x="102" y="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1" name="Freeform 164">
                    <a:extLst>
                      <a:ext uri="{FF2B5EF4-FFF2-40B4-BE49-F238E27FC236}">
                        <a16:creationId xmlns:a16="http://schemas.microsoft.com/office/drawing/2014/main" id="{3E89D22C-D74E-4D38-AC46-540136F20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0812" y="1482725"/>
                    <a:ext cx="268288" cy="160338"/>
                  </a:xfrm>
                  <a:custGeom>
                    <a:avLst/>
                    <a:gdLst>
                      <a:gd name="T0" fmla="*/ 90 w 169"/>
                      <a:gd name="T1" fmla="*/ 100 h 101"/>
                      <a:gd name="T2" fmla="*/ 83 w 169"/>
                      <a:gd name="T3" fmla="*/ 101 h 101"/>
                      <a:gd name="T4" fmla="*/ 39 w 169"/>
                      <a:gd name="T5" fmla="*/ 99 h 101"/>
                      <a:gd name="T6" fmla="*/ 32 w 169"/>
                      <a:gd name="T7" fmla="*/ 92 h 101"/>
                      <a:gd name="T8" fmla="*/ 6 w 169"/>
                      <a:gd name="T9" fmla="*/ 87 h 101"/>
                      <a:gd name="T10" fmla="*/ 0 w 169"/>
                      <a:gd name="T11" fmla="*/ 78 h 101"/>
                      <a:gd name="T12" fmla="*/ 11 w 169"/>
                      <a:gd name="T13" fmla="*/ 75 h 101"/>
                      <a:gd name="T14" fmla="*/ 5 w 169"/>
                      <a:gd name="T15" fmla="*/ 66 h 101"/>
                      <a:gd name="T16" fmla="*/ 23 w 169"/>
                      <a:gd name="T17" fmla="*/ 52 h 101"/>
                      <a:gd name="T18" fmla="*/ 10 w 169"/>
                      <a:gd name="T19" fmla="*/ 50 h 101"/>
                      <a:gd name="T20" fmla="*/ 32 w 169"/>
                      <a:gd name="T21" fmla="*/ 36 h 101"/>
                      <a:gd name="T22" fmla="*/ 24 w 169"/>
                      <a:gd name="T23" fmla="*/ 29 h 101"/>
                      <a:gd name="T24" fmla="*/ 46 w 169"/>
                      <a:gd name="T25" fmla="*/ 20 h 101"/>
                      <a:gd name="T26" fmla="*/ 80 w 169"/>
                      <a:gd name="T27" fmla="*/ 10 h 101"/>
                      <a:gd name="T28" fmla="*/ 118 w 169"/>
                      <a:gd name="T29" fmla="*/ 8 h 101"/>
                      <a:gd name="T30" fmla="*/ 134 w 169"/>
                      <a:gd name="T31" fmla="*/ 2 h 101"/>
                      <a:gd name="T32" fmla="*/ 156 w 169"/>
                      <a:gd name="T33" fmla="*/ 0 h 101"/>
                      <a:gd name="T34" fmla="*/ 169 w 169"/>
                      <a:gd name="T35" fmla="*/ 6 h 101"/>
                      <a:gd name="T36" fmla="*/ 165 w 169"/>
                      <a:gd name="T37" fmla="*/ 11 h 101"/>
                      <a:gd name="T38" fmla="*/ 127 w 169"/>
                      <a:gd name="T39" fmla="*/ 18 h 101"/>
                      <a:gd name="T40" fmla="*/ 95 w 169"/>
                      <a:gd name="T41" fmla="*/ 26 h 101"/>
                      <a:gd name="T42" fmla="*/ 67 w 169"/>
                      <a:gd name="T43" fmla="*/ 41 h 101"/>
                      <a:gd name="T44" fmla="*/ 58 w 169"/>
                      <a:gd name="T45" fmla="*/ 56 h 101"/>
                      <a:gd name="T46" fmla="*/ 47 w 169"/>
                      <a:gd name="T47" fmla="*/ 72 h 101"/>
                      <a:gd name="T48" fmla="*/ 57 w 169"/>
                      <a:gd name="T49" fmla="*/ 86 h 101"/>
                      <a:gd name="T50" fmla="*/ 90 w 169"/>
                      <a:gd name="T51" fmla="*/ 10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69" h="101">
                        <a:moveTo>
                          <a:pt x="90" y="100"/>
                        </a:moveTo>
                        <a:lnTo>
                          <a:pt x="83" y="101"/>
                        </a:lnTo>
                        <a:lnTo>
                          <a:pt x="39" y="99"/>
                        </a:lnTo>
                        <a:lnTo>
                          <a:pt x="32" y="92"/>
                        </a:lnTo>
                        <a:lnTo>
                          <a:pt x="6" y="87"/>
                        </a:lnTo>
                        <a:lnTo>
                          <a:pt x="0" y="78"/>
                        </a:lnTo>
                        <a:lnTo>
                          <a:pt x="11" y="75"/>
                        </a:lnTo>
                        <a:lnTo>
                          <a:pt x="5" y="66"/>
                        </a:lnTo>
                        <a:lnTo>
                          <a:pt x="23" y="52"/>
                        </a:lnTo>
                        <a:lnTo>
                          <a:pt x="10" y="50"/>
                        </a:lnTo>
                        <a:lnTo>
                          <a:pt x="32" y="36"/>
                        </a:lnTo>
                        <a:lnTo>
                          <a:pt x="24" y="29"/>
                        </a:lnTo>
                        <a:lnTo>
                          <a:pt x="46" y="20"/>
                        </a:lnTo>
                        <a:lnTo>
                          <a:pt x="80" y="10"/>
                        </a:lnTo>
                        <a:lnTo>
                          <a:pt x="118" y="8"/>
                        </a:lnTo>
                        <a:lnTo>
                          <a:pt x="134" y="2"/>
                        </a:lnTo>
                        <a:lnTo>
                          <a:pt x="156" y="0"/>
                        </a:lnTo>
                        <a:lnTo>
                          <a:pt x="169" y="6"/>
                        </a:lnTo>
                        <a:lnTo>
                          <a:pt x="165" y="11"/>
                        </a:lnTo>
                        <a:lnTo>
                          <a:pt x="127" y="18"/>
                        </a:lnTo>
                        <a:lnTo>
                          <a:pt x="95" y="26"/>
                        </a:lnTo>
                        <a:lnTo>
                          <a:pt x="67" y="41"/>
                        </a:lnTo>
                        <a:lnTo>
                          <a:pt x="58" y="56"/>
                        </a:lnTo>
                        <a:lnTo>
                          <a:pt x="47" y="72"/>
                        </a:lnTo>
                        <a:lnTo>
                          <a:pt x="57" y="86"/>
                        </a:lnTo>
                        <a:lnTo>
                          <a:pt x="90" y="1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2" name="Freeform 165">
                    <a:extLst>
                      <a:ext uri="{FF2B5EF4-FFF2-40B4-BE49-F238E27FC236}">
                        <a16:creationId xmlns:a16="http://schemas.microsoft.com/office/drawing/2014/main" id="{2624E0CB-FCAF-4DE2-914D-B9884EA82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43612" y="1427162"/>
                    <a:ext cx="98425" cy="33338"/>
                  </a:xfrm>
                  <a:custGeom>
                    <a:avLst/>
                    <a:gdLst>
                      <a:gd name="T0" fmla="*/ 62 w 62"/>
                      <a:gd name="T1" fmla="*/ 15 h 21"/>
                      <a:gd name="T2" fmla="*/ 2 w 62"/>
                      <a:gd name="T3" fmla="*/ 21 h 21"/>
                      <a:gd name="T4" fmla="*/ 0 w 62"/>
                      <a:gd name="T5" fmla="*/ 2 h 21"/>
                      <a:gd name="T6" fmla="*/ 8 w 62"/>
                      <a:gd name="T7" fmla="*/ 0 h 21"/>
                      <a:gd name="T8" fmla="*/ 18 w 62"/>
                      <a:gd name="T9" fmla="*/ 1 h 21"/>
                      <a:gd name="T10" fmla="*/ 58 w 62"/>
                      <a:gd name="T11" fmla="*/ 9 h 21"/>
                      <a:gd name="T12" fmla="*/ 62 w 62"/>
                      <a:gd name="T13" fmla="*/ 1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" h="21">
                        <a:moveTo>
                          <a:pt x="62" y="15"/>
                        </a:moveTo>
                        <a:lnTo>
                          <a:pt x="2" y="21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8" y="1"/>
                        </a:lnTo>
                        <a:lnTo>
                          <a:pt x="58" y="9"/>
                        </a:lnTo>
                        <a:lnTo>
                          <a:pt x="62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3" name="Freeform 166">
                    <a:extLst>
                      <a:ext uri="{FF2B5EF4-FFF2-40B4-BE49-F238E27FC236}">
                        <a16:creationId xmlns:a16="http://schemas.microsoft.com/office/drawing/2014/main" id="{73AF5E82-52FD-48BF-8B4D-44860703E6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89512" y="1393825"/>
                    <a:ext cx="119063" cy="19050"/>
                  </a:xfrm>
                  <a:custGeom>
                    <a:avLst/>
                    <a:gdLst>
                      <a:gd name="T0" fmla="*/ 72 w 75"/>
                      <a:gd name="T1" fmla="*/ 5 h 12"/>
                      <a:gd name="T2" fmla="*/ 58 w 75"/>
                      <a:gd name="T3" fmla="*/ 7 h 12"/>
                      <a:gd name="T4" fmla="*/ 48 w 75"/>
                      <a:gd name="T5" fmla="*/ 8 h 12"/>
                      <a:gd name="T6" fmla="*/ 48 w 75"/>
                      <a:gd name="T7" fmla="*/ 10 h 12"/>
                      <a:gd name="T8" fmla="*/ 36 w 75"/>
                      <a:gd name="T9" fmla="*/ 12 h 12"/>
                      <a:gd name="T10" fmla="*/ 22 w 75"/>
                      <a:gd name="T11" fmla="*/ 9 h 12"/>
                      <a:gd name="T12" fmla="*/ 26 w 75"/>
                      <a:gd name="T13" fmla="*/ 5 h 12"/>
                      <a:gd name="T14" fmla="*/ 0 w 75"/>
                      <a:gd name="T15" fmla="*/ 5 h 12"/>
                      <a:gd name="T16" fmla="*/ 21 w 75"/>
                      <a:gd name="T17" fmla="*/ 2 h 12"/>
                      <a:gd name="T18" fmla="*/ 38 w 75"/>
                      <a:gd name="T19" fmla="*/ 2 h 12"/>
                      <a:gd name="T20" fmla="*/ 43 w 75"/>
                      <a:gd name="T21" fmla="*/ 5 h 12"/>
                      <a:gd name="T22" fmla="*/ 47 w 75"/>
                      <a:gd name="T23" fmla="*/ 2 h 12"/>
                      <a:gd name="T24" fmla="*/ 56 w 75"/>
                      <a:gd name="T25" fmla="*/ 0 h 12"/>
                      <a:gd name="T26" fmla="*/ 75 w 75"/>
                      <a:gd name="T27" fmla="*/ 3 h 12"/>
                      <a:gd name="T28" fmla="*/ 72 w 75"/>
                      <a:gd name="T29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12">
                        <a:moveTo>
                          <a:pt x="72" y="5"/>
                        </a:moveTo>
                        <a:lnTo>
                          <a:pt x="58" y="7"/>
                        </a:lnTo>
                        <a:lnTo>
                          <a:pt x="48" y="8"/>
                        </a:lnTo>
                        <a:lnTo>
                          <a:pt x="48" y="10"/>
                        </a:lnTo>
                        <a:lnTo>
                          <a:pt x="36" y="12"/>
                        </a:lnTo>
                        <a:lnTo>
                          <a:pt x="22" y="9"/>
                        </a:lnTo>
                        <a:lnTo>
                          <a:pt x="26" y="5"/>
                        </a:lnTo>
                        <a:lnTo>
                          <a:pt x="0" y="5"/>
                        </a:lnTo>
                        <a:lnTo>
                          <a:pt x="21" y="2"/>
                        </a:lnTo>
                        <a:lnTo>
                          <a:pt x="38" y="2"/>
                        </a:lnTo>
                        <a:lnTo>
                          <a:pt x="43" y="5"/>
                        </a:lnTo>
                        <a:lnTo>
                          <a:pt x="47" y="2"/>
                        </a:lnTo>
                        <a:lnTo>
                          <a:pt x="56" y="0"/>
                        </a:lnTo>
                        <a:lnTo>
                          <a:pt x="75" y="3"/>
                        </a:lnTo>
                        <a:lnTo>
                          <a:pt x="72" y="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4" name="Freeform 167">
                    <a:extLst>
                      <a:ext uri="{FF2B5EF4-FFF2-40B4-BE49-F238E27FC236}">
                        <a16:creationId xmlns:a16="http://schemas.microsoft.com/office/drawing/2014/main" id="{16606FC4-8816-45BD-9CC4-94E9E4FC8A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0887" y="1387475"/>
                    <a:ext cx="198438" cy="53975"/>
                  </a:xfrm>
                  <a:custGeom>
                    <a:avLst/>
                    <a:gdLst>
                      <a:gd name="T0" fmla="*/ 125 w 125"/>
                      <a:gd name="T1" fmla="*/ 32 h 34"/>
                      <a:gd name="T2" fmla="*/ 102 w 125"/>
                      <a:gd name="T3" fmla="*/ 34 h 34"/>
                      <a:gd name="T4" fmla="*/ 65 w 125"/>
                      <a:gd name="T5" fmla="*/ 30 h 34"/>
                      <a:gd name="T6" fmla="*/ 39 w 125"/>
                      <a:gd name="T7" fmla="*/ 24 h 34"/>
                      <a:gd name="T8" fmla="*/ 19 w 125"/>
                      <a:gd name="T9" fmla="*/ 15 h 34"/>
                      <a:gd name="T10" fmla="*/ 0 w 125"/>
                      <a:gd name="T11" fmla="*/ 12 h 34"/>
                      <a:gd name="T12" fmla="*/ 19 w 125"/>
                      <a:gd name="T13" fmla="*/ 3 h 34"/>
                      <a:gd name="T14" fmla="*/ 39 w 125"/>
                      <a:gd name="T15" fmla="*/ 0 h 34"/>
                      <a:gd name="T16" fmla="*/ 70 w 125"/>
                      <a:gd name="T17" fmla="*/ 7 h 34"/>
                      <a:gd name="T18" fmla="*/ 113 w 125"/>
                      <a:gd name="T19" fmla="*/ 19 h 34"/>
                      <a:gd name="T20" fmla="*/ 125 w 125"/>
                      <a:gd name="T21" fmla="*/ 3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5" h="34">
                        <a:moveTo>
                          <a:pt x="125" y="32"/>
                        </a:moveTo>
                        <a:lnTo>
                          <a:pt x="102" y="34"/>
                        </a:lnTo>
                        <a:lnTo>
                          <a:pt x="65" y="30"/>
                        </a:lnTo>
                        <a:lnTo>
                          <a:pt x="39" y="24"/>
                        </a:lnTo>
                        <a:lnTo>
                          <a:pt x="19" y="15"/>
                        </a:lnTo>
                        <a:lnTo>
                          <a:pt x="0" y="12"/>
                        </a:lnTo>
                        <a:lnTo>
                          <a:pt x="19" y="3"/>
                        </a:lnTo>
                        <a:lnTo>
                          <a:pt x="39" y="0"/>
                        </a:lnTo>
                        <a:lnTo>
                          <a:pt x="70" y="7"/>
                        </a:lnTo>
                        <a:lnTo>
                          <a:pt x="113" y="19"/>
                        </a:lnTo>
                        <a:lnTo>
                          <a:pt x="125" y="3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5" name="Freeform 221">
                    <a:extLst>
                      <a:ext uri="{FF2B5EF4-FFF2-40B4-BE49-F238E27FC236}">
                        <a16:creationId xmlns:a16="http://schemas.microsoft.com/office/drawing/2014/main" id="{D590E64B-EA70-49D6-ACC8-EB9A4A7F0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6313" y="1465262"/>
                    <a:ext cx="3484563" cy="1089025"/>
                  </a:xfrm>
                  <a:custGeom>
                    <a:avLst/>
                    <a:gdLst>
                      <a:gd name="T0" fmla="*/ 751 w 2195"/>
                      <a:gd name="T1" fmla="*/ 25 h 686"/>
                      <a:gd name="T2" fmla="*/ 649 w 2195"/>
                      <a:gd name="T3" fmla="*/ 59 h 686"/>
                      <a:gd name="T4" fmla="*/ 594 w 2195"/>
                      <a:gd name="T5" fmla="*/ 101 h 686"/>
                      <a:gd name="T6" fmla="*/ 603 w 2195"/>
                      <a:gd name="T7" fmla="*/ 140 h 686"/>
                      <a:gd name="T8" fmla="*/ 600 w 2195"/>
                      <a:gd name="T9" fmla="*/ 189 h 686"/>
                      <a:gd name="T10" fmla="*/ 541 w 2195"/>
                      <a:gd name="T11" fmla="*/ 77 h 686"/>
                      <a:gd name="T12" fmla="*/ 524 w 2195"/>
                      <a:gd name="T13" fmla="*/ 135 h 686"/>
                      <a:gd name="T14" fmla="*/ 434 w 2195"/>
                      <a:gd name="T15" fmla="*/ 142 h 686"/>
                      <a:gd name="T16" fmla="*/ 337 w 2195"/>
                      <a:gd name="T17" fmla="*/ 143 h 686"/>
                      <a:gd name="T18" fmla="*/ 241 w 2195"/>
                      <a:gd name="T19" fmla="*/ 154 h 686"/>
                      <a:gd name="T20" fmla="*/ 172 w 2195"/>
                      <a:gd name="T21" fmla="*/ 204 h 686"/>
                      <a:gd name="T22" fmla="*/ 111 w 2195"/>
                      <a:gd name="T23" fmla="*/ 223 h 686"/>
                      <a:gd name="T24" fmla="*/ 177 w 2195"/>
                      <a:gd name="T25" fmla="*/ 168 h 686"/>
                      <a:gd name="T26" fmla="*/ 1 w 2195"/>
                      <a:gd name="T27" fmla="*/ 152 h 686"/>
                      <a:gd name="T28" fmla="*/ 67 w 2195"/>
                      <a:gd name="T29" fmla="*/ 262 h 686"/>
                      <a:gd name="T30" fmla="*/ 30 w 2195"/>
                      <a:gd name="T31" fmla="*/ 356 h 686"/>
                      <a:gd name="T32" fmla="*/ 95 w 2195"/>
                      <a:gd name="T33" fmla="*/ 403 h 686"/>
                      <a:gd name="T34" fmla="*/ 111 w 2195"/>
                      <a:gd name="T35" fmla="*/ 441 h 686"/>
                      <a:gd name="T36" fmla="*/ 161 w 2195"/>
                      <a:gd name="T37" fmla="*/ 469 h 686"/>
                      <a:gd name="T38" fmla="*/ 227 w 2195"/>
                      <a:gd name="T39" fmla="*/ 507 h 686"/>
                      <a:gd name="T40" fmla="*/ 240 w 2195"/>
                      <a:gd name="T41" fmla="*/ 555 h 686"/>
                      <a:gd name="T42" fmla="*/ 239 w 2195"/>
                      <a:gd name="T43" fmla="*/ 614 h 686"/>
                      <a:gd name="T44" fmla="*/ 363 w 2195"/>
                      <a:gd name="T45" fmla="*/ 654 h 686"/>
                      <a:gd name="T46" fmla="*/ 434 w 2195"/>
                      <a:gd name="T47" fmla="*/ 672 h 686"/>
                      <a:gd name="T48" fmla="*/ 412 w 2195"/>
                      <a:gd name="T49" fmla="*/ 564 h 686"/>
                      <a:gd name="T50" fmla="*/ 394 w 2195"/>
                      <a:gd name="T51" fmla="*/ 493 h 686"/>
                      <a:gd name="T52" fmla="*/ 571 w 2195"/>
                      <a:gd name="T53" fmla="*/ 488 h 686"/>
                      <a:gd name="T54" fmla="*/ 571 w 2195"/>
                      <a:gd name="T55" fmla="*/ 425 h 686"/>
                      <a:gd name="T56" fmla="*/ 758 w 2195"/>
                      <a:gd name="T57" fmla="*/ 424 h 686"/>
                      <a:gd name="T58" fmla="*/ 920 w 2195"/>
                      <a:gd name="T59" fmla="*/ 489 h 686"/>
                      <a:gd name="T60" fmla="*/ 1027 w 2195"/>
                      <a:gd name="T61" fmla="*/ 519 h 686"/>
                      <a:gd name="T62" fmla="*/ 1175 w 2195"/>
                      <a:gd name="T63" fmla="*/ 510 h 686"/>
                      <a:gd name="T64" fmla="*/ 1273 w 2195"/>
                      <a:gd name="T65" fmla="*/ 503 h 686"/>
                      <a:gd name="T66" fmla="*/ 1408 w 2195"/>
                      <a:gd name="T67" fmla="*/ 518 h 686"/>
                      <a:gd name="T68" fmla="*/ 1516 w 2195"/>
                      <a:gd name="T69" fmla="*/ 493 h 686"/>
                      <a:gd name="T70" fmla="*/ 1570 w 2195"/>
                      <a:gd name="T71" fmla="*/ 441 h 686"/>
                      <a:gd name="T72" fmla="*/ 1742 w 2195"/>
                      <a:gd name="T73" fmla="*/ 550 h 686"/>
                      <a:gd name="T74" fmla="*/ 1789 w 2195"/>
                      <a:gd name="T75" fmla="*/ 600 h 686"/>
                      <a:gd name="T76" fmla="*/ 1821 w 2195"/>
                      <a:gd name="T77" fmla="*/ 642 h 686"/>
                      <a:gd name="T78" fmla="*/ 1879 w 2195"/>
                      <a:gd name="T79" fmla="*/ 536 h 686"/>
                      <a:gd name="T80" fmla="*/ 1746 w 2195"/>
                      <a:gd name="T81" fmla="*/ 425 h 686"/>
                      <a:gd name="T82" fmla="*/ 1855 w 2195"/>
                      <a:gd name="T83" fmla="*/ 317 h 686"/>
                      <a:gd name="T84" fmla="*/ 1972 w 2195"/>
                      <a:gd name="T85" fmla="*/ 275 h 686"/>
                      <a:gd name="T86" fmla="*/ 1981 w 2195"/>
                      <a:gd name="T87" fmla="*/ 358 h 686"/>
                      <a:gd name="T88" fmla="*/ 2115 w 2195"/>
                      <a:gd name="T89" fmla="*/ 441 h 686"/>
                      <a:gd name="T90" fmla="*/ 2041 w 2195"/>
                      <a:gd name="T91" fmla="*/ 341 h 686"/>
                      <a:gd name="T92" fmla="*/ 2121 w 2195"/>
                      <a:gd name="T93" fmla="*/ 301 h 686"/>
                      <a:gd name="T94" fmla="*/ 2165 w 2195"/>
                      <a:gd name="T95" fmla="*/ 245 h 686"/>
                      <a:gd name="T96" fmla="*/ 2127 w 2195"/>
                      <a:gd name="T97" fmla="*/ 194 h 686"/>
                      <a:gd name="T98" fmla="*/ 2155 w 2195"/>
                      <a:gd name="T99" fmla="*/ 143 h 686"/>
                      <a:gd name="T100" fmla="*/ 2081 w 2195"/>
                      <a:gd name="T101" fmla="*/ 119 h 686"/>
                      <a:gd name="T102" fmla="*/ 1867 w 2195"/>
                      <a:gd name="T103" fmla="*/ 130 h 686"/>
                      <a:gd name="T104" fmla="*/ 1729 w 2195"/>
                      <a:gd name="T105" fmla="*/ 128 h 686"/>
                      <a:gd name="T106" fmla="*/ 1395 w 2195"/>
                      <a:gd name="T107" fmla="*/ 82 h 686"/>
                      <a:gd name="T108" fmla="*/ 1301 w 2195"/>
                      <a:gd name="T109" fmla="*/ 103 h 686"/>
                      <a:gd name="T110" fmla="*/ 1124 w 2195"/>
                      <a:gd name="T111" fmla="*/ 71 h 686"/>
                      <a:gd name="T112" fmla="*/ 983 w 2195"/>
                      <a:gd name="T113" fmla="*/ 54 h 686"/>
                      <a:gd name="T114" fmla="*/ 913 w 2195"/>
                      <a:gd name="T115" fmla="*/ 18 h 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195" h="686">
                        <a:moveTo>
                          <a:pt x="856" y="0"/>
                        </a:moveTo>
                        <a:lnTo>
                          <a:pt x="836" y="6"/>
                        </a:lnTo>
                        <a:lnTo>
                          <a:pt x="832" y="12"/>
                        </a:lnTo>
                        <a:lnTo>
                          <a:pt x="836" y="19"/>
                        </a:lnTo>
                        <a:lnTo>
                          <a:pt x="813" y="18"/>
                        </a:lnTo>
                        <a:lnTo>
                          <a:pt x="795" y="27"/>
                        </a:lnTo>
                        <a:lnTo>
                          <a:pt x="781" y="23"/>
                        </a:lnTo>
                        <a:lnTo>
                          <a:pt x="751" y="25"/>
                        </a:lnTo>
                        <a:lnTo>
                          <a:pt x="752" y="29"/>
                        </a:lnTo>
                        <a:lnTo>
                          <a:pt x="721" y="31"/>
                        </a:lnTo>
                        <a:lnTo>
                          <a:pt x="705" y="39"/>
                        </a:lnTo>
                        <a:lnTo>
                          <a:pt x="692" y="39"/>
                        </a:lnTo>
                        <a:lnTo>
                          <a:pt x="687" y="49"/>
                        </a:lnTo>
                        <a:lnTo>
                          <a:pt x="705" y="58"/>
                        </a:lnTo>
                        <a:lnTo>
                          <a:pt x="680" y="60"/>
                        </a:lnTo>
                        <a:lnTo>
                          <a:pt x="649" y="59"/>
                        </a:lnTo>
                        <a:lnTo>
                          <a:pt x="630" y="62"/>
                        </a:lnTo>
                        <a:lnTo>
                          <a:pt x="646" y="80"/>
                        </a:lnTo>
                        <a:lnTo>
                          <a:pt x="669" y="93"/>
                        </a:lnTo>
                        <a:lnTo>
                          <a:pt x="637" y="84"/>
                        </a:lnTo>
                        <a:lnTo>
                          <a:pt x="611" y="85"/>
                        </a:lnTo>
                        <a:lnTo>
                          <a:pt x="595" y="91"/>
                        </a:lnTo>
                        <a:lnTo>
                          <a:pt x="610" y="104"/>
                        </a:lnTo>
                        <a:lnTo>
                          <a:pt x="594" y="101"/>
                        </a:lnTo>
                        <a:lnTo>
                          <a:pt x="587" y="84"/>
                        </a:lnTo>
                        <a:lnTo>
                          <a:pt x="573" y="75"/>
                        </a:lnTo>
                        <a:lnTo>
                          <a:pt x="567" y="76"/>
                        </a:lnTo>
                        <a:lnTo>
                          <a:pt x="579" y="87"/>
                        </a:lnTo>
                        <a:lnTo>
                          <a:pt x="564" y="99"/>
                        </a:lnTo>
                        <a:lnTo>
                          <a:pt x="591" y="112"/>
                        </a:lnTo>
                        <a:lnTo>
                          <a:pt x="593" y="130"/>
                        </a:lnTo>
                        <a:lnTo>
                          <a:pt x="603" y="140"/>
                        </a:lnTo>
                        <a:lnTo>
                          <a:pt x="618" y="141"/>
                        </a:lnTo>
                        <a:lnTo>
                          <a:pt x="620" y="152"/>
                        </a:lnTo>
                        <a:lnTo>
                          <a:pt x="635" y="162"/>
                        </a:lnTo>
                        <a:lnTo>
                          <a:pt x="629" y="171"/>
                        </a:lnTo>
                        <a:lnTo>
                          <a:pt x="631" y="180"/>
                        </a:lnTo>
                        <a:lnTo>
                          <a:pt x="619" y="185"/>
                        </a:lnTo>
                        <a:lnTo>
                          <a:pt x="617" y="191"/>
                        </a:lnTo>
                        <a:lnTo>
                          <a:pt x="600" y="189"/>
                        </a:lnTo>
                        <a:lnTo>
                          <a:pt x="611" y="163"/>
                        </a:lnTo>
                        <a:lnTo>
                          <a:pt x="608" y="151"/>
                        </a:lnTo>
                        <a:lnTo>
                          <a:pt x="586" y="141"/>
                        </a:lnTo>
                        <a:lnTo>
                          <a:pt x="573" y="117"/>
                        </a:lnTo>
                        <a:lnTo>
                          <a:pt x="560" y="105"/>
                        </a:lnTo>
                        <a:lnTo>
                          <a:pt x="549" y="99"/>
                        </a:lnTo>
                        <a:lnTo>
                          <a:pt x="551" y="86"/>
                        </a:lnTo>
                        <a:lnTo>
                          <a:pt x="541" y="77"/>
                        </a:lnTo>
                        <a:lnTo>
                          <a:pt x="505" y="72"/>
                        </a:lnTo>
                        <a:lnTo>
                          <a:pt x="498" y="75"/>
                        </a:lnTo>
                        <a:lnTo>
                          <a:pt x="500" y="91"/>
                        </a:lnTo>
                        <a:lnTo>
                          <a:pt x="486" y="106"/>
                        </a:lnTo>
                        <a:lnTo>
                          <a:pt x="490" y="111"/>
                        </a:lnTo>
                        <a:lnTo>
                          <a:pt x="506" y="124"/>
                        </a:lnTo>
                        <a:lnTo>
                          <a:pt x="507" y="133"/>
                        </a:lnTo>
                        <a:lnTo>
                          <a:pt x="524" y="135"/>
                        </a:lnTo>
                        <a:lnTo>
                          <a:pt x="526" y="138"/>
                        </a:lnTo>
                        <a:lnTo>
                          <a:pt x="546" y="148"/>
                        </a:lnTo>
                        <a:lnTo>
                          <a:pt x="543" y="157"/>
                        </a:lnTo>
                        <a:lnTo>
                          <a:pt x="482" y="137"/>
                        </a:lnTo>
                        <a:lnTo>
                          <a:pt x="460" y="131"/>
                        </a:lnTo>
                        <a:lnTo>
                          <a:pt x="418" y="126"/>
                        </a:lnTo>
                        <a:lnTo>
                          <a:pt x="414" y="132"/>
                        </a:lnTo>
                        <a:lnTo>
                          <a:pt x="434" y="142"/>
                        </a:lnTo>
                        <a:lnTo>
                          <a:pt x="425" y="153"/>
                        </a:lnTo>
                        <a:lnTo>
                          <a:pt x="404" y="143"/>
                        </a:lnTo>
                        <a:lnTo>
                          <a:pt x="388" y="150"/>
                        </a:lnTo>
                        <a:lnTo>
                          <a:pt x="363" y="151"/>
                        </a:lnTo>
                        <a:lnTo>
                          <a:pt x="357" y="157"/>
                        </a:lnTo>
                        <a:lnTo>
                          <a:pt x="339" y="155"/>
                        </a:lnTo>
                        <a:lnTo>
                          <a:pt x="347" y="144"/>
                        </a:lnTo>
                        <a:lnTo>
                          <a:pt x="337" y="143"/>
                        </a:lnTo>
                        <a:lnTo>
                          <a:pt x="297" y="159"/>
                        </a:lnTo>
                        <a:lnTo>
                          <a:pt x="272" y="167"/>
                        </a:lnTo>
                        <a:lnTo>
                          <a:pt x="274" y="178"/>
                        </a:lnTo>
                        <a:lnTo>
                          <a:pt x="255" y="183"/>
                        </a:lnTo>
                        <a:lnTo>
                          <a:pt x="241" y="176"/>
                        </a:lnTo>
                        <a:lnTo>
                          <a:pt x="237" y="166"/>
                        </a:lnTo>
                        <a:lnTo>
                          <a:pt x="253" y="164"/>
                        </a:lnTo>
                        <a:lnTo>
                          <a:pt x="241" y="154"/>
                        </a:lnTo>
                        <a:lnTo>
                          <a:pt x="202" y="148"/>
                        </a:lnTo>
                        <a:lnTo>
                          <a:pt x="216" y="159"/>
                        </a:lnTo>
                        <a:lnTo>
                          <a:pt x="214" y="170"/>
                        </a:lnTo>
                        <a:lnTo>
                          <a:pt x="229" y="181"/>
                        </a:lnTo>
                        <a:lnTo>
                          <a:pt x="226" y="193"/>
                        </a:lnTo>
                        <a:lnTo>
                          <a:pt x="210" y="187"/>
                        </a:lnTo>
                        <a:lnTo>
                          <a:pt x="197" y="186"/>
                        </a:lnTo>
                        <a:lnTo>
                          <a:pt x="172" y="204"/>
                        </a:lnTo>
                        <a:lnTo>
                          <a:pt x="186" y="217"/>
                        </a:lnTo>
                        <a:lnTo>
                          <a:pt x="175" y="222"/>
                        </a:lnTo>
                        <a:lnTo>
                          <a:pt x="138" y="210"/>
                        </a:lnTo>
                        <a:lnTo>
                          <a:pt x="131" y="217"/>
                        </a:lnTo>
                        <a:lnTo>
                          <a:pt x="142" y="225"/>
                        </a:lnTo>
                        <a:lnTo>
                          <a:pt x="143" y="234"/>
                        </a:lnTo>
                        <a:lnTo>
                          <a:pt x="130" y="229"/>
                        </a:lnTo>
                        <a:lnTo>
                          <a:pt x="111" y="223"/>
                        </a:lnTo>
                        <a:lnTo>
                          <a:pt x="104" y="205"/>
                        </a:lnTo>
                        <a:lnTo>
                          <a:pt x="101" y="196"/>
                        </a:lnTo>
                        <a:lnTo>
                          <a:pt x="74" y="183"/>
                        </a:lnTo>
                        <a:lnTo>
                          <a:pt x="84" y="181"/>
                        </a:lnTo>
                        <a:lnTo>
                          <a:pt x="149" y="194"/>
                        </a:lnTo>
                        <a:lnTo>
                          <a:pt x="170" y="190"/>
                        </a:lnTo>
                        <a:lnTo>
                          <a:pt x="182" y="180"/>
                        </a:lnTo>
                        <a:lnTo>
                          <a:pt x="177" y="168"/>
                        </a:lnTo>
                        <a:lnTo>
                          <a:pt x="163" y="160"/>
                        </a:lnTo>
                        <a:lnTo>
                          <a:pt x="106" y="140"/>
                        </a:lnTo>
                        <a:lnTo>
                          <a:pt x="68" y="135"/>
                        </a:lnTo>
                        <a:lnTo>
                          <a:pt x="43" y="125"/>
                        </a:lnTo>
                        <a:lnTo>
                          <a:pt x="31" y="131"/>
                        </a:lnTo>
                        <a:lnTo>
                          <a:pt x="10" y="138"/>
                        </a:lnTo>
                        <a:lnTo>
                          <a:pt x="0" y="140"/>
                        </a:lnTo>
                        <a:lnTo>
                          <a:pt x="1" y="152"/>
                        </a:lnTo>
                        <a:lnTo>
                          <a:pt x="25" y="164"/>
                        </a:lnTo>
                        <a:lnTo>
                          <a:pt x="16" y="177"/>
                        </a:lnTo>
                        <a:lnTo>
                          <a:pt x="38" y="198"/>
                        </a:lnTo>
                        <a:lnTo>
                          <a:pt x="32" y="213"/>
                        </a:lnTo>
                        <a:lnTo>
                          <a:pt x="48" y="228"/>
                        </a:lnTo>
                        <a:lnTo>
                          <a:pt x="45" y="240"/>
                        </a:lnTo>
                        <a:lnTo>
                          <a:pt x="70" y="253"/>
                        </a:lnTo>
                        <a:lnTo>
                          <a:pt x="67" y="262"/>
                        </a:lnTo>
                        <a:lnTo>
                          <a:pt x="56" y="273"/>
                        </a:lnTo>
                        <a:lnTo>
                          <a:pt x="30" y="297"/>
                        </a:lnTo>
                        <a:lnTo>
                          <a:pt x="47" y="306"/>
                        </a:lnTo>
                        <a:lnTo>
                          <a:pt x="33" y="317"/>
                        </a:lnTo>
                        <a:lnTo>
                          <a:pt x="36" y="321"/>
                        </a:lnTo>
                        <a:lnTo>
                          <a:pt x="28" y="332"/>
                        </a:lnTo>
                        <a:lnTo>
                          <a:pt x="35" y="350"/>
                        </a:lnTo>
                        <a:lnTo>
                          <a:pt x="30" y="356"/>
                        </a:lnTo>
                        <a:lnTo>
                          <a:pt x="38" y="361"/>
                        </a:lnTo>
                        <a:lnTo>
                          <a:pt x="41" y="370"/>
                        </a:lnTo>
                        <a:lnTo>
                          <a:pt x="48" y="382"/>
                        </a:lnTo>
                        <a:lnTo>
                          <a:pt x="65" y="386"/>
                        </a:lnTo>
                        <a:lnTo>
                          <a:pt x="68" y="392"/>
                        </a:lnTo>
                        <a:lnTo>
                          <a:pt x="76" y="389"/>
                        </a:lnTo>
                        <a:lnTo>
                          <a:pt x="92" y="394"/>
                        </a:lnTo>
                        <a:lnTo>
                          <a:pt x="95" y="403"/>
                        </a:lnTo>
                        <a:lnTo>
                          <a:pt x="93" y="408"/>
                        </a:lnTo>
                        <a:lnTo>
                          <a:pt x="105" y="422"/>
                        </a:lnTo>
                        <a:lnTo>
                          <a:pt x="112" y="425"/>
                        </a:lnTo>
                        <a:lnTo>
                          <a:pt x="112" y="429"/>
                        </a:lnTo>
                        <a:lnTo>
                          <a:pt x="123" y="432"/>
                        </a:lnTo>
                        <a:lnTo>
                          <a:pt x="129" y="438"/>
                        </a:lnTo>
                        <a:lnTo>
                          <a:pt x="123" y="442"/>
                        </a:lnTo>
                        <a:lnTo>
                          <a:pt x="111" y="441"/>
                        </a:lnTo>
                        <a:lnTo>
                          <a:pt x="108" y="443"/>
                        </a:lnTo>
                        <a:lnTo>
                          <a:pt x="113" y="450"/>
                        </a:lnTo>
                        <a:lnTo>
                          <a:pt x="119" y="463"/>
                        </a:lnTo>
                        <a:lnTo>
                          <a:pt x="125" y="463"/>
                        </a:lnTo>
                        <a:lnTo>
                          <a:pt x="128" y="459"/>
                        </a:lnTo>
                        <a:lnTo>
                          <a:pt x="133" y="460"/>
                        </a:lnTo>
                        <a:lnTo>
                          <a:pt x="149" y="458"/>
                        </a:lnTo>
                        <a:lnTo>
                          <a:pt x="161" y="469"/>
                        </a:lnTo>
                        <a:lnTo>
                          <a:pt x="158" y="474"/>
                        </a:lnTo>
                        <a:lnTo>
                          <a:pt x="161" y="480"/>
                        </a:lnTo>
                        <a:lnTo>
                          <a:pt x="174" y="481"/>
                        </a:lnTo>
                        <a:lnTo>
                          <a:pt x="181" y="489"/>
                        </a:lnTo>
                        <a:lnTo>
                          <a:pt x="182" y="493"/>
                        </a:lnTo>
                        <a:lnTo>
                          <a:pt x="203" y="500"/>
                        </a:lnTo>
                        <a:lnTo>
                          <a:pt x="215" y="497"/>
                        </a:lnTo>
                        <a:lnTo>
                          <a:pt x="227" y="507"/>
                        </a:lnTo>
                        <a:lnTo>
                          <a:pt x="236" y="507"/>
                        </a:lnTo>
                        <a:lnTo>
                          <a:pt x="261" y="513"/>
                        </a:lnTo>
                        <a:lnTo>
                          <a:pt x="262" y="519"/>
                        </a:lnTo>
                        <a:lnTo>
                          <a:pt x="258" y="530"/>
                        </a:lnTo>
                        <a:lnTo>
                          <a:pt x="264" y="541"/>
                        </a:lnTo>
                        <a:lnTo>
                          <a:pt x="263" y="547"/>
                        </a:lnTo>
                        <a:lnTo>
                          <a:pt x="248" y="549"/>
                        </a:lnTo>
                        <a:lnTo>
                          <a:pt x="240" y="555"/>
                        </a:lnTo>
                        <a:lnTo>
                          <a:pt x="241" y="564"/>
                        </a:lnTo>
                        <a:lnTo>
                          <a:pt x="255" y="560"/>
                        </a:lnTo>
                        <a:lnTo>
                          <a:pt x="257" y="565"/>
                        </a:lnTo>
                        <a:lnTo>
                          <a:pt x="234" y="573"/>
                        </a:lnTo>
                        <a:lnTo>
                          <a:pt x="245" y="581"/>
                        </a:lnTo>
                        <a:lnTo>
                          <a:pt x="234" y="598"/>
                        </a:lnTo>
                        <a:lnTo>
                          <a:pt x="223" y="602"/>
                        </a:lnTo>
                        <a:lnTo>
                          <a:pt x="239" y="614"/>
                        </a:lnTo>
                        <a:lnTo>
                          <a:pt x="259" y="621"/>
                        </a:lnTo>
                        <a:lnTo>
                          <a:pt x="284" y="639"/>
                        </a:lnTo>
                        <a:lnTo>
                          <a:pt x="285" y="636"/>
                        </a:lnTo>
                        <a:lnTo>
                          <a:pt x="300" y="640"/>
                        </a:lnTo>
                        <a:lnTo>
                          <a:pt x="325" y="643"/>
                        </a:lnTo>
                        <a:lnTo>
                          <a:pt x="350" y="653"/>
                        </a:lnTo>
                        <a:lnTo>
                          <a:pt x="353" y="657"/>
                        </a:lnTo>
                        <a:lnTo>
                          <a:pt x="363" y="654"/>
                        </a:lnTo>
                        <a:lnTo>
                          <a:pt x="379" y="658"/>
                        </a:lnTo>
                        <a:lnTo>
                          <a:pt x="386" y="666"/>
                        </a:lnTo>
                        <a:lnTo>
                          <a:pt x="398" y="671"/>
                        </a:lnTo>
                        <a:lnTo>
                          <a:pt x="402" y="672"/>
                        </a:lnTo>
                        <a:lnTo>
                          <a:pt x="416" y="684"/>
                        </a:lnTo>
                        <a:lnTo>
                          <a:pt x="424" y="686"/>
                        </a:lnTo>
                        <a:lnTo>
                          <a:pt x="426" y="680"/>
                        </a:lnTo>
                        <a:lnTo>
                          <a:pt x="434" y="672"/>
                        </a:lnTo>
                        <a:lnTo>
                          <a:pt x="411" y="648"/>
                        </a:lnTo>
                        <a:lnTo>
                          <a:pt x="410" y="634"/>
                        </a:lnTo>
                        <a:lnTo>
                          <a:pt x="391" y="615"/>
                        </a:lnTo>
                        <a:lnTo>
                          <a:pt x="402" y="594"/>
                        </a:lnTo>
                        <a:lnTo>
                          <a:pt x="417" y="590"/>
                        </a:lnTo>
                        <a:lnTo>
                          <a:pt x="422" y="578"/>
                        </a:lnTo>
                        <a:lnTo>
                          <a:pt x="413" y="575"/>
                        </a:lnTo>
                        <a:lnTo>
                          <a:pt x="412" y="564"/>
                        </a:lnTo>
                        <a:lnTo>
                          <a:pt x="398" y="551"/>
                        </a:lnTo>
                        <a:lnTo>
                          <a:pt x="386" y="551"/>
                        </a:lnTo>
                        <a:lnTo>
                          <a:pt x="369" y="537"/>
                        </a:lnTo>
                        <a:lnTo>
                          <a:pt x="375" y="522"/>
                        </a:lnTo>
                        <a:lnTo>
                          <a:pt x="369" y="518"/>
                        </a:lnTo>
                        <a:lnTo>
                          <a:pt x="376" y="496"/>
                        </a:lnTo>
                        <a:lnTo>
                          <a:pt x="396" y="507"/>
                        </a:lnTo>
                        <a:lnTo>
                          <a:pt x="394" y="493"/>
                        </a:lnTo>
                        <a:lnTo>
                          <a:pt x="420" y="471"/>
                        </a:lnTo>
                        <a:lnTo>
                          <a:pt x="445" y="470"/>
                        </a:lnTo>
                        <a:lnTo>
                          <a:pt x="484" y="484"/>
                        </a:lnTo>
                        <a:lnTo>
                          <a:pt x="505" y="492"/>
                        </a:lnTo>
                        <a:lnTo>
                          <a:pt x="519" y="484"/>
                        </a:lnTo>
                        <a:lnTo>
                          <a:pt x="544" y="484"/>
                        </a:lnTo>
                        <a:lnTo>
                          <a:pt x="568" y="494"/>
                        </a:lnTo>
                        <a:lnTo>
                          <a:pt x="571" y="488"/>
                        </a:lnTo>
                        <a:lnTo>
                          <a:pt x="593" y="489"/>
                        </a:lnTo>
                        <a:lnTo>
                          <a:pt x="594" y="479"/>
                        </a:lnTo>
                        <a:lnTo>
                          <a:pt x="563" y="466"/>
                        </a:lnTo>
                        <a:lnTo>
                          <a:pt x="575" y="456"/>
                        </a:lnTo>
                        <a:lnTo>
                          <a:pt x="570" y="450"/>
                        </a:lnTo>
                        <a:lnTo>
                          <a:pt x="583" y="445"/>
                        </a:lnTo>
                        <a:lnTo>
                          <a:pt x="567" y="431"/>
                        </a:lnTo>
                        <a:lnTo>
                          <a:pt x="571" y="425"/>
                        </a:lnTo>
                        <a:lnTo>
                          <a:pt x="626" y="417"/>
                        </a:lnTo>
                        <a:lnTo>
                          <a:pt x="632" y="413"/>
                        </a:lnTo>
                        <a:lnTo>
                          <a:pt x="667" y="406"/>
                        </a:lnTo>
                        <a:lnTo>
                          <a:pt x="677" y="397"/>
                        </a:lnTo>
                        <a:lnTo>
                          <a:pt x="707" y="401"/>
                        </a:lnTo>
                        <a:lnTo>
                          <a:pt x="721" y="422"/>
                        </a:lnTo>
                        <a:lnTo>
                          <a:pt x="735" y="417"/>
                        </a:lnTo>
                        <a:lnTo>
                          <a:pt x="758" y="424"/>
                        </a:lnTo>
                        <a:lnTo>
                          <a:pt x="762" y="435"/>
                        </a:lnTo>
                        <a:lnTo>
                          <a:pt x="776" y="434"/>
                        </a:lnTo>
                        <a:lnTo>
                          <a:pt x="806" y="415"/>
                        </a:lnTo>
                        <a:lnTo>
                          <a:pt x="803" y="421"/>
                        </a:lnTo>
                        <a:lnTo>
                          <a:pt x="831" y="436"/>
                        </a:lnTo>
                        <a:lnTo>
                          <a:pt x="889" y="487"/>
                        </a:lnTo>
                        <a:lnTo>
                          <a:pt x="893" y="477"/>
                        </a:lnTo>
                        <a:lnTo>
                          <a:pt x="920" y="489"/>
                        </a:lnTo>
                        <a:lnTo>
                          <a:pt x="940" y="483"/>
                        </a:lnTo>
                        <a:lnTo>
                          <a:pt x="951" y="487"/>
                        </a:lnTo>
                        <a:lnTo>
                          <a:pt x="964" y="499"/>
                        </a:lnTo>
                        <a:lnTo>
                          <a:pt x="977" y="503"/>
                        </a:lnTo>
                        <a:lnTo>
                          <a:pt x="988" y="511"/>
                        </a:lnTo>
                        <a:lnTo>
                          <a:pt x="1007" y="509"/>
                        </a:lnTo>
                        <a:lnTo>
                          <a:pt x="1022" y="521"/>
                        </a:lnTo>
                        <a:lnTo>
                          <a:pt x="1027" y="519"/>
                        </a:lnTo>
                        <a:lnTo>
                          <a:pt x="1042" y="516"/>
                        </a:lnTo>
                        <a:lnTo>
                          <a:pt x="1064" y="498"/>
                        </a:lnTo>
                        <a:lnTo>
                          <a:pt x="1084" y="489"/>
                        </a:lnTo>
                        <a:lnTo>
                          <a:pt x="1101" y="495"/>
                        </a:lnTo>
                        <a:lnTo>
                          <a:pt x="1117" y="495"/>
                        </a:lnTo>
                        <a:lnTo>
                          <a:pt x="1133" y="505"/>
                        </a:lnTo>
                        <a:lnTo>
                          <a:pt x="1149" y="505"/>
                        </a:lnTo>
                        <a:lnTo>
                          <a:pt x="1175" y="510"/>
                        </a:lnTo>
                        <a:lnTo>
                          <a:pt x="1183" y="497"/>
                        </a:lnTo>
                        <a:lnTo>
                          <a:pt x="1170" y="485"/>
                        </a:lnTo>
                        <a:lnTo>
                          <a:pt x="1175" y="464"/>
                        </a:lnTo>
                        <a:lnTo>
                          <a:pt x="1197" y="472"/>
                        </a:lnTo>
                        <a:lnTo>
                          <a:pt x="1213" y="474"/>
                        </a:lnTo>
                        <a:lnTo>
                          <a:pt x="1234" y="479"/>
                        </a:lnTo>
                        <a:lnTo>
                          <a:pt x="1246" y="495"/>
                        </a:lnTo>
                        <a:lnTo>
                          <a:pt x="1273" y="503"/>
                        </a:lnTo>
                        <a:lnTo>
                          <a:pt x="1286" y="499"/>
                        </a:lnTo>
                        <a:lnTo>
                          <a:pt x="1305" y="497"/>
                        </a:lnTo>
                        <a:lnTo>
                          <a:pt x="1323" y="500"/>
                        </a:lnTo>
                        <a:lnTo>
                          <a:pt x="1344" y="509"/>
                        </a:lnTo>
                        <a:lnTo>
                          <a:pt x="1360" y="520"/>
                        </a:lnTo>
                        <a:lnTo>
                          <a:pt x="1374" y="519"/>
                        </a:lnTo>
                        <a:lnTo>
                          <a:pt x="1397" y="523"/>
                        </a:lnTo>
                        <a:lnTo>
                          <a:pt x="1408" y="518"/>
                        </a:lnTo>
                        <a:lnTo>
                          <a:pt x="1427" y="514"/>
                        </a:lnTo>
                        <a:lnTo>
                          <a:pt x="1442" y="500"/>
                        </a:lnTo>
                        <a:lnTo>
                          <a:pt x="1453" y="502"/>
                        </a:lnTo>
                        <a:lnTo>
                          <a:pt x="1465" y="509"/>
                        </a:lnTo>
                        <a:lnTo>
                          <a:pt x="1483" y="507"/>
                        </a:lnTo>
                        <a:lnTo>
                          <a:pt x="1508" y="515"/>
                        </a:lnTo>
                        <a:lnTo>
                          <a:pt x="1522" y="502"/>
                        </a:lnTo>
                        <a:lnTo>
                          <a:pt x="1516" y="493"/>
                        </a:lnTo>
                        <a:lnTo>
                          <a:pt x="1516" y="472"/>
                        </a:lnTo>
                        <a:lnTo>
                          <a:pt x="1520" y="465"/>
                        </a:lnTo>
                        <a:lnTo>
                          <a:pt x="1512" y="454"/>
                        </a:lnTo>
                        <a:lnTo>
                          <a:pt x="1500" y="450"/>
                        </a:lnTo>
                        <a:lnTo>
                          <a:pt x="1505" y="440"/>
                        </a:lnTo>
                        <a:lnTo>
                          <a:pt x="1522" y="436"/>
                        </a:lnTo>
                        <a:lnTo>
                          <a:pt x="1542" y="436"/>
                        </a:lnTo>
                        <a:lnTo>
                          <a:pt x="1570" y="441"/>
                        </a:lnTo>
                        <a:lnTo>
                          <a:pt x="1589" y="449"/>
                        </a:lnTo>
                        <a:lnTo>
                          <a:pt x="1614" y="469"/>
                        </a:lnTo>
                        <a:lnTo>
                          <a:pt x="1627" y="478"/>
                        </a:lnTo>
                        <a:lnTo>
                          <a:pt x="1641" y="490"/>
                        </a:lnTo>
                        <a:lnTo>
                          <a:pt x="1661" y="510"/>
                        </a:lnTo>
                        <a:lnTo>
                          <a:pt x="1693" y="516"/>
                        </a:lnTo>
                        <a:lnTo>
                          <a:pt x="1722" y="531"/>
                        </a:lnTo>
                        <a:lnTo>
                          <a:pt x="1742" y="550"/>
                        </a:lnTo>
                        <a:lnTo>
                          <a:pt x="1766" y="550"/>
                        </a:lnTo>
                        <a:lnTo>
                          <a:pt x="1775" y="542"/>
                        </a:lnTo>
                        <a:lnTo>
                          <a:pt x="1797" y="536"/>
                        </a:lnTo>
                        <a:lnTo>
                          <a:pt x="1802" y="554"/>
                        </a:lnTo>
                        <a:lnTo>
                          <a:pt x="1801" y="562"/>
                        </a:lnTo>
                        <a:lnTo>
                          <a:pt x="1810" y="584"/>
                        </a:lnTo>
                        <a:lnTo>
                          <a:pt x="1811" y="604"/>
                        </a:lnTo>
                        <a:lnTo>
                          <a:pt x="1789" y="600"/>
                        </a:lnTo>
                        <a:lnTo>
                          <a:pt x="1779" y="607"/>
                        </a:lnTo>
                        <a:lnTo>
                          <a:pt x="1794" y="625"/>
                        </a:lnTo>
                        <a:lnTo>
                          <a:pt x="1806" y="649"/>
                        </a:lnTo>
                        <a:lnTo>
                          <a:pt x="1798" y="650"/>
                        </a:lnTo>
                        <a:lnTo>
                          <a:pt x="1804" y="660"/>
                        </a:lnTo>
                        <a:lnTo>
                          <a:pt x="1808" y="664"/>
                        </a:lnTo>
                        <a:lnTo>
                          <a:pt x="1807" y="657"/>
                        </a:lnTo>
                        <a:lnTo>
                          <a:pt x="1821" y="642"/>
                        </a:lnTo>
                        <a:lnTo>
                          <a:pt x="1837" y="652"/>
                        </a:lnTo>
                        <a:lnTo>
                          <a:pt x="1848" y="651"/>
                        </a:lnTo>
                        <a:lnTo>
                          <a:pt x="1863" y="639"/>
                        </a:lnTo>
                        <a:lnTo>
                          <a:pt x="1866" y="627"/>
                        </a:lnTo>
                        <a:lnTo>
                          <a:pt x="1873" y="604"/>
                        </a:lnTo>
                        <a:lnTo>
                          <a:pt x="1880" y="580"/>
                        </a:lnTo>
                        <a:lnTo>
                          <a:pt x="1876" y="566"/>
                        </a:lnTo>
                        <a:lnTo>
                          <a:pt x="1879" y="536"/>
                        </a:lnTo>
                        <a:lnTo>
                          <a:pt x="1862" y="504"/>
                        </a:lnTo>
                        <a:lnTo>
                          <a:pt x="1844" y="480"/>
                        </a:lnTo>
                        <a:lnTo>
                          <a:pt x="1840" y="460"/>
                        </a:lnTo>
                        <a:lnTo>
                          <a:pt x="1825" y="443"/>
                        </a:lnTo>
                        <a:lnTo>
                          <a:pt x="1784" y="421"/>
                        </a:lnTo>
                        <a:lnTo>
                          <a:pt x="1766" y="420"/>
                        </a:lnTo>
                        <a:lnTo>
                          <a:pt x="1764" y="430"/>
                        </a:lnTo>
                        <a:lnTo>
                          <a:pt x="1746" y="425"/>
                        </a:lnTo>
                        <a:lnTo>
                          <a:pt x="1728" y="413"/>
                        </a:lnTo>
                        <a:lnTo>
                          <a:pt x="1701" y="410"/>
                        </a:lnTo>
                        <a:lnTo>
                          <a:pt x="1718" y="364"/>
                        </a:lnTo>
                        <a:lnTo>
                          <a:pt x="1729" y="326"/>
                        </a:lnTo>
                        <a:lnTo>
                          <a:pt x="1772" y="320"/>
                        </a:lnTo>
                        <a:lnTo>
                          <a:pt x="1821" y="323"/>
                        </a:lnTo>
                        <a:lnTo>
                          <a:pt x="1829" y="314"/>
                        </a:lnTo>
                        <a:lnTo>
                          <a:pt x="1855" y="317"/>
                        </a:lnTo>
                        <a:lnTo>
                          <a:pt x="1869" y="331"/>
                        </a:lnTo>
                        <a:lnTo>
                          <a:pt x="1890" y="329"/>
                        </a:lnTo>
                        <a:lnTo>
                          <a:pt x="1917" y="324"/>
                        </a:lnTo>
                        <a:lnTo>
                          <a:pt x="1892" y="312"/>
                        </a:lnTo>
                        <a:lnTo>
                          <a:pt x="1892" y="280"/>
                        </a:lnTo>
                        <a:lnTo>
                          <a:pt x="1921" y="273"/>
                        </a:lnTo>
                        <a:lnTo>
                          <a:pt x="1961" y="297"/>
                        </a:lnTo>
                        <a:lnTo>
                          <a:pt x="1972" y="275"/>
                        </a:lnTo>
                        <a:lnTo>
                          <a:pt x="1961" y="260"/>
                        </a:lnTo>
                        <a:lnTo>
                          <a:pt x="1977" y="258"/>
                        </a:lnTo>
                        <a:lnTo>
                          <a:pt x="1999" y="285"/>
                        </a:lnTo>
                        <a:lnTo>
                          <a:pt x="1992" y="301"/>
                        </a:lnTo>
                        <a:lnTo>
                          <a:pt x="1989" y="320"/>
                        </a:lnTo>
                        <a:lnTo>
                          <a:pt x="1990" y="345"/>
                        </a:lnTo>
                        <a:lnTo>
                          <a:pt x="1972" y="349"/>
                        </a:lnTo>
                        <a:lnTo>
                          <a:pt x="1981" y="358"/>
                        </a:lnTo>
                        <a:lnTo>
                          <a:pt x="1980" y="370"/>
                        </a:lnTo>
                        <a:lnTo>
                          <a:pt x="2001" y="397"/>
                        </a:lnTo>
                        <a:lnTo>
                          <a:pt x="2053" y="441"/>
                        </a:lnTo>
                        <a:lnTo>
                          <a:pt x="2086" y="471"/>
                        </a:lnTo>
                        <a:lnTo>
                          <a:pt x="2105" y="485"/>
                        </a:lnTo>
                        <a:lnTo>
                          <a:pt x="2110" y="466"/>
                        </a:lnTo>
                        <a:lnTo>
                          <a:pt x="2096" y="446"/>
                        </a:lnTo>
                        <a:lnTo>
                          <a:pt x="2115" y="441"/>
                        </a:lnTo>
                        <a:lnTo>
                          <a:pt x="2098" y="418"/>
                        </a:lnTo>
                        <a:lnTo>
                          <a:pt x="2114" y="408"/>
                        </a:lnTo>
                        <a:lnTo>
                          <a:pt x="2099" y="399"/>
                        </a:lnTo>
                        <a:lnTo>
                          <a:pt x="2088" y="383"/>
                        </a:lnTo>
                        <a:lnTo>
                          <a:pt x="2102" y="382"/>
                        </a:lnTo>
                        <a:lnTo>
                          <a:pt x="2072" y="354"/>
                        </a:lnTo>
                        <a:lnTo>
                          <a:pt x="2050" y="349"/>
                        </a:lnTo>
                        <a:lnTo>
                          <a:pt x="2041" y="341"/>
                        </a:lnTo>
                        <a:lnTo>
                          <a:pt x="2037" y="322"/>
                        </a:lnTo>
                        <a:lnTo>
                          <a:pt x="2027" y="310"/>
                        </a:lnTo>
                        <a:lnTo>
                          <a:pt x="2050" y="312"/>
                        </a:lnTo>
                        <a:lnTo>
                          <a:pt x="2054" y="304"/>
                        </a:lnTo>
                        <a:lnTo>
                          <a:pt x="2069" y="311"/>
                        </a:lnTo>
                        <a:lnTo>
                          <a:pt x="2089" y="296"/>
                        </a:lnTo>
                        <a:lnTo>
                          <a:pt x="2127" y="309"/>
                        </a:lnTo>
                        <a:lnTo>
                          <a:pt x="2121" y="301"/>
                        </a:lnTo>
                        <a:lnTo>
                          <a:pt x="2127" y="289"/>
                        </a:lnTo>
                        <a:lnTo>
                          <a:pt x="2132" y="275"/>
                        </a:lnTo>
                        <a:lnTo>
                          <a:pt x="2142" y="273"/>
                        </a:lnTo>
                        <a:lnTo>
                          <a:pt x="2162" y="259"/>
                        </a:lnTo>
                        <a:lnTo>
                          <a:pt x="2195" y="263"/>
                        </a:lnTo>
                        <a:lnTo>
                          <a:pt x="2192" y="258"/>
                        </a:lnTo>
                        <a:lnTo>
                          <a:pt x="2179" y="250"/>
                        </a:lnTo>
                        <a:lnTo>
                          <a:pt x="2165" y="245"/>
                        </a:lnTo>
                        <a:lnTo>
                          <a:pt x="2135" y="230"/>
                        </a:lnTo>
                        <a:lnTo>
                          <a:pt x="2107" y="220"/>
                        </a:lnTo>
                        <a:lnTo>
                          <a:pt x="2128" y="221"/>
                        </a:lnTo>
                        <a:lnTo>
                          <a:pt x="2134" y="213"/>
                        </a:lnTo>
                        <a:lnTo>
                          <a:pt x="2128" y="210"/>
                        </a:lnTo>
                        <a:lnTo>
                          <a:pt x="2117" y="188"/>
                        </a:lnTo>
                        <a:lnTo>
                          <a:pt x="2124" y="183"/>
                        </a:lnTo>
                        <a:lnTo>
                          <a:pt x="2127" y="194"/>
                        </a:lnTo>
                        <a:lnTo>
                          <a:pt x="2139" y="195"/>
                        </a:lnTo>
                        <a:lnTo>
                          <a:pt x="2136" y="183"/>
                        </a:lnTo>
                        <a:lnTo>
                          <a:pt x="2149" y="185"/>
                        </a:lnTo>
                        <a:lnTo>
                          <a:pt x="2158" y="186"/>
                        </a:lnTo>
                        <a:lnTo>
                          <a:pt x="2154" y="172"/>
                        </a:lnTo>
                        <a:lnTo>
                          <a:pt x="2163" y="168"/>
                        </a:lnTo>
                        <a:lnTo>
                          <a:pt x="2150" y="158"/>
                        </a:lnTo>
                        <a:lnTo>
                          <a:pt x="2155" y="143"/>
                        </a:lnTo>
                        <a:lnTo>
                          <a:pt x="2167" y="151"/>
                        </a:lnTo>
                        <a:lnTo>
                          <a:pt x="2166" y="129"/>
                        </a:lnTo>
                        <a:lnTo>
                          <a:pt x="2163" y="113"/>
                        </a:lnTo>
                        <a:lnTo>
                          <a:pt x="2134" y="115"/>
                        </a:lnTo>
                        <a:lnTo>
                          <a:pt x="2116" y="123"/>
                        </a:lnTo>
                        <a:lnTo>
                          <a:pt x="2102" y="129"/>
                        </a:lnTo>
                        <a:lnTo>
                          <a:pt x="2098" y="133"/>
                        </a:lnTo>
                        <a:lnTo>
                          <a:pt x="2081" y="119"/>
                        </a:lnTo>
                        <a:lnTo>
                          <a:pt x="2021" y="141"/>
                        </a:lnTo>
                        <a:lnTo>
                          <a:pt x="2020" y="142"/>
                        </a:lnTo>
                        <a:lnTo>
                          <a:pt x="2020" y="142"/>
                        </a:lnTo>
                        <a:lnTo>
                          <a:pt x="1988" y="134"/>
                        </a:lnTo>
                        <a:lnTo>
                          <a:pt x="1936" y="126"/>
                        </a:lnTo>
                        <a:lnTo>
                          <a:pt x="1911" y="126"/>
                        </a:lnTo>
                        <a:lnTo>
                          <a:pt x="1861" y="122"/>
                        </a:lnTo>
                        <a:lnTo>
                          <a:pt x="1867" y="130"/>
                        </a:lnTo>
                        <a:lnTo>
                          <a:pt x="1896" y="141"/>
                        </a:lnTo>
                        <a:lnTo>
                          <a:pt x="1888" y="146"/>
                        </a:lnTo>
                        <a:lnTo>
                          <a:pt x="1841" y="131"/>
                        </a:lnTo>
                        <a:lnTo>
                          <a:pt x="1818" y="132"/>
                        </a:lnTo>
                        <a:lnTo>
                          <a:pt x="1788" y="129"/>
                        </a:lnTo>
                        <a:lnTo>
                          <a:pt x="1765" y="130"/>
                        </a:lnTo>
                        <a:lnTo>
                          <a:pt x="1753" y="133"/>
                        </a:lnTo>
                        <a:lnTo>
                          <a:pt x="1729" y="128"/>
                        </a:lnTo>
                        <a:lnTo>
                          <a:pt x="1711" y="115"/>
                        </a:lnTo>
                        <a:lnTo>
                          <a:pt x="1690" y="109"/>
                        </a:lnTo>
                        <a:lnTo>
                          <a:pt x="1660" y="106"/>
                        </a:lnTo>
                        <a:lnTo>
                          <a:pt x="1612" y="109"/>
                        </a:lnTo>
                        <a:lnTo>
                          <a:pt x="1559" y="96"/>
                        </a:lnTo>
                        <a:lnTo>
                          <a:pt x="1533" y="86"/>
                        </a:lnTo>
                        <a:lnTo>
                          <a:pt x="1402" y="75"/>
                        </a:lnTo>
                        <a:lnTo>
                          <a:pt x="1395" y="82"/>
                        </a:lnTo>
                        <a:lnTo>
                          <a:pt x="1426" y="98"/>
                        </a:lnTo>
                        <a:lnTo>
                          <a:pt x="1402" y="96"/>
                        </a:lnTo>
                        <a:lnTo>
                          <a:pt x="1399" y="101"/>
                        </a:lnTo>
                        <a:lnTo>
                          <a:pt x="1367" y="95"/>
                        </a:lnTo>
                        <a:lnTo>
                          <a:pt x="1351" y="100"/>
                        </a:lnTo>
                        <a:lnTo>
                          <a:pt x="1320" y="92"/>
                        </a:lnTo>
                        <a:lnTo>
                          <a:pt x="1331" y="110"/>
                        </a:lnTo>
                        <a:lnTo>
                          <a:pt x="1301" y="103"/>
                        </a:lnTo>
                        <a:lnTo>
                          <a:pt x="1268" y="90"/>
                        </a:lnTo>
                        <a:lnTo>
                          <a:pt x="1267" y="83"/>
                        </a:lnTo>
                        <a:lnTo>
                          <a:pt x="1247" y="72"/>
                        </a:lnTo>
                        <a:lnTo>
                          <a:pt x="1215" y="64"/>
                        </a:lnTo>
                        <a:lnTo>
                          <a:pt x="1195" y="64"/>
                        </a:lnTo>
                        <a:lnTo>
                          <a:pt x="1165" y="61"/>
                        </a:lnTo>
                        <a:lnTo>
                          <a:pt x="1180" y="73"/>
                        </a:lnTo>
                        <a:lnTo>
                          <a:pt x="1124" y="71"/>
                        </a:lnTo>
                        <a:lnTo>
                          <a:pt x="1111" y="63"/>
                        </a:lnTo>
                        <a:lnTo>
                          <a:pt x="1068" y="61"/>
                        </a:lnTo>
                        <a:lnTo>
                          <a:pt x="1051" y="63"/>
                        </a:lnTo>
                        <a:lnTo>
                          <a:pt x="1051" y="68"/>
                        </a:lnTo>
                        <a:lnTo>
                          <a:pt x="1032" y="57"/>
                        </a:lnTo>
                        <a:lnTo>
                          <a:pt x="1024" y="60"/>
                        </a:lnTo>
                        <a:lnTo>
                          <a:pt x="1001" y="56"/>
                        </a:lnTo>
                        <a:lnTo>
                          <a:pt x="983" y="54"/>
                        </a:lnTo>
                        <a:lnTo>
                          <a:pt x="986" y="49"/>
                        </a:lnTo>
                        <a:lnTo>
                          <a:pt x="1008" y="40"/>
                        </a:lnTo>
                        <a:lnTo>
                          <a:pt x="1016" y="36"/>
                        </a:lnTo>
                        <a:lnTo>
                          <a:pt x="1009" y="28"/>
                        </a:lnTo>
                        <a:lnTo>
                          <a:pt x="992" y="22"/>
                        </a:lnTo>
                        <a:lnTo>
                          <a:pt x="955" y="15"/>
                        </a:lnTo>
                        <a:lnTo>
                          <a:pt x="920" y="14"/>
                        </a:lnTo>
                        <a:lnTo>
                          <a:pt x="913" y="18"/>
                        </a:lnTo>
                        <a:lnTo>
                          <a:pt x="901" y="11"/>
                        </a:lnTo>
                        <a:lnTo>
                          <a:pt x="901" y="11"/>
                        </a:lnTo>
                        <a:lnTo>
                          <a:pt x="871" y="8"/>
                        </a:lnTo>
                        <a:lnTo>
                          <a:pt x="883" y="5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193" name="Singapore">
                <a:extLst>
                  <a:ext uri="{FF2B5EF4-FFF2-40B4-BE49-F238E27FC236}">
                    <a16:creationId xmlns:a16="http://schemas.microsoft.com/office/drawing/2014/main" id="{5E7E2E7A-04F5-460C-962C-202C6241DC0D}"/>
                  </a:ext>
                </a:extLst>
              </p:cNvPr>
              <p:cNvSpPr/>
              <p:nvPr/>
            </p:nvSpPr>
            <p:spPr>
              <a:xfrm flipH="1">
                <a:off x="7232747" y="4613006"/>
                <a:ext cx="14289" cy="10727"/>
              </a:xfrm>
              <a:custGeom>
                <a:avLst/>
                <a:gdLst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67658 w 567658"/>
                  <a:gd name="connsiteY4" fmla="*/ 335333 h 335333"/>
                  <a:gd name="connsiteX5" fmla="*/ 55890 w 567658"/>
                  <a:gd name="connsiteY5" fmla="*/ 335333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17651 w 567658"/>
                  <a:gd name="connsiteY4" fmla="*/ 285327 h 335333"/>
                  <a:gd name="connsiteX5" fmla="*/ 55890 w 567658"/>
                  <a:gd name="connsiteY5" fmla="*/ 335333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17651 w 567658"/>
                  <a:gd name="connsiteY4" fmla="*/ 285327 h 335333"/>
                  <a:gd name="connsiteX5" fmla="*/ 93990 w 567658"/>
                  <a:gd name="connsiteY5" fmla="*/ 251989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39083 w 567658"/>
                  <a:gd name="connsiteY2" fmla="*/ 86846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378418 w 567658"/>
                  <a:gd name="connsiteY1" fmla="*/ 40481 h 335333"/>
                  <a:gd name="connsiteX2" fmla="*/ 539083 w 567658"/>
                  <a:gd name="connsiteY2" fmla="*/ 86846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4097 h 310855"/>
                  <a:gd name="connsiteX1" fmla="*/ 361750 w 550990"/>
                  <a:gd name="connsiteY1" fmla="*/ 16003 h 310855"/>
                  <a:gd name="connsiteX2" fmla="*/ 522415 w 550990"/>
                  <a:gd name="connsiteY2" fmla="*/ 62368 h 310855"/>
                  <a:gd name="connsiteX3" fmla="*/ 550990 w 550990"/>
                  <a:gd name="connsiteY3" fmla="*/ 310855 h 310855"/>
                  <a:gd name="connsiteX4" fmla="*/ 396208 w 550990"/>
                  <a:gd name="connsiteY4" fmla="*/ 294186 h 310855"/>
                  <a:gd name="connsiteX5" fmla="*/ 77322 w 550990"/>
                  <a:gd name="connsiteY5" fmla="*/ 227511 h 310855"/>
                  <a:gd name="connsiteX6" fmla="*/ 7144 w 550990"/>
                  <a:gd name="connsiteY6" fmla="*/ 166858 h 310855"/>
                  <a:gd name="connsiteX7" fmla="*/ 0 w 550990"/>
                  <a:gd name="connsiteY7" fmla="*/ 4097 h 310855"/>
                  <a:gd name="connsiteX0" fmla="*/ 4245 w 555235"/>
                  <a:gd name="connsiteY0" fmla="*/ 4097 h 310855"/>
                  <a:gd name="connsiteX1" fmla="*/ 365995 w 555235"/>
                  <a:gd name="connsiteY1" fmla="*/ 16003 h 310855"/>
                  <a:gd name="connsiteX2" fmla="*/ 526660 w 555235"/>
                  <a:gd name="connsiteY2" fmla="*/ 62368 h 310855"/>
                  <a:gd name="connsiteX3" fmla="*/ 555235 w 555235"/>
                  <a:gd name="connsiteY3" fmla="*/ 310855 h 310855"/>
                  <a:gd name="connsiteX4" fmla="*/ 400453 w 555235"/>
                  <a:gd name="connsiteY4" fmla="*/ 294186 h 310855"/>
                  <a:gd name="connsiteX5" fmla="*/ 81567 w 555235"/>
                  <a:gd name="connsiteY5" fmla="*/ 227511 h 310855"/>
                  <a:gd name="connsiteX6" fmla="*/ 11389 w 555235"/>
                  <a:gd name="connsiteY6" fmla="*/ 166858 h 310855"/>
                  <a:gd name="connsiteX7" fmla="*/ 4245 w 555235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2598"/>
                  <a:gd name="connsiteX1" fmla="*/ 369191 w 558431"/>
                  <a:gd name="connsiteY1" fmla="*/ 16003 h 312598"/>
                  <a:gd name="connsiteX2" fmla="*/ 529856 w 558431"/>
                  <a:gd name="connsiteY2" fmla="*/ 62368 h 312598"/>
                  <a:gd name="connsiteX3" fmla="*/ 558431 w 558431"/>
                  <a:gd name="connsiteY3" fmla="*/ 310855 h 312598"/>
                  <a:gd name="connsiteX4" fmla="*/ 403649 w 558431"/>
                  <a:gd name="connsiteY4" fmla="*/ 294186 h 312598"/>
                  <a:gd name="connsiteX5" fmla="*/ 84763 w 558431"/>
                  <a:gd name="connsiteY5" fmla="*/ 227511 h 312598"/>
                  <a:gd name="connsiteX6" fmla="*/ 14585 w 558431"/>
                  <a:gd name="connsiteY6" fmla="*/ 166858 h 312598"/>
                  <a:gd name="connsiteX7" fmla="*/ 7441 w 558431"/>
                  <a:gd name="connsiteY7" fmla="*/ 4097 h 312598"/>
                  <a:gd name="connsiteX0" fmla="*/ 7441 w 562800"/>
                  <a:gd name="connsiteY0" fmla="*/ 4097 h 312598"/>
                  <a:gd name="connsiteX1" fmla="*/ 369191 w 562800"/>
                  <a:gd name="connsiteY1" fmla="*/ 16003 h 312598"/>
                  <a:gd name="connsiteX2" fmla="*/ 529856 w 562800"/>
                  <a:gd name="connsiteY2" fmla="*/ 62368 h 312598"/>
                  <a:gd name="connsiteX3" fmla="*/ 558431 w 562800"/>
                  <a:gd name="connsiteY3" fmla="*/ 310855 h 312598"/>
                  <a:gd name="connsiteX4" fmla="*/ 403649 w 562800"/>
                  <a:gd name="connsiteY4" fmla="*/ 294186 h 312598"/>
                  <a:gd name="connsiteX5" fmla="*/ 84763 w 562800"/>
                  <a:gd name="connsiteY5" fmla="*/ 227511 h 312598"/>
                  <a:gd name="connsiteX6" fmla="*/ 14585 w 562800"/>
                  <a:gd name="connsiteY6" fmla="*/ 166858 h 312598"/>
                  <a:gd name="connsiteX7" fmla="*/ 7441 w 562800"/>
                  <a:gd name="connsiteY7" fmla="*/ 4097 h 312598"/>
                  <a:gd name="connsiteX0" fmla="*/ 7441 w 565911"/>
                  <a:gd name="connsiteY0" fmla="*/ 4097 h 312598"/>
                  <a:gd name="connsiteX1" fmla="*/ 369191 w 565911"/>
                  <a:gd name="connsiteY1" fmla="*/ 16003 h 312598"/>
                  <a:gd name="connsiteX2" fmla="*/ 529856 w 565911"/>
                  <a:gd name="connsiteY2" fmla="*/ 62368 h 312598"/>
                  <a:gd name="connsiteX3" fmla="*/ 558431 w 565911"/>
                  <a:gd name="connsiteY3" fmla="*/ 310855 h 312598"/>
                  <a:gd name="connsiteX4" fmla="*/ 403649 w 565911"/>
                  <a:gd name="connsiteY4" fmla="*/ 294186 h 312598"/>
                  <a:gd name="connsiteX5" fmla="*/ 84763 w 565911"/>
                  <a:gd name="connsiteY5" fmla="*/ 227511 h 312598"/>
                  <a:gd name="connsiteX6" fmla="*/ 14585 w 565911"/>
                  <a:gd name="connsiteY6" fmla="*/ 166858 h 312598"/>
                  <a:gd name="connsiteX7" fmla="*/ 7441 w 565911"/>
                  <a:gd name="connsiteY7" fmla="*/ 4097 h 3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911" h="312598">
                    <a:moveTo>
                      <a:pt x="7441" y="4097"/>
                    </a:moveTo>
                    <a:cubicBezTo>
                      <a:pt x="123262" y="-6222"/>
                      <a:pt x="248608" y="4890"/>
                      <a:pt x="369191" y="16003"/>
                    </a:cubicBezTo>
                    <a:cubicBezTo>
                      <a:pt x="422746" y="21933"/>
                      <a:pt x="476301" y="32626"/>
                      <a:pt x="529856" y="62368"/>
                    </a:cubicBezTo>
                    <a:cubicBezTo>
                      <a:pt x="563194" y="140435"/>
                      <a:pt x="575100" y="232789"/>
                      <a:pt x="558431" y="310855"/>
                    </a:cubicBezTo>
                    <a:cubicBezTo>
                      <a:pt x="502074" y="319587"/>
                      <a:pt x="448099" y="292598"/>
                      <a:pt x="403649" y="294186"/>
                    </a:cubicBezTo>
                    <a:cubicBezTo>
                      <a:pt x="287829" y="283868"/>
                      <a:pt x="186296" y="259261"/>
                      <a:pt x="84763" y="227511"/>
                    </a:cubicBezTo>
                    <a:cubicBezTo>
                      <a:pt x="37558" y="200149"/>
                      <a:pt x="37978" y="187076"/>
                      <a:pt x="14585" y="166858"/>
                    </a:cubicBezTo>
                    <a:cubicBezTo>
                      <a:pt x="-2084" y="112604"/>
                      <a:pt x="-4466" y="60732"/>
                      <a:pt x="7441" y="4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4" name="Bahrain">
                <a:extLst>
                  <a:ext uri="{FF2B5EF4-FFF2-40B4-BE49-F238E27FC236}">
                    <a16:creationId xmlns:a16="http://schemas.microsoft.com/office/drawing/2014/main" id="{6473E5F5-D392-491A-8928-D425C54C8CA4}"/>
                  </a:ext>
                </a:extLst>
              </p:cNvPr>
              <p:cNvSpPr/>
              <p:nvPr/>
            </p:nvSpPr>
            <p:spPr>
              <a:xfrm flipV="1">
                <a:off x="5645435" y="3787856"/>
                <a:ext cx="10717" cy="17878"/>
              </a:xfrm>
              <a:custGeom>
                <a:avLst/>
                <a:gdLst>
                  <a:gd name="connsiteX0" fmla="*/ 0 w 336550"/>
                  <a:gd name="connsiteY0" fmla="*/ 411164 h 411164"/>
                  <a:gd name="connsiteX1" fmla="*/ 84138 w 336550"/>
                  <a:gd name="connsiteY1" fmla="*/ 0 h 411164"/>
                  <a:gd name="connsiteX2" fmla="*/ 252413 w 336550"/>
                  <a:gd name="connsiteY2" fmla="*/ 0 h 411164"/>
                  <a:gd name="connsiteX3" fmla="*/ 336550 w 336550"/>
                  <a:gd name="connsiteY3" fmla="*/ 411164 h 411164"/>
                  <a:gd name="connsiteX4" fmla="*/ 0 w 336550"/>
                  <a:gd name="connsiteY4" fmla="*/ 411164 h 411164"/>
                  <a:gd name="connsiteX0" fmla="*/ 0 w 336550"/>
                  <a:gd name="connsiteY0" fmla="*/ 411164 h 411164"/>
                  <a:gd name="connsiteX1" fmla="*/ 48420 w 336550"/>
                  <a:gd name="connsiteY1" fmla="*/ 180975 h 411164"/>
                  <a:gd name="connsiteX2" fmla="*/ 252413 w 336550"/>
                  <a:gd name="connsiteY2" fmla="*/ 0 h 411164"/>
                  <a:gd name="connsiteX3" fmla="*/ 336550 w 336550"/>
                  <a:gd name="connsiteY3" fmla="*/ 411164 h 411164"/>
                  <a:gd name="connsiteX4" fmla="*/ 0 w 336550"/>
                  <a:gd name="connsiteY4" fmla="*/ 411164 h 411164"/>
                  <a:gd name="connsiteX0" fmla="*/ 0 w 336550"/>
                  <a:gd name="connsiteY0" fmla="*/ 434976 h 434976"/>
                  <a:gd name="connsiteX1" fmla="*/ 48420 w 336550"/>
                  <a:gd name="connsiteY1" fmla="*/ 204787 h 434976"/>
                  <a:gd name="connsiteX2" fmla="*/ 130970 w 336550"/>
                  <a:gd name="connsiteY2" fmla="*/ 0 h 434976"/>
                  <a:gd name="connsiteX3" fmla="*/ 336550 w 336550"/>
                  <a:gd name="connsiteY3" fmla="*/ 434976 h 434976"/>
                  <a:gd name="connsiteX4" fmla="*/ 0 w 336550"/>
                  <a:gd name="connsiteY4" fmla="*/ 434976 h 434976"/>
                  <a:gd name="connsiteX0" fmla="*/ 0 w 188913"/>
                  <a:gd name="connsiteY0" fmla="*/ 434976 h 465932"/>
                  <a:gd name="connsiteX1" fmla="*/ 48420 w 188913"/>
                  <a:gd name="connsiteY1" fmla="*/ 204787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200323"/>
                  <a:gd name="connsiteY0" fmla="*/ 434976 h 465932"/>
                  <a:gd name="connsiteX1" fmla="*/ 46039 w 200323"/>
                  <a:gd name="connsiteY1" fmla="*/ 164306 h 465932"/>
                  <a:gd name="connsiteX2" fmla="*/ 130970 w 200323"/>
                  <a:gd name="connsiteY2" fmla="*/ 0 h 465932"/>
                  <a:gd name="connsiteX3" fmla="*/ 188913 w 200323"/>
                  <a:gd name="connsiteY3" fmla="*/ 465932 h 465932"/>
                  <a:gd name="connsiteX4" fmla="*/ 0 w 200323"/>
                  <a:gd name="connsiteY4" fmla="*/ 434976 h 465932"/>
                  <a:gd name="connsiteX0" fmla="*/ 0 w 200323"/>
                  <a:gd name="connsiteY0" fmla="*/ 434976 h 470739"/>
                  <a:gd name="connsiteX1" fmla="*/ 46039 w 200323"/>
                  <a:gd name="connsiteY1" fmla="*/ 164306 h 470739"/>
                  <a:gd name="connsiteX2" fmla="*/ 130970 w 200323"/>
                  <a:gd name="connsiteY2" fmla="*/ 0 h 470739"/>
                  <a:gd name="connsiteX3" fmla="*/ 188913 w 200323"/>
                  <a:gd name="connsiteY3" fmla="*/ 465932 h 470739"/>
                  <a:gd name="connsiteX4" fmla="*/ 0 w 200323"/>
                  <a:gd name="connsiteY4" fmla="*/ 434976 h 470739"/>
                  <a:gd name="connsiteX0" fmla="*/ 0 w 200323"/>
                  <a:gd name="connsiteY0" fmla="*/ 434976 h 472950"/>
                  <a:gd name="connsiteX1" fmla="*/ 46039 w 200323"/>
                  <a:gd name="connsiteY1" fmla="*/ 164306 h 472950"/>
                  <a:gd name="connsiteX2" fmla="*/ 130970 w 200323"/>
                  <a:gd name="connsiteY2" fmla="*/ 0 h 472950"/>
                  <a:gd name="connsiteX3" fmla="*/ 188913 w 200323"/>
                  <a:gd name="connsiteY3" fmla="*/ 465932 h 472950"/>
                  <a:gd name="connsiteX4" fmla="*/ 0 w 200323"/>
                  <a:gd name="connsiteY4" fmla="*/ 434976 h 472950"/>
                  <a:gd name="connsiteX0" fmla="*/ 277 w 200600"/>
                  <a:gd name="connsiteY0" fmla="*/ 434976 h 472950"/>
                  <a:gd name="connsiteX1" fmla="*/ 46316 w 200600"/>
                  <a:gd name="connsiteY1" fmla="*/ 164306 h 472950"/>
                  <a:gd name="connsiteX2" fmla="*/ 131247 w 200600"/>
                  <a:gd name="connsiteY2" fmla="*/ 0 h 472950"/>
                  <a:gd name="connsiteX3" fmla="*/ 189190 w 200600"/>
                  <a:gd name="connsiteY3" fmla="*/ 465932 h 472950"/>
                  <a:gd name="connsiteX4" fmla="*/ 277 w 200600"/>
                  <a:gd name="connsiteY4" fmla="*/ 434976 h 472950"/>
                  <a:gd name="connsiteX0" fmla="*/ 368 w 200691"/>
                  <a:gd name="connsiteY0" fmla="*/ 434976 h 472950"/>
                  <a:gd name="connsiteX1" fmla="*/ 46407 w 200691"/>
                  <a:gd name="connsiteY1" fmla="*/ 164306 h 472950"/>
                  <a:gd name="connsiteX2" fmla="*/ 131338 w 200691"/>
                  <a:gd name="connsiteY2" fmla="*/ 0 h 472950"/>
                  <a:gd name="connsiteX3" fmla="*/ 189281 w 200691"/>
                  <a:gd name="connsiteY3" fmla="*/ 465932 h 472950"/>
                  <a:gd name="connsiteX4" fmla="*/ 368 w 200691"/>
                  <a:gd name="connsiteY4" fmla="*/ 434976 h 472950"/>
                  <a:gd name="connsiteX0" fmla="*/ 1018 w 201341"/>
                  <a:gd name="connsiteY0" fmla="*/ 434976 h 472950"/>
                  <a:gd name="connsiteX1" fmla="*/ 28007 w 201341"/>
                  <a:gd name="connsiteY1" fmla="*/ 192881 h 472950"/>
                  <a:gd name="connsiteX2" fmla="*/ 131988 w 201341"/>
                  <a:gd name="connsiteY2" fmla="*/ 0 h 472950"/>
                  <a:gd name="connsiteX3" fmla="*/ 189931 w 201341"/>
                  <a:gd name="connsiteY3" fmla="*/ 465932 h 472950"/>
                  <a:gd name="connsiteX4" fmla="*/ 1018 w 201341"/>
                  <a:gd name="connsiteY4" fmla="*/ 434976 h 472950"/>
                  <a:gd name="connsiteX0" fmla="*/ 1018 w 201341"/>
                  <a:gd name="connsiteY0" fmla="*/ 434976 h 472950"/>
                  <a:gd name="connsiteX1" fmla="*/ 28007 w 201341"/>
                  <a:gd name="connsiteY1" fmla="*/ 192881 h 472950"/>
                  <a:gd name="connsiteX2" fmla="*/ 131988 w 201341"/>
                  <a:gd name="connsiteY2" fmla="*/ 0 h 472950"/>
                  <a:gd name="connsiteX3" fmla="*/ 189931 w 201341"/>
                  <a:gd name="connsiteY3" fmla="*/ 465932 h 472950"/>
                  <a:gd name="connsiteX4" fmla="*/ 1018 w 201341"/>
                  <a:gd name="connsiteY4" fmla="*/ 434976 h 472950"/>
                  <a:gd name="connsiteX0" fmla="*/ 7966 w 208289"/>
                  <a:gd name="connsiteY0" fmla="*/ 434976 h 472950"/>
                  <a:gd name="connsiteX1" fmla="*/ 34955 w 208289"/>
                  <a:gd name="connsiteY1" fmla="*/ 192881 h 472950"/>
                  <a:gd name="connsiteX2" fmla="*/ 138936 w 208289"/>
                  <a:gd name="connsiteY2" fmla="*/ 0 h 472950"/>
                  <a:gd name="connsiteX3" fmla="*/ 196879 w 208289"/>
                  <a:gd name="connsiteY3" fmla="*/ 465932 h 472950"/>
                  <a:gd name="connsiteX4" fmla="*/ 7966 w 208289"/>
                  <a:gd name="connsiteY4" fmla="*/ 434976 h 472950"/>
                  <a:gd name="connsiteX0" fmla="*/ 4168 w 204491"/>
                  <a:gd name="connsiteY0" fmla="*/ 434976 h 472950"/>
                  <a:gd name="connsiteX1" fmla="*/ 40682 w 204491"/>
                  <a:gd name="connsiteY1" fmla="*/ 123825 h 472950"/>
                  <a:gd name="connsiteX2" fmla="*/ 135138 w 204491"/>
                  <a:gd name="connsiteY2" fmla="*/ 0 h 472950"/>
                  <a:gd name="connsiteX3" fmla="*/ 193081 w 204491"/>
                  <a:gd name="connsiteY3" fmla="*/ 465932 h 472950"/>
                  <a:gd name="connsiteX4" fmla="*/ 4168 w 204491"/>
                  <a:gd name="connsiteY4" fmla="*/ 434976 h 472950"/>
                  <a:gd name="connsiteX0" fmla="*/ 17724 w 218047"/>
                  <a:gd name="connsiteY0" fmla="*/ 434976 h 472950"/>
                  <a:gd name="connsiteX1" fmla="*/ 12170 w 218047"/>
                  <a:gd name="connsiteY1" fmla="*/ 297656 h 472950"/>
                  <a:gd name="connsiteX2" fmla="*/ 54238 w 218047"/>
                  <a:gd name="connsiteY2" fmla="*/ 123825 h 472950"/>
                  <a:gd name="connsiteX3" fmla="*/ 148694 w 218047"/>
                  <a:gd name="connsiteY3" fmla="*/ 0 h 472950"/>
                  <a:gd name="connsiteX4" fmla="*/ 206637 w 218047"/>
                  <a:gd name="connsiteY4" fmla="*/ 465932 h 472950"/>
                  <a:gd name="connsiteX5" fmla="*/ 17724 w 218047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3494 w 213817"/>
                  <a:gd name="connsiteY0" fmla="*/ 434976 h 472950"/>
                  <a:gd name="connsiteX1" fmla="*/ 41278 w 213817"/>
                  <a:gd name="connsiteY1" fmla="*/ 257175 h 472950"/>
                  <a:gd name="connsiteX2" fmla="*/ 50008 w 213817"/>
                  <a:gd name="connsiteY2" fmla="*/ 123825 h 472950"/>
                  <a:gd name="connsiteX3" fmla="*/ 144464 w 213817"/>
                  <a:gd name="connsiteY3" fmla="*/ 0 h 472950"/>
                  <a:gd name="connsiteX4" fmla="*/ 202407 w 213817"/>
                  <a:gd name="connsiteY4" fmla="*/ 465932 h 472950"/>
                  <a:gd name="connsiteX5" fmla="*/ 13494 w 213817"/>
                  <a:gd name="connsiteY5" fmla="*/ 434976 h 47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17" h="472950">
                    <a:moveTo>
                      <a:pt x="13494" y="434976"/>
                    </a:moveTo>
                    <a:cubicBezTo>
                      <a:pt x="-18917" y="406930"/>
                      <a:pt x="13761" y="309034"/>
                      <a:pt x="41278" y="257175"/>
                    </a:cubicBezTo>
                    <a:cubicBezTo>
                      <a:pt x="56889" y="202934"/>
                      <a:pt x="17729" y="171053"/>
                      <a:pt x="50008" y="123825"/>
                    </a:cubicBezTo>
                    <a:cubicBezTo>
                      <a:pt x="99750" y="78581"/>
                      <a:pt x="106629" y="42863"/>
                      <a:pt x="144464" y="0"/>
                    </a:cubicBezTo>
                    <a:cubicBezTo>
                      <a:pt x="182828" y="148167"/>
                      <a:pt x="237862" y="310621"/>
                      <a:pt x="202407" y="465932"/>
                    </a:cubicBezTo>
                    <a:cubicBezTo>
                      <a:pt x="139436" y="484188"/>
                      <a:pt x="62177" y="464345"/>
                      <a:pt x="13494" y="434976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6E0209D-4F6F-4F79-A1FB-14535473F7F3}"/>
                </a:ext>
              </a:extLst>
            </p:cNvPr>
            <p:cNvSpPr/>
            <p:nvPr/>
          </p:nvSpPr>
          <p:spPr>
            <a:xfrm>
              <a:off x="8782643" y="2778386"/>
              <a:ext cx="2712921" cy="30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0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Ásia (n=1579, 27,8%)</a:t>
              </a:r>
            </a:p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81152114-62D4-43A1-A9B3-3C3010484440}"/>
              </a:ext>
            </a:extLst>
          </p:cNvPr>
          <p:cNvSpPr/>
          <p:nvPr/>
        </p:nvSpPr>
        <p:spPr>
          <a:xfrm>
            <a:off x="669169" y="5517304"/>
            <a:ext cx="10837031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accent3"/>
                </a:solidFill>
              </a:rPr>
              <a:t>5734 doentes randomizados – 5674 doentes no FAS – </a:t>
            </a:r>
            <a:br>
              <a:rPr lang="pt-PT" sz="2000" b="1" dirty="0">
                <a:solidFill>
                  <a:schemeClr val="accent3"/>
                </a:solidFill>
              </a:rPr>
            </a:br>
            <a:r>
              <a:rPr lang="pt-PT" sz="2000" b="1" dirty="0">
                <a:solidFill>
                  <a:schemeClr val="accent3"/>
                </a:solidFill>
              </a:rPr>
              <a:t>99,7% concluíram o estudo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FC475E48-8006-42F7-ACA4-C363B5C9610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13862548"/>
              </p:ext>
            </p:extLst>
          </p:nvPr>
        </p:nvGraphicFramePr>
        <p:xfrm>
          <a:off x="631825" y="1014306"/>
          <a:ext cx="10898713" cy="48471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30541">
                  <a:extLst>
                    <a:ext uri="{9D8B030D-6E8A-4147-A177-3AD203B41FA5}">
                      <a16:colId xmlns:a16="http://schemas.microsoft.com/office/drawing/2014/main" val="3602797178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212156063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836512296"/>
                    </a:ext>
                  </a:extLst>
                </a:gridCol>
              </a:tblGrid>
              <a:tr h="708545"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 marL="126782" marR="126782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>
                          <a:latin typeface="+mn-lt"/>
                        </a:rPr>
                        <a:t>Finerenona</a:t>
                      </a:r>
                    </a:p>
                    <a:p>
                      <a:pPr algn="ctr"/>
                      <a:r>
                        <a:rPr lang="pt-PT" sz="1800">
                          <a:latin typeface="+mn-lt"/>
                        </a:rPr>
                        <a:t>(= 2833)</a:t>
                      </a:r>
                    </a:p>
                  </a:txBody>
                  <a:tcPr marL="126782" marR="12678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>
                          <a:latin typeface="+mn-lt"/>
                        </a:rPr>
                        <a:t>Placebo</a:t>
                      </a:r>
                    </a:p>
                    <a:p>
                      <a:pPr algn="ctr"/>
                      <a:r>
                        <a:rPr lang="pt-PT" sz="1800">
                          <a:latin typeface="+mn-lt"/>
                        </a:rPr>
                        <a:t>(= 2841)</a:t>
                      </a:r>
                    </a:p>
                  </a:txBody>
                  <a:tcPr marL="126782" marR="126782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4729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</a:rPr>
                        <a:t>Idade média, anos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08718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</a:rPr>
                        <a:t>Masculino, %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</a:rPr>
                        <a:t>69%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</a:rPr>
                        <a:t>71%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1848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</a:rPr>
                        <a:t>Duração média da T2D, anos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</a:rPr>
                        <a:t>16,6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</a:rPr>
                        <a:t>16,6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011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</a:rPr>
                        <a:t>HbA1c média, %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</a:rPr>
                        <a:t>7,7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</a:rPr>
                        <a:t>7,7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928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pt-PT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Hipertensão </a:t>
                      </a:r>
                      <a:r>
                        <a:rPr lang="pt-PT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arterial, mmHg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</a:rPr>
                        <a:t>138/76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</a:rPr>
                        <a:t>138/76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02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pt-P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Valor de potássio sérico médio [K</a:t>
                      </a:r>
                      <a:r>
                        <a:rPr lang="pt-PT" sz="1800" baseline="30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lang="pt-P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], mmol/l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4,4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4,4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8406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</a:rPr>
                        <a:t>IECA, %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2707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</a:rPr>
                        <a:t>ARB, %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70636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2"/>
                          </a:solidFill>
                          <a:latin typeface="+mn-lt"/>
                        </a:rPr>
                        <a:t>Terapias de </a:t>
                      </a:r>
                      <a:r>
                        <a:rPr lang="pt-PT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redução</a:t>
                      </a:r>
                      <a:r>
                        <a:rPr lang="pt-PT" sz="1800" dirty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pt-PT" sz="1800" dirty="0">
                          <a:solidFill>
                            <a:schemeClr val="tx2"/>
                          </a:solidFill>
                          <a:latin typeface="+mn-lt"/>
                        </a:rPr>
                        <a:t>da glicose, %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Insulina e análogos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2"/>
                          </a:solidFill>
                          <a:latin typeface="+mn-lt"/>
                        </a:rPr>
                        <a:t>GLP-1RA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SGLT-2i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PT" sz="18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7974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Características basais e medicações</a:t>
            </a:r>
            <a:br>
              <a:rPr lang="pt-PT" dirty="0"/>
            </a:br>
            <a:endParaRPr lang="pt-P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0E3B57-62FC-4BBB-85BE-46AF1E00C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z="1000"/>
              <a:t>GLP-1RA, agonista de peptídeo similar ao glucagon-1; SGLT-2i, inibidor 2 do transportador de glicose de sódio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518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Laboratórios renais no</a:t>
            </a:r>
            <a:r>
              <a:rPr lang="pt-PT" dirty="0">
                <a:solidFill>
                  <a:srgbClr val="C00000"/>
                </a:solidFill>
              </a:rPr>
              <a:t> </a:t>
            </a:r>
            <a:r>
              <a:rPr lang="pt-PT" dirty="0"/>
              <a:t>baseline – equilibrados entre os</a:t>
            </a:r>
            <a:r>
              <a:rPr lang="pt-PT" dirty="0">
                <a:solidFill>
                  <a:srgbClr val="C00000"/>
                </a:solidFill>
              </a:rPr>
              <a:t> </a:t>
            </a:r>
            <a:r>
              <a:rPr lang="pt-PT" dirty="0"/>
              <a:t>grupos de tratamento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CA68731-558E-4CC2-B65D-F86866740D43}"/>
              </a:ext>
            </a:extLst>
          </p:cNvPr>
          <p:cNvSpPr txBox="1">
            <a:spLocks/>
          </p:cNvSpPr>
          <p:nvPr/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0,4% dos doentes apresentaram um UACR &lt;30</a:t>
            </a:r>
            <a:r>
              <a:rPr lang="pt-PT" sz="1000">
                <a:solidFill>
                  <a:srgbClr val="53585A"/>
                </a:solidFill>
                <a:latin typeface="Arial" panose="020B0604020202020204"/>
                <a:ea typeface="+mn-ea"/>
                <a:cs typeface="+mn-cs"/>
              </a:rPr>
              <a:t> mg/g</a:t>
            </a:r>
            <a:r>
              <a:rPr kumimoji="0" lang="pt-PT" sz="1000" b="1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1D4CC93-5679-4B78-B32A-9816AB97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439025"/>
              </p:ext>
            </p:extLst>
          </p:nvPr>
        </p:nvGraphicFramePr>
        <p:xfrm>
          <a:off x="1924100" y="1412776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38A0289-EBC3-4FCC-B409-FE47024AF78F}"/>
              </a:ext>
            </a:extLst>
          </p:cNvPr>
          <p:cNvSpPr txBox="1"/>
          <p:nvPr/>
        </p:nvSpPr>
        <p:spPr>
          <a:xfrm>
            <a:off x="3101929" y="5160042"/>
            <a:ext cx="2021707" cy="62787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/>
                <a:cs typeface="+mn-cs"/>
              </a:rPr>
              <a:t>eGFR média 44 </a:t>
            </a:r>
            <a:br>
              <a:rPr kumimoji="0" lang="pt-PT" sz="2000" b="1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endParaRPr kumimoji="0" lang="pt-PT" sz="2000" b="1" i="0" u="none" strike="noStrike" cap="none" normalizeH="0" baseline="0" noProof="0">
              <a:ln>
                <a:noFill/>
              </a:ln>
              <a:solidFill>
                <a:srgbClr val="53585A"/>
              </a:solidFill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05A63B4D-BD27-4B6B-A33F-86B3FBC39779}"/>
              </a:ext>
            </a:extLst>
          </p:cNvPr>
          <p:cNvSpPr txBox="1">
            <a:spLocks/>
          </p:cNvSpPr>
          <p:nvPr/>
        </p:nvSpPr>
        <p:spPr>
          <a:xfrm>
            <a:off x="3605184" y="837603"/>
            <a:ext cx="4894558" cy="46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1D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30000" noProof="0" dirty="0">
              <a:ln>
                <a:noFill/>
              </a:ln>
              <a:solidFill>
                <a:srgbClr val="669BD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D2EF6E-8EE6-43F0-9296-B7359F072CCE}"/>
              </a:ext>
            </a:extLst>
          </p:cNvPr>
          <p:cNvSpPr/>
          <p:nvPr/>
        </p:nvSpPr>
        <p:spPr>
          <a:xfrm>
            <a:off x="4204696" y="3140968"/>
            <a:ext cx="1484701" cy="600164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eGFR</a:t>
            </a:r>
            <a:r>
              <a:rPr kumimoji="0" lang="pt-PT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t-PT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45–&lt;60</a:t>
            </a:r>
            <a:br>
              <a:rPr kumimoji="0" lang="pt-PT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33,5%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A9FCED-D501-4FBE-99BD-4828B78B562A}"/>
              </a:ext>
            </a:extLst>
          </p:cNvPr>
          <p:cNvSpPr/>
          <p:nvPr/>
        </p:nvSpPr>
        <p:spPr>
          <a:xfrm>
            <a:off x="2642900" y="3140968"/>
            <a:ext cx="1250663" cy="600164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eGFR</a:t>
            </a:r>
            <a:r>
              <a:rPr kumimoji="0" lang="pt-PT" sz="18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&lt;45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54,9%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9821E2-093D-4768-9723-3D74A8744C3C}"/>
              </a:ext>
            </a:extLst>
          </p:cNvPr>
          <p:cNvSpPr/>
          <p:nvPr/>
        </p:nvSpPr>
        <p:spPr>
          <a:xfrm>
            <a:off x="4058170" y="2093367"/>
            <a:ext cx="1128835" cy="615553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eGFR ≥60</a:t>
            </a:r>
            <a:br>
              <a:rPr kumimoji="0" lang="pt-PT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11,6%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6465EF54-13A7-4AD5-8039-92B50FF4C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387466"/>
              </p:ext>
            </p:extLst>
          </p:nvPr>
        </p:nvGraphicFramePr>
        <p:xfrm>
          <a:off x="5890536" y="1430139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52777E6-3DDE-47D2-99E6-62F12A0C667D}"/>
              </a:ext>
            </a:extLst>
          </p:cNvPr>
          <p:cNvSpPr txBox="1"/>
          <p:nvPr/>
        </p:nvSpPr>
        <p:spPr>
          <a:xfrm>
            <a:off x="6779022" y="5157192"/>
            <a:ext cx="2600392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/>
                <a:cs typeface="+mn-cs"/>
              </a:rPr>
              <a:t>UACR mediano ~850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C43176-5AED-40E8-BFAA-20C27E2A90C8}"/>
              </a:ext>
            </a:extLst>
          </p:cNvPr>
          <p:cNvSpPr/>
          <p:nvPr/>
        </p:nvSpPr>
        <p:spPr>
          <a:xfrm>
            <a:off x="7417321" y="3681028"/>
            <a:ext cx="1332416" cy="569387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UACR ≥300 </a:t>
            </a:r>
            <a:br>
              <a:rPr kumimoji="0" lang="pt-PT" sz="16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87,5%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76608A-DD1C-48A6-BED7-FBF925C82D07}"/>
              </a:ext>
            </a:extLst>
          </p:cNvPr>
          <p:cNvSpPr/>
          <p:nvPr/>
        </p:nvSpPr>
        <p:spPr>
          <a:xfrm>
            <a:off x="8063470" y="1955158"/>
            <a:ext cx="987771" cy="86177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UACR </a:t>
            </a:r>
            <a:br>
              <a:rPr kumimoji="0" lang="pt-PT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30–&lt;300</a:t>
            </a:r>
            <a:br>
              <a:rPr kumimoji="0" lang="pt-PT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12,1%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55CA99-BC73-4BA5-AAD5-F6FBA45CB640}"/>
              </a:ext>
            </a:extLst>
          </p:cNvPr>
          <p:cNvSpPr txBox="1"/>
          <p:nvPr/>
        </p:nvSpPr>
        <p:spPr>
          <a:xfrm>
            <a:off x="2562518" y="1305916"/>
            <a:ext cx="3100529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cap="none" normalizeH="0" baseline="0" noProof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eGFR (ml/min/1,73 m</a:t>
            </a:r>
            <a:r>
              <a:rPr kumimoji="0" lang="pt-PT" sz="2000" b="1" i="0" u="none" strike="noStrike" cap="none" normalizeH="0" baseline="30000" noProof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2</a:t>
            </a:r>
            <a:r>
              <a:rPr kumimoji="0" lang="pt-PT" sz="2000" b="1" i="0" u="none" strike="noStrike" cap="none" normalizeH="0" baseline="0" noProof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6718E6-E828-4B0E-89D5-A896DC097C2C}"/>
              </a:ext>
            </a:extLst>
          </p:cNvPr>
          <p:cNvSpPr txBox="1"/>
          <p:nvPr/>
        </p:nvSpPr>
        <p:spPr>
          <a:xfrm>
            <a:off x="7188589" y="1305916"/>
            <a:ext cx="1781258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defPPr>
              <a:defRPr lang="en-US"/>
            </a:defPPr>
            <a:lvl1pPr lvl="0" algn="r" defTabSz="609585" eaLnBrk="0" fontAlgn="base" hangingPunct="0">
              <a:spcBef>
                <a:spcPts val="60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ea typeface="MS PGothic" charset="0"/>
              </a:defRPr>
            </a:lvl1pPr>
          </a:lstStyle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cap="none" normalizeH="0" baseline="0" noProof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UACR (mg/g)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3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0" grpId="0"/>
      <p:bldP spid="8" grpId="0"/>
      <p:bldP spid="35" grpId="0"/>
      <p:bldP spid="32" grpId="0"/>
      <p:bldGraphic spid="27" grpId="0">
        <p:bldAsOne/>
      </p:bldGraphic>
      <p:bldP spid="41" grpId="0"/>
      <p:bldP spid="42" grpId="0"/>
      <p:bldP spid="43" grpId="0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/>
              <a:t>Variação de albuminúria (UACR) ao longo do tempo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9DEF1-3C70-4F7B-9FDC-6BD59DEC74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46" name="Content Placeholder 16">
            <a:extLst>
              <a:ext uri="{FF2B5EF4-FFF2-40B4-BE49-F238E27FC236}">
                <a16:creationId xmlns:a16="http://schemas.microsoft.com/office/drawing/2014/main" id="{0579AE88-CAEA-45DA-BF20-71E616B34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2597"/>
              </p:ext>
            </p:extLst>
          </p:nvPr>
        </p:nvGraphicFramePr>
        <p:xfrm>
          <a:off x="332193" y="1160748"/>
          <a:ext cx="11200995" cy="408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360">
            <a:extLst>
              <a:ext uri="{FF2B5EF4-FFF2-40B4-BE49-F238E27FC236}">
                <a16:creationId xmlns:a16="http://schemas.microsoft.com/office/drawing/2014/main" id="{E23E06F6-8F7F-4219-8F5B-9047227291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82942" y="2870154"/>
            <a:ext cx="3587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dirty="0">
                <a:solidFill>
                  <a:srgbClr val="000000"/>
                </a:solidFill>
                <a:ea typeface="MS PGothic" charset="0"/>
              </a:rPr>
              <a:t>Razão</a:t>
            </a: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 </a:t>
            </a: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LS médio face à referência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FAEED3-29BD-42E4-A613-3F372FF12882}"/>
              </a:ext>
            </a:extLst>
          </p:cNvPr>
          <p:cNvSpPr txBox="1"/>
          <p:nvPr/>
        </p:nvSpPr>
        <p:spPr>
          <a:xfrm rot="16200000">
            <a:off x="11210" y="3298244"/>
            <a:ext cx="2434448" cy="32372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7" name="Rectangle 359">
            <a:extLst>
              <a:ext uri="{FF2B5EF4-FFF2-40B4-BE49-F238E27FC236}">
                <a16:creationId xmlns:a16="http://schemas.microsoft.com/office/drawing/2014/main" id="{57595C98-B29B-4DC8-BFAA-6BECAEB2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791" y="5023619"/>
            <a:ext cx="28838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Meses desde a </a:t>
            </a:r>
            <a:r>
              <a:rPr lang="pt-PT" sz="1600" b="1" dirty="0">
                <a:solidFill>
                  <a:srgbClr val="000000"/>
                </a:solidFill>
                <a:ea typeface="MS PGothic" charset="0"/>
              </a:rPr>
              <a:t>randomização</a:t>
            </a:r>
          </a:p>
        </p:txBody>
      </p:sp>
      <p:sp>
        <p:nvSpPr>
          <p:cNvPr id="48" name="Rectangle 71">
            <a:extLst>
              <a:ext uri="{FF2B5EF4-FFF2-40B4-BE49-F238E27FC236}">
                <a16:creationId xmlns:a16="http://schemas.microsoft.com/office/drawing/2014/main" id="{10EB7887-1F77-4D4E-88A5-FEBD78E9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78" y="4245957"/>
            <a:ext cx="37061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</a:rPr>
              <a:t>Razão</a:t>
            </a:r>
            <a:r>
              <a:rPr kumimoji="0" lang="pt-PT" sz="1800" b="1" i="0" u="none" strike="noStrike" cap="none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 </a:t>
            </a:r>
            <a:r>
              <a:rPr kumimoji="0" lang="pt-PT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LS médio: 0,69 (0,66–0,71)*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D280DC-F5E7-408D-AEDD-2987C3BC2E00}"/>
              </a:ext>
            </a:extLst>
          </p:cNvPr>
          <p:cNvSpPr/>
          <p:nvPr/>
        </p:nvSpPr>
        <p:spPr>
          <a:xfrm>
            <a:off x="2040605" y="3167912"/>
            <a:ext cx="982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>
                <a:solidFill>
                  <a:schemeClr val="bg2"/>
                </a:solidFill>
                <a:latin typeface="Arial" panose="020B0604020202020204" pitchFamily="34" charset="0"/>
              </a:rPr>
              <a:t>(-34,7%)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E73D4E-0E1D-4950-AC49-2B7202A7CF86}"/>
              </a:ext>
            </a:extLst>
          </p:cNvPr>
          <p:cNvSpPr/>
          <p:nvPr/>
        </p:nvSpPr>
        <p:spPr>
          <a:xfrm>
            <a:off x="2099556" y="1412615"/>
            <a:ext cx="87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latin typeface="Arial" panose="020B0604020202020204" pitchFamily="34" charset="0"/>
              </a:rPr>
              <a:t>(-4,7%)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7528BC-C24B-49FC-B031-BBC1D8D6C275}"/>
              </a:ext>
            </a:extLst>
          </p:cNvPr>
          <p:cNvSpPr/>
          <p:nvPr/>
        </p:nvSpPr>
        <p:spPr>
          <a:xfrm>
            <a:off x="3876452" y="3167912"/>
            <a:ext cx="98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solidFill>
                  <a:schemeClr val="bg2"/>
                </a:solidFill>
                <a:latin typeface="Arial" panose="020B0604020202020204" pitchFamily="34" charset="0"/>
              </a:rPr>
              <a:t>(-41,3%)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9F4F3B-FDD5-4EBF-9536-1E9AF90F3E88}"/>
              </a:ext>
            </a:extLst>
          </p:cNvPr>
          <p:cNvSpPr/>
          <p:nvPr/>
        </p:nvSpPr>
        <p:spPr>
          <a:xfrm>
            <a:off x="3935760" y="1412615"/>
            <a:ext cx="87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latin typeface="Arial" panose="020B0604020202020204" pitchFamily="34" charset="0"/>
              </a:rPr>
              <a:t>(-3,0%)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097143-CBA9-4F70-B3F5-F48A12B0816A}"/>
              </a:ext>
            </a:extLst>
          </p:cNvPr>
          <p:cNvSpPr/>
          <p:nvPr/>
        </p:nvSpPr>
        <p:spPr>
          <a:xfrm>
            <a:off x="9362387" y="3167912"/>
            <a:ext cx="98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solidFill>
                  <a:schemeClr val="bg2"/>
                </a:solidFill>
                <a:latin typeface="Arial" panose="020B0604020202020204" pitchFamily="34" charset="0"/>
              </a:rPr>
              <a:t>(-29,3%)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CE4EBA-91D7-457C-B52B-6C82B6C2D72E}"/>
              </a:ext>
            </a:extLst>
          </p:cNvPr>
          <p:cNvSpPr/>
          <p:nvPr/>
        </p:nvSpPr>
        <p:spPr>
          <a:xfrm>
            <a:off x="6626083" y="3167912"/>
            <a:ext cx="98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solidFill>
                  <a:schemeClr val="bg2"/>
                </a:solidFill>
                <a:latin typeface="Arial" panose="020B0604020202020204" pitchFamily="34" charset="0"/>
              </a:rPr>
              <a:t>(-39,9%)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56399D-5083-4135-B8B4-2A4C453049BD}"/>
              </a:ext>
            </a:extLst>
          </p:cNvPr>
          <p:cNvSpPr/>
          <p:nvPr/>
        </p:nvSpPr>
        <p:spPr>
          <a:xfrm>
            <a:off x="6672064" y="1412615"/>
            <a:ext cx="87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latin typeface="Arial" panose="020B0604020202020204" pitchFamily="34" charset="0"/>
              </a:rPr>
              <a:t>(-2,0%)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A8EEB7-44D0-4937-8B0C-140D1453617F}"/>
              </a:ext>
            </a:extLst>
          </p:cNvPr>
          <p:cNvSpPr/>
          <p:nvPr/>
        </p:nvSpPr>
        <p:spPr>
          <a:xfrm>
            <a:off x="9480376" y="1412615"/>
            <a:ext cx="762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latin typeface="Arial" panose="020B0604020202020204" pitchFamily="34" charset="0"/>
              </a:rPr>
              <a:t>(4,1%)</a:t>
            </a:r>
          </a:p>
        </p:txBody>
      </p:sp>
      <p:sp>
        <p:nvSpPr>
          <p:cNvPr id="143" name="Rectangle 113">
            <a:extLst>
              <a:ext uri="{FF2B5EF4-FFF2-40B4-BE49-F238E27FC236}">
                <a16:creationId xmlns:a16="http://schemas.microsoft.com/office/drawing/2014/main" id="{5C194AE4-62CF-415B-95F0-9412EEE3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80" y="1878746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cap="none" normalizeH="0" baseline="0" noProof="0">
                <a:ln>
                  <a:noFill/>
                </a:ln>
                <a:uLnTx/>
                <a:uFillTx/>
                <a:latin typeface="Arial" panose="020B0604020202020204" pitchFamily="34" charset="0"/>
                <a:ea typeface="MS PGothic" charset="0"/>
              </a:rPr>
              <a:t>Placebo</a:t>
            </a:r>
          </a:p>
        </p:txBody>
      </p:sp>
      <p:sp>
        <p:nvSpPr>
          <p:cNvPr id="59" name="Rectangle 113">
            <a:extLst>
              <a:ext uri="{FF2B5EF4-FFF2-40B4-BE49-F238E27FC236}">
                <a16:creationId xmlns:a16="http://schemas.microsoft.com/office/drawing/2014/main" id="{BCA5CEEE-1037-481F-AB37-45AF551A2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75" y="2124967"/>
            <a:ext cx="124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Finerenona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F2654-1583-4A79-842A-681A9151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/>
              <a:t>Os dados entre parênteses são a variação média face à referência, as barras de erro correspondem a 95% do intervalo de confiança (CI)</a:t>
            </a:r>
            <a:br>
              <a:rPr lang="pt-PT"/>
            </a:br>
            <a:r>
              <a:rPr lang="pt-PT">
                <a:solidFill>
                  <a:srgbClr val="53585A"/>
                </a:solidFill>
                <a:ea typeface="MS PGothic" charset="0"/>
              </a:rPr>
              <a:t>*Entre a referência e o mês 4 (resultado secundário anteriormente especificado); LS, mínimos quadrados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827BCE1-E77F-4638-B3EF-C972C4B7A11D}"/>
              </a:ext>
            </a:extLst>
          </p:cNvPr>
          <p:cNvSpPr/>
          <p:nvPr/>
        </p:nvSpPr>
        <p:spPr>
          <a:xfrm>
            <a:off x="741177" y="5517304"/>
            <a:ext cx="10647411" cy="3973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000" b="1">
                <a:solidFill>
                  <a:schemeClr val="accent3"/>
                </a:solidFill>
              </a:rPr>
              <a:t>31% de redução do UACR no mês 4 com finerenona vs placebo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549DD-56FC-4229-BB2D-518840871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Variação da PAS (mmHg) ao longo do tempo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1A36F0-26AF-4446-AA8F-AEA80EE794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/>
              <a:t>Variação de HbA1c (%) ao longo do tempo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Pressão arterial e glicemia</a:t>
            </a:r>
          </a:p>
        </p:txBody>
      </p:sp>
      <p:graphicFrame>
        <p:nvGraphicFramePr>
          <p:cNvPr id="87" name="Content Placeholder 16">
            <a:extLst>
              <a:ext uri="{FF2B5EF4-FFF2-40B4-BE49-F238E27FC236}">
                <a16:creationId xmlns:a16="http://schemas.microsoft.com/office/drawing/2014/main" id="{63BC912A-FE00-446D-9106-FD026A70C8D9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585828674"/>
              </p:ext>
            </p:extLst>
          </p:nvPr>
        </p:nvGraphicFramePr>
        <p:xfrm>
          <a:off x="623887" y="1927573"/>
          <a:ext cx="10224641" cy="193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73896-695B-4EC1-8914-04ED8016A6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6B830-88D7-4549-B118-B8D1C57B24C4}"/>
              </a:ext>
            </a:extLst>
          </p:cNvPr>
          <p:cNvSpPr txBox="1"/>
          <p:nvPr/>
        </p:nvSpPr>
        <p:spPr>
          <a:xfrm rot="16200000">
            <a:off x="1439775" y="3385664"/>
            <a:ext cx="2434448" cy="33563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90" name="Rectangle 360">
            <a:extLst>
              <a:ext uri="{FF2B5EF4-FFF2-40B4-BE49-F238E27FC236}">
                <a16:creationId xmlns:a16="http://schemas.microsoft.com/office/drawing/2014/main" id="{8750700F-CAF0-462A-9115-0F01673A94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67675" y="2555019"/>
            <a:ext cx="10555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PAS média</a:t>
            </a:r>
          </a:p>
        </p:txBody>
      </p:sp>
      <p:sp>
        <p:nvSpPr>
          <p:cNvPr id="29" name="Rectangle 113">
            <a:extLst>
              <a:ext uri="{FF2B5EF4-FFF2-40B4-BE49-F238E27FC236}">
                <a16:creationId xmlns:a16="http://schemas.microsoft.com/office/drawing/2014/main" id="{B849184F-20F3-470D-A4DC-B722F133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700" y="2022923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cap="none" normalizeH="0" baseline="0" noProof="0">
                <a:ln>
                  <a:noFill/>
                </a:ln>
                <a:uLnTx/>
                <a:uFillTx/>
                <a:latin typeface="Arial" panose="020B0604020202020204" pitchFamily="34" charset="0"/>
                <a:ea typeface="MS PGothic" charset="0"/>
              </a:rPr>
              <a:t>Placebo</a:t>
            </a:r>
          </a:p>
        </p:txBody>
      </p:sp>
      <p:sp>
        <p:nvSpPr>
          <p:cNvPr id="30" name="Rectangle 113">
            <a:extLst>
              <a:ext uri="{FF2B5EF4-FFF2-40B4-BE49-F238E27FC236}">
                <a16:creationId xmlns:a16="http://schemas.microsoft.com/office/drawing/2014/main" id="{E32C6393-1E20-402D-993B-E34BBAA4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695" y="2269144"/>
            <a:ext cx="124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Finerenona</a:t>
            </a:r>
          </a:p>
        </p:txBody>
      </p:sp>
      <p:sp>
        <p:nvSpPr>
          <p:cNvPr id="31" name="Rectangle 359">
            <a:extLst>
              <a:ext uri="{FF2B5EF4-FFF2-40B4-BE49-F238E27FC236}">
                <a16:creationId xmlns:a16="http://schemas.microsoft.com/office/drawing/2014/main" id="{0E7B9ABE-A4F9-42F3-863D-2FD0771A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411" y="5959279"/>
            <a:ext cx="2771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Meses desde a aleatorização</a:t>
            </a:r>
          </a:p>
        </p:txBody>
      </p:sp>
      <p:graphicFrame>
        <p:nvGraphicFramePr>
          <p:cNvPr id="33" name="Content Placeholder 12">
            <a:extLst>
              <a:ext uri="{FF2B5EF4-FFF2-40B4-BE49-F238E27FC236}">
                <a16:creationId xmlns:a16="http://schemas.microsoft.com/office/drawing/2014/main" id="{7F58A508-7E17-4E29-8C06-21E333849FC5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393530567"/>
              </p:ext>
            </p:extLst>
          </p:nvPr>
        </p:nvGraphicFramePr>
        <p:xfrm>
          <a:off x="623887" y="4186867"/>
          <a:ext cx="10224641" cy="190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Rectangle 360">
            <a:extLst>
              <a:ext uri="{FF2B5EF4-FFF2-40B4-BE49-F238E27FC236}">
                <a16:creationId xmlns:a16="http://schemas.microsoft.com/office/drawing/2014/main" id="{38672B5E-7B32-42C0-AC45-C3B7C30D498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7172" y="4860938"/>
            <a:ext cx="12295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HbA1c média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8FEF94-C89D-4A56-A933-120214E1A5A1}"/>
              </a:ext>
            </a:extLst>
          </p:cNvPr>
          <p:cNvSpPr/>
          <p:nvPr/>
        </p:nvSpPr>
        <p:spPr>
          <a:xfrm>
            <a:off x="6240016" y="1295752"/>
            <a:ext cx="3584178" cy="5489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/>
              <a:t>Delta máx. -3,2 no mês 4 vs</a:t>
            </a:r>
            <a:br>
              <a:rPr lang="pt-PT" sz="1600" dirty="0"/>
            </a:br>
            <a:r>
              <a:rPr lang="pt-PT" sz="1600" dirty="0"/>
              <a:t>+0,7 com placebo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33" grpId="0">
        <p:bldAsOne/>
      </p:bldGraphic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20DA-C8D1-4B77-B83A-FEBC02BC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100" dirty="0"/>
              <a:t>Objetivo primário</a:t>
            </a:r>
            <a:br>
              <a:rPr lang="pt-PT" dirty="0"/>
            </a:br>
            <a:r>
              <a:rPr lang="pt-PT" sz="2400" dirty="0">
                <a:solidFill>
                  <a:schemeClr val="bg2"/>
                </a:solidFill>
              </a:rPr>
              <a:t>Insuficiência renal*</a:t>
            </a:r>
            <a:r>
              <a:rPr lang="pt-PT" sz="3100" dirty="0">
                <a:solidFill>
                  <a:schemeClr val="bg2"/>
                </a:solidFill>
              </a:rPr>
              <a:t>, </a:t>
            </a:r>
            <a:r>
              <a:rPr lang="pt-PT" sz="2400" dirty="0">
                <a:solidFill>
                  <a:schemeClr val="bg2"/>
                </a:solidFill>
              </a:rPr>
              <a:t>diminuição sustentada de ≥40%</a:t>
            </a:r>
            <a:r>
              <a:rPr lang="pt-PT" dirty="0"/>
              <a:t> </a:t>
            </a:r>
            <a:r>
              <a:rPr lang="pt-PT" sz="2400" dirty="0">
                <a:solidFill>
                  <a:schemeClr val="bg2"/>
                </a:solidFill>
              </a:rPr>
              <a:t>da eGFR em</a:t>
            </a:r>
            <a:r>
              <a:rPr lang="pt-PT" sz="2400" dirty="0">
                <a:solidFill>
                  <a:srgbClr val="C00000"/>
                </a:solidFill>
              </a:rPr>
              <a:t> </a:t>
            </a:r>
            <a:r>
              <a:rPr lang="pt-PT" sz="2400" dirty="0">
                <a:solidFill>
                  <a:schemeClr val="bg2"/>
                </a:solidFill>
              </a:rPr>
              <a:t>relação</a:t>
            </a:r>
            <a:r>
              <a:rPr lang="pt-PT" sz="2400" dirty="0">
                <a:solidFill>
                  <a:srgbClr val="C00000"/>
                </a:solidFill>
              </a:rPr>
              <a:t> </a:t>
            </a:r>
            <a:r>
              <a:rPr lang="pt-PT" sz="2400" dirty="0">
                <a:solidFill>
                  <a:schemeClr val="bg2"/>
                </a:solidFill>
              </a:rPr>
              <a:t>ao</a:t>
            </a:r>
            <a:r>
              <a:rPr lang="pt-PT" sz="2400" dirty="0">
                <a:solidFill>
                  <a:srgbClr val="C00000"/>
                </a:solidFill>
              </a:rPr>
              <a:t> </a:t>
            </a:r>
            <a:r>
              <a:rPr lang="pt-PT" sz="2400" dirty="0">
                <a:solidFill>
                  <a:schemeClr val="bg2"/>
                </a:solidFill>
              </a:rPr>
              <a:t>basal</a:t>
            </a:r>
            <a:r>
              <a:rPr lang="pt-PT" sz="2400" dirty="0">
                <a:solidFill>
                  <a:srgbClr val="C00000"/>
                </a:solidFill>
              </a:rPr>
              <a:t> </a:t>
            </a:r>
            <a:r>
              <a:rPr lang="pt-PT" sz="2400" dirty="0">
                <a:solidFill>
                  <a:schemeClr val="bg2"/>
                </a:solidFill>
              </a:rPr>
              <a:t>ou morte renal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FA64F-ABDD-43C4-B2DC-52C87EAC4D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B5C1A-84E1-4B16-9AB0-23C30F17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*Doença renal em fase terminal ou uma eGFR &lt;15 ml/min/1,73 m</a:t>
            </a:r>
            <a:r>
              <a:rPr kumimoji="0" lang="pt-PT" sz="1000" b="0" i="0" u="none" strike="noStrike" cap="none" normalizeH="0" baseline="3000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72" name="Table label">
            <a:extLst>
              <a:ext uri="{FF2B5EF4-FFF2-40B4-BE49-F238E27FC236}">
                <a16:creationId xmlns:a16="http://schemas.microsoft.com/office/drawing/2014/main" id="{63A8A629-856C-4CF0-AD90-C130AB21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67" y="5193645"/>
            <a:ext cx="932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N.º em risco</a:t>
            </a:r>
          </a:p>
        </p:txBody>
      </p:sp>
      <p:grpSp>
        <p:nvGrpSpPr>
          <p:cNvPr id="6" name="Table finerenone">
            <a:extLst>
              <a:ext uri="{FF2B5EF4-FFF2-40B4-BE49-F238E27FC236}">
                <a16:creationId xmlns:a16="http://schemas.microsoft.com/office/drawing/2014/main" id="{C1754C5D-E82D-46F5-91BC-85C41AA8312F}"/>
              </a:ext>
            </a:extLst>
          </p:cNvPr>
          <p:cNvGrpSpPr/>
          <p:nvPr/>
        </p:nvGrpSpPr>
        <p:grpSpPr>
          <a:xfrm>
            <a:off x="342752" y="5671383"/>
            <a:ext cx="9219678" cy="215444"/>
            <a:chOff x="263031" y="5814426"/>
            <a:chExt cx="8126324" cy="215444"/>
          </a:xfrm>
        </p:grpSpPr>
        <p:sp>
          <p:nvSpPr>
            <p:cNvPr id="373" name="Rectangle 365">
              <a:extLst>
                <a:ext uri="{FF2B5EF4-FFF2-40B4-BE49-F238E27FC236}">
                  <a16:creationId xmlns:a16="http://schemas.microsoft.com/office/drawing/2014/main" id="{1DDEF8B3-75CA-47B3-A222-AF748BCA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31" y="5814426"/>
              <a:ext cx="963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Finerenona</a:t>
              </a:r>
            </a:p>
          </p:txBody>
        </p:sp>
        <p:sp>
          <p:nvSpPr>
            <p:cNvPr id="374" name="Rectangle 366">
              <a:extLst>
                <a:ext uri="{FF2B5EF4-FFF2-40B4-BE49-F238E27FC236}">
                  <a16:creationId xmlns:a16="http://schemas.microsoft.com/office/drawing/2014/main" id="{00C8C109-F18A-4755-88F1-652417FBD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76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2833</a:t>
              </a:r>
            </a:p>
          </p:txBody>
        </p:sp>
        <p:sp>
          <p:nvSpPr>
            <p:cNvPr id="376" name="Rectangle 368">
              <a:extLst>
                <a:ext uri="{FF2B5EF4-FFF2-40B4-BE49-F238E27FC236}">
                  <a16:creationId xmlns:a16="http://schemas.microsoft.com/office/drawing/2014/main" id="{1C2172AE-9B02-4CDF-BC60-266AFCE25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53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2607</a:t>
              </a:r>
            </a:p>
          </p:txBody>
        </p:sp>
        <p:sp>
          <p:nvSpPr>
            <p:cNvPr id="378" name="Rectangle 370">
              <a:extLst>
                <a:ext uri="{FF2B5EF4-FFF2-40B4-BE49-F238E27FC236}">
                  <a16:creationId xmlns:a16="http://schemas.microsoft.com/office/drawing/2014/main" id="{A875ED7D-4000-49DA-BC51-EFD79BC79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861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1808</a:t>
              </a:r>
            </a:p>
          </p:txBody>
        </p:sp>
        <p:sp>
          <p:nvSpPr>
            <p:cNvPr id="380" name="Rectangle 372">
              <a:extLst>
                <a:ext uri="{FF2B5EF4-FFF2-40B4-BE49-F238E27FC236}">
                  <a16:creationId xmlns:a16="http://schemas.microsoft.com/office/drawing/2014/main" id="{376B4D8A-2460-40EB-BDCA-C4CC2AFAD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415" y="5814426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787</a:t>
              </a:r>
            </a:p>
          </p:txBody>
        </p:sp>
        <p:sp>
          <p:nvSpPr>
            <p:cNvPr id="382" name="Rectangle 374">
              <a:extLst>
                <a:ext uri="{FF2B5EF4-FFF2-40B4-BE49-F238E27FC236}">
                  <a16:creationId xmlns:a16="http://schemas.microsoft.com/office/drawing/2014/main" id="{D8059747-F68B-4C28-950C-2DBA59D2E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82" y="5814426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83</a:t>
              </a: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C158B83B-EE54-4860-A757-D59CE4B6821F}"/>
              </a:ext>
            </a:extLst>
          </p:cNvPr>
          <p:cNvGrpSpPr/>
          <p:nvPr/>
        </p:nvGrpSpPr>
        <p:grpSpPr>
          <a:xfrm>
            <a:off x="657377" y="5432296"/>
            <a:ext cx="8905053" cy="215444"/>
            <a:chOff x="540345" y="5575339"/>
            <a:chExt cx="7849010" cy="215444"/>
          </a:xfrm>
        </p:grpSpPr>
        <p:sp>
          <p:nvSpPr>
            <p:cNvPr id="383" name="Rectangle 375">
              <a:extLst>
                <a:ext uri="{FF2B5EF4-FFF2-40B4-BE49-F238E27FC236}">
                  <a16:creationId xmlns:a16="http://schemas.microsoft.com/office/drawing/2014/main" id="{4CD2A133-21B7-4FB7-9C8C-F1A98576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5" y="557533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</a:t>
              </a:r>
            </a:p>
          </p:txBody>
        </p:sp>
        <p:sp>
          <p:nvSpPr>
            <p:cNvPr id="384" name="Rectangle 376">
              <a:extLst>
                <a:ext uri="{FF2B5EF4-FFF2-40B4-BE49-F238E27FC236}">
                  <a16:creationId xmlns:a16="http://schemas.microsoft.com/office/drawing/2014/main" id="{EF10FE73-D6D5-4190-9EAA-22347B4D8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76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2841</a:t>
              </a:r>
            </a:p>
          </p:txBody>
        </p:sp>
        <p:sp>
          <p:nvSpPr>
            <p:cNvPr id="386" name="Rectangle 378">
              <a:extLst>
                <a:ext uri="{FF2B5EF4-FFF2-40B4-BE49-F238E27FC236}">
                  <a16:creationId xmlns:a16="http://schemas.microsoft.com/office/drawing/2014/main" id="{615B15BF-DDCC-4789-A506-C2A74BA2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53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2586</a:t>
              </a:r>
            </a:p>
          </p:txBody>
        </p:sp>
        <p:sp>
          <p:nvSpPr>
            <p:cNvPr id="388" name="Rectangle 380">
              <a:extLst>
                <a:ext uri="{FF2B5EF4-FFF2-40B4-BE49-F238E27FC236}">
                  <a16:creationId xmlns:a16="http://schemas.microsoft.com/office/drawing/2014/main" id="{C3C72457-BAEF-4FA2-999F-139EB1412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861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1758</a:t>
              </a:r>
            </a:p>
          </p:txBody>
        </p:sp>
        <p:sp>
          <p:nvSpPr>
            <p:cNvPr id="390" name="Rectangle 382">
              <a:extLst>
                <a:ext uri="{FF2B5EF4-FFF2-40B4-BE49-F238E27FC236}">
                  <a16:creationId xmlns:a16="http://schemas.microsoft.com/office/drawing/2014/main" id="{E7F1C652-1038-4EC2-83F1-143D34C4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415" y="5575339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792</a:t>
              </a:r>
            </a:p>
          </p:txBody>
        </p:sp>
        <p:sp>
          <p:nvSpPr>
            <p:cNvPr id="392" name="Rectangle 384">
              <a:extLst>
                <a:ext uri="{FF2B5EF4-FFF2-40B4-BE49-F238E27FC236}">
                  <a16:creationId xmlns:a16="http://schemas.microsoft.com/office/drawing/2014/main" id="{64E05FA4-8AD1-4063-822C-AA7A5E7E0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82" y="5575339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82</a:t>
              </a:r>
            </a:p>
          </p:txBody>
        </p:sp>
      </p:grpSp>
      <p:grpSp>
        <p:nvGrpSpPr>
          <p:cNvPr id="7" name="KM curve axes">
            <a:extLst>
              <a:ext uri="{FF2B5EF4-FFF2-40B4-BE49-F238E27FC236}">
                <a16:creationId xmlns:a16="http://schemas.microsoft.com/office/drawing/2014/main" id="{97D172A3-7670-4859-AE6C-253AD6E8F0DE}"/>
              </a:ext>
            </a:extLst>
          </p:cNvPr>
          <p:cNvGrpSpPr/>
          <p:nvPr/>
        </p:nvGrpSpPr>
        <p:grpSpPr>
          <a:xfrm>
            <a:off x="885995" y="1732057"/>
            <a:ext cx="8676436" cy="3502544"/>
            <a:chOff x="750141" y="1909060"/>
            <a:chExt cx="7647917" cy="3468583"/>
          </a:xfrm>
        </p:grpSpPr>
        <p:sp>
          <p:nvSpPr>
            <p:cNvPr id="309" name="Line 301">
              <a:extLst>
                <a:ext uri="{FF2B5EF4-FFF2-40B4-BE49-F238E27FC236}">
                  <a16:creationId xmlns:a16="http://schemas.microsoft.com/office/drawing/2014/main" id="{CD7A923A-7120-4236-8784-AFAE30192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34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0" name="Line 302">
              <a:extLst>
                <a:ext uri="{FF2B5EF4-FFF2-40B4-BE49-F238E27FC236}">
                  <a16:creationId xmlns:a16="http://schemas.microsoft.com/office/drawing/2014/main" id="{15148C42-30C7-4672-B4C5-775F739CE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2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1" name="Line 303">
              <a:extLst>
                <a:ext uri="{FF2B5EF4-FFF2-40B4-BE49-F238E27FC236}">
                  <a16:creationId xmlns:a16="http://schemas.microsoft.com/office/drawing/2014/main" id="{3F46342F-67FC-423C-949E-5926152F8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117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2" name="Line 304">
              <a:extLst>
                <a:ext uri="{FF2B5EF4-FFF2-40B4-BE49-F238E27FC236}">
                  <a16:creationId xmlns:a16="http://schemas.microsoft.com/office/drawing/2014/main" id="{E2D0F999-640B-44C6-9CCB-3F95AF0EC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810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3" name="Line 305">
              <a:extLst>
                <a:ext uri="{FF2B5EF4-FFF2-40B4-BE49-F238E27FC236}">
                  <a16:creationId xmlns:a16="http://schemas.microsoft.com/office/drawing/2014/main" id="{88FCEFE6-12F8-4239-A158-62A1AAEF4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987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4" name="Line 306">
              <a:extLst>
                <a:ext uri="{FF2B5EF4-FFF2-40B4-BE49-F238E27FC236}">
                  <a16:creationId xmlns:a16="http://schemas.microsoft.com/office/drawing/2014/main" id="{C11FF964-B3F3-4A73-BBE5-CF59C7B59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994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5" name="Line 307">
              <a:extLst>
                <a:ext uri="{FF2B5EF4-FFF2-40B4-BE49-F238E27FC236}">
                  <a16:creationId xmlns:a16="http://schemas.microsoft.com/office/drawing/2014/main" id="{B19F1799-48FE-4013-8C1E-EC9684CDE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687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6" name="Line 308">
              <a:extLst>
                <a:ext uri="{FF2B5EF4-FFF2-40B4-BE49-F238E27FC236}">
                  <a16:creationId xmlns:a16="http://schemas.microsoft.com/office/drawing/2014/main" id="{D72CE136-63D4-422F-BD64-8ECD6B196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9752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7" name="Line 309">
              <a:extLst>
                <a:ext uri="{FF2B5EF4-FFF2-40B4-BE49-F238E27FC236}">
                  <a16:creationId xmlns:a16="http://schemas.microsoft.com/office/drawing/2014/main" id="{267F1B8D-A912-4353-9270-E6FE85976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88706" y="4765890"/>
              <a:ext cx="0" cy="736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8" name="Rectangle 310">
              <a:extLst>
                <a:ext uri="{FF2B5EF4-FFF2-40B4-BE49-F238E27FC236}">
                  <a16:creationId xmlns:a16="http://schemas.microsoft.com/office/drawing/2014/main" id="{8861ACB9-33B8-43DF-BF74-B159B131A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802" y="485995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</a:p>
          </p:txBody>
        </p:sp>
        <p:sp>
          <p:nvSpPr>
            <p:cNvPr id="319" name="Rectangle 311">
              <a:extLst>
                <a:ext uri="{FF2B5EF4-FFF2-40B4-BE49-F238E27FC236}">
                  <a16:creationId xmlns:a16="http://schemas.microsoft.com/office/drawing/2014/main" id="{C1F56450-12E7-4A74-B2C7-FE878D452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791" y="465040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</a:p>
          </p:txBody>
        </p:sp>
        <p:sp>
          <p:nvSpPr>
            <p:cNvPr id="330" name="Rectangle 322">
              <a:extLst>
                <a:ext uri="{FF2B5EF4-FFF2-40B4-BE49-F238E27FC236}">
                  <a16:creationId xmlns:a16="http://schemas.microsoft.com/office/drawing/2014/main" id="{96AB9F45-A71C-4AAE-B943-0A262B66B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800" y="485995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6</a:t>
              </a:r>
            </a:p>
          </p:txBody>
        </p:sp>
        <p:sp>
          <p:nvSpPr>
            <p:cNvPr id="331" name="Rectangle 323">
              <a:extLst>
                <a:ext uri="{FF2B5EF4-FFF2-40B4-BE49-F238E27FC236}">
                  <a16:creationId xmlns:a16="http://schemas.microsoft.com/office/drawing/2014/main" id="{43145DED-64A7-4BFF-A9C9-AB5F2FCC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337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12</a:t>
              </a:r>
            </a:p>
          </p:txBody>
        </p:sp>
        <p:sp>
          <p:nvSpPr>
            <p:cNvPr id="332" name="Rectangle 324">
              <a:extLst>
                <a:ext uri="{FF2B5EF4-FFF2-40B4-BE49-F238E27FC236}">
                  <a16:creationId xmlns:a16="http://schemas.microsoft.com/office/drawing/2014/main" id="{EAC5F5BA-B9E3-47DD-B3F3-7E7BDBDC7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667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</a:t>
              </a:r>
            </a:p>
          </p:txBody>
        </p:sp>
        <p:sp>
          <p:nvSpPr>
            <p:cNvPr id="333" name="Rectangle 325">
              <a:extLst>
                <a:ext uri="{FF2B5EF4-FFF2-40B4-BE49-F238E27FC236}">
                  <a16:creationId xmlns:a16="http://schemas.microsoft.com/office/drawing/2014/main" id="{CE35C4DB-920E-43BC-80AB-94F250CB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544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24</a:t>
              </a:r>
            </a:p>
          </p:txBody>
        </p:sp>
        <p:sp>
          <p:nvSpPr>
            <p:cNvPr id="334" name="Rectangle 326">
              <a:extLst>
                <a:ext uri="{FF2B5EF4-FFF2-40B4-BE49-F238E27FC236}">
                  <a16:creationId xmlns:a16="http://schemas.microsoft.com/office/drawing/2014/main" id="{72A05942-AA34-4964-BDCF-0B74445DA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500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</a:p>
          </p:txBody>
        </p:sp>
        <p:sp>
          <p:nvSpPr>
            <p:cNvPr id="335" name="Rectangle 327">
              <a:extLst>
                <a:ext uri="{FF2B5EF4-FFF2-40B4-BE49-F238E27FC236}">
                  <a16:creationId xmlns:a16="http://schemas.microsoft.com/office/drawing/2014/main" id="{40EBB48F-AD9D-4B82-B804-0A20853D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405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36</a:t>
              </a:r>
            </a:p>
          </p:txBody>
        </p:sp>
        <p:sp>
          <p:nvSpPr>
            <p:cNvPr id="336" name="Rectangle 328">
              <a:extLst>
                <a:ext uri="{FF2B5EF4-FFF2-40B4-BE49-F238E27FC236}">
                  <a16:creationId xmlns:a16="http://schemas.microsoft.com/office/drawing/2014/main" id="{71956D82-0D11-44FB-94B3-DAA46F7C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096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42</a:t>
              </a:r>
            </a:p>
          </p:txBody>
        </p:sp>
        <p:sp>
          <p:nvSpPr>
            <p:cNvPr id="337" name="Rectangle 329">
              <a:extLst>
                <a:ext uri="{FF2B5EF4-FFF2-40B4-BE49-F238E27FC236}">
                  <a16:creationId xmlns:a16="http://schemas.microsoft.com/office/drawing/2014/main" id="{CB3067CB-388B-4EC5-884D-0B183DBE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878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48</a:t>
              </a:r>
            </a:p>
          </p:txBody>
        </p:sp>
        <p:sp>
          <p:nvSpPr>
            <p:cNvPr id="367" name="Rectangle 359">
              <a:extLst>
                <a:ext uri="{FF2B5EF4-FFF2-40B4-BE49-F238E27FC236}">
                  <a16:creationId xmlns:a16="http://schemas.microsoft.com/office/drawing/2014/main" id="{D59B5E62-81C5-4927-9CC9-74F4FF867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251" y="5131422"/>
              <a:ext cx="25678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Tempo até ao primeiro evento (meses)</a:t>
              </a:r>
            </a:p>
          </p:txBody>
        </p:sp>
        <p:sp>
          <p:nvSpPr>
            <p:cNvPr id="368" name="Rectangle 360">
              <a:extLst>
                <a:ext uri="{FF2B5EF4-FFF2-40B4-BE49-F238E27FC236}">
                  <a16:creationId xmlns:a16="http://schemas.microsoft.com/office/drawing/2014/main" id="{DBD56F44-2DAA-415B-9F60-00F6EB6A9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76870" y="3292462"/>
              <a:ext cx="2487862" cy="23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Incidência acumulada (%)</a:t>
              </a:r>
            </a:p>
          </p:txBody>
        </p:sp>
        <p:sp>
          <p:nvSpPr>
            <p:cNvPr id="297" name="Freeform 289">
              <a:extLst>
                <a:ext uri="{FF2B5EF4-FFF2-40B4-BE49-F238E27FC236}">
                  <a16:creationId xmlns:a16="http://schemas.microsoft.com/office/drawing/2014/main" id="{00AE613C-0C88-4949-B3EC-B3968460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023943"/>
              <a:ext cx="6769364" cy="2737956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6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4" name="Line 296">
              <a:extLst>
                <a:ext uri="{FF2B5EF4-FFF2-40B4-BE49-F238E27FC236}">
                  <a16:creationId xmlns:a16="http://schemas.microsoft.com/office/drawing/2014/main" id="{37151E90-00D3-4027-BD29-EAE71CC00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024838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5" name="Line 297">
              <a:extLst>
                <a:ext uri="{FF2B5EF4-FFF2-40B4-BE49-F238E27FC236}">
                  <a16:creationId xmlns:a16="http://schemas.microsoft.com/office/drawing/2014/main" id="{0787BA0A-20E8-43D6-8D75-BA97AEA44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704166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6" name="Line 298">
              <a:extLst>
                <a:ext uri="{FF2B5EF4-FFF2-40B4-BE49-F238E27FC236}">
                  <a16:creationId xmlns:a16="http://schemas.microsoft.com/office/drawing/2014/main" id="{75FEC679-7044-44BB-9E28-80DC0E463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3387445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7" name="Line 299">
              <a:extLst>
                <a:ext uri="{FF2B5EF4-FFF2-40B4-BE49-F238E27FC236}">
                  <a16:creationId xmlns:a16="http://schemas.microsoft.com/office/drawing/2014/main" id="{7D3F77DE-DBEE-4E41-8541-9E638F89B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082571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8" name="Line 300">
              <a:extLst>
                <a:ext uri="{FF2B5EF4-FFF2-40B4-BE49-F238E27FC236}">
                  <a16:creationId xmlns:a16="http://schemas.microsoft.com/office/drawing/2014/main" id="{D6908D28-6440-4CC1-A18A-86383DF93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761899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20" name="Rectangle 312">
              <a:extLst>
                <a:ext uri="{FF2B5EF4-FFF2-40B4-BE49-F238E27FC236}">
                  <a16:creationId xmlns:a16="http://schemas.microsoft.com/office/drawing/2014/main" id="{24886514-A522-4DF5-A727-6BBFD0FF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3970741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10</a:t>
              </a:r>
            </a:p>
          </p:txBody>
        </p:sp>
        <p:sp>
          <p:nvSpPr>
            <p:cNvPr id="321" name="Rectangle 313">
              <a:extLst>
                <a:ext uri="{FF2B5EF4-FFF2-40B4-BE49-F238E27FC236}">
                  <a16:creationId xmlns:a16="http://schemas.microsoft.com/office/drawing/2014/main" id="{88780298-5400-42C9-B8A9-ED1F9EDAA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3287465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</a:t>
              </a:r>
            </a:p>
          </p:txBody>
        </p:sp>
        <p:sp>
          <p:nvSpPr>
            <p:cNvPr id="322" name="Rectangle 314">
              <a:extLst>
                <a:ext uri="{FF2B5EF4-FFF2-40B4-BE49-F238E27FC236}">
                  <a16:creationId xmlns:a16="http://schemas.microsoft.com/office/drawing/2014/main" id="{E0537C72-BC20-4A68-A87C-0525DA7FC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2592339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</a:p>
          </p:txBody>
        </p:sp>
        <p:sp>
          <p:nvSpPr>
            <p:cNvPr id="323" name="Rectangle 315">
              <a:extLst>
                <a:ext uri="{FF2B5EF4-FFF2-40B4-BE49-F238E27FC236}">
                  <a16:creationId xmlns:a16="http://schemas.microsoft.com/office/drawing/2014/main" id="{9C2C7E2A-47FF-4E20-8C8F-7830650E4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1909060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40</a:t>
              </a:r>
            </a:p>
          </p:txBody>
        </p:sp>
      </p:grpSp>
      <p:grpSp>
        <p:nvGrpSpPr>
          <p:cNvPr id="8" name="Placebo">
            <a:extLst>
              <a:ext uri="{FF2B5EF4-FFF2-40B4-BE49-F238E27FC236}">
                <a16:creationId xmlns:a16="http://schemas.microsoft.com/office/drawing/2014/main" id="{FCDD3B06-54C4-4966-B255-27E9455432AD}"/>
              </a:ext>
            </a:extLst>
          </p:cNvPr>
          <p:cNvGrpSpPr/>
          <p:nvPr/>
        </p:nvGrpSpPr>
        <p:grpSpPr>
          <a:xfrm>
            <a:off x="1758643" y="1911126"/>
            <a:ext cx="9912555" cy="2713668"/>
            <a:chOff x="1519344" y="2086393"/>
            <a:chExt cx="8737504" cy="2687356"/>
          </a:xfrm>
        </p:grpSpPr>
        <p:sp>
          <p:nvSpPr>
            <p:cNvPr id="398" name="Placebo curve">
              <a:extLst>
                <a:ext uri="{FF2B5EF4-FFF2-40B4-BE49-F238E27FC236}">
                  <a16:creationId xmlns:a16="http://schemas.microsoft.com/office/drawing/2014/main" id="{C6D2B898-2B95-416F-932F-0507E0F3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226268"/>
              <a:ext cx="6769364" cy="2547481"/>
            </a:xfrm>
            <a:custGeom>
              <a:avLst/>
              <a:gdLst>
                <a:gd name="T0" fmla="*/ 62 w 3341"/>
                <a:gd name="T1" fmla="*/ 645 h 645"/>
                <a:gd name="T2" fmla="*/ 125 w 3341"/>
                <a:gd name="T3" fmla="*/ 642 h 645"/>
                <a:gd name="T4" fmla="*/ 190 w 3341"/>
                <a:gd name="T5" fmla="*/ 642 h 645"/>
                <a:gd name="T6" fmla="*/ 252 w 3341"/>
                <a:gd name="T7" fmla="*/ 642 h 645"/>
                <a:gd name="T8" fmla="*/ 300 w 3341"/>
                <a:gd name="T9" fmla="*/ 637 h 645"/>
                <a:gd name="T10" fmla="*/ 356 w 3341"/>
                <a:gd name="T11" fmla="*/ 634 h 645"/>
                <a:gd name="T12" fmla="*/ 416 w 3341"/>
                <a:gd name="T13" fmla="*/ 631 h 645"/>
                <a:gd name="T14" fmla="*/ 475 w 3341"/>
                <a:gd name="T15" fmla="*/ 628 h 645"/>
                <a:gd name="T16" fmla="*/ 532 w 3341"/>
                <a:gd name="T17" fmla="*/ 625 h 645"/>
                <a:gd name="T18" fmla="*/ 571 w 3341"/>
                <a:gd name="T19" fmla="*/ 611 h 645"/>
                <a:gd name="T20" fmla="*/ 622 w 3341"/>
                <a:gd name="T21" fmla="*/ 606 h 645"/>
                <a:gd name="T22" fmla="*/ 676 w 3341"/>
                <a:gd name="T23" fmla="*/ 603 h 645"/>
                <a:gd name="T24" fmla="*/ 736 w 3341"/>
                <a:gd name="T25" fmla="*/ 603 h 645"/>
                <a:gd name="T26" fmla="*/ 792 w 3341"/>
                <a:gd name="T27" fmla="*/ 600 h 645"/>
                <a:gd name="T28" fmla="*/ 832 w 3341"/>
                <a:gd name="T29" fmla="*/ 580 h 645"/>
                <a:gd name="T30" fmla="*/ 874 w 3341"/>
                <a:gd name="T31" fmla="*/ 566 h 645"/>
                <a:gd name="T32" fmla="*/ 925 w 3341"/>
                <a:gd name="T33" fmla="*/ 563 h 645"/>
                <a:gd name="T34" fmla="*/ 982 w 3341"/>
                <a:gd name="T35" fmla="*/ 560 h 645"/>
                <a:gd name="T36" fmla="*/ 1038 w 3341"/>
                <a:gd name="T37" fmla="*/ 557 h 645"/>
                <a:gd name="T38" fmla="*/ 1092 w 3341"/>
                <a:gd name="T39" fmla="*/ 549 h 645"/>
                <a:gd name="T40" fmla="*/ 1126 w 3341"/>
                <a:gd name="T41" fmla="*/ 526 h 645"/>
                <a:gd name="T42" fmla="*/ 1168 w 3341"/>
                <a:gd name="T43" fmla="*/ 515 h 645"/>
                <a:gd name="T44" fmla="*/ 1216 w 3341"/>
                <a:gd name="T45" fmla="*/ 509 h 645"/>
                <a:gd name="T46" fmla="*/ 1273 w 3341"/>
                <a:gd name="T47" fmla="*/ 507 h 645"/>
                <a:gd name="T48" fmla="*/ 1335 w 3341"/>
                <a:gd name="T49" fmla="*/ 507 h 645"/>
                <a:gd name="T50" fmla="*/ 1383 w 3341"/>
                <a:gd name="T51" fmla="*/ 492 h 645"/>
                <a:gd name="T52" fmla="*/ 1414 w 3341"/>
                <a:gd name="T53" fmla="*/ 458 h 645"/>
                <a:gd name="T54" fmla="*/ 1460 w 3341"/>
                <a:gd name="T55" fmla="*/ 450 h 645"/>
                <a:gd name="T56" fmla="*/ 1511 w 3341"/>
                <a:gd name="T57" fmla="*/ 444 h 645"/>
                <a:gd name="T58" fmla="*/ 1567 w 3341"/>
                <a:gd name="T59" fmla="*/ 441 h 645"/>
                <a:gd name="T60" fmla="*/ 1621 w 3341"/>
                <a:gd name="T61" fmla="*/ 439 h 645"/>
                <a:gd name="T62" fmla="*/ 1660 w 3341"/>
                <a:gd name="T63" fmla="*/ 416 h 645"/>
                <a:gd name="T64" fmla="*/ 1694 w 3341"/>
                <a:gd name="T65" fmla="*/ 373 h 645"/>
                <a:gd name="T66" fmla="*/ 1751 w 3341"/>
                <a:gd name="T67" fmla="*/ 371 h 645"/>
                <a:gd name="T68" fmla="*/ 1805 w 3341"/>
                <a:gd name="T69" fmla="*/ 365 h 645"/>
                <a:gd name="T70" fmla="*/ 1867 w 3341"/>
                <a:gd name="T71" fmla="*/ 365 h 645"/>
                <a:gd name="T72" fmla="*/ 1924 w 3341"/>
                <a:gd name="T73" fmla="*/ 359 h 645"/>
                <a:gd name="T74" fmla="*/ 1963 w 3341"/>
                <a:gd name="T75" fmla="*/ 322 h 645"/>
                <a:gd name="T76" fmla="*/ 2008 w 3341"/>
                <a:gd name="T77" fmla="*/ 308 h 645"/>
                <a:gd name="T78" fmla="*/ 2062 w 3341"/>
                <a:gd name="T79" fmla="*/ 303 h 645"/>
                <a:gd name="T80" fmla="*/ 2116 w 3341"/>
                <a:gd name="T81" fmla="*/ 297 h 645"/>
                <a:gd name="T82" fmla="*/ 2181 w 3341"/>
                <a:gd name="T83" fmla="*/ 294 h 645"/>
                <a:gd name="T84" fmla="*/ 2223 w 3341"/>
                <a:gd name="T85" fmla="*/ 271 h 645"/>
                <a:gd name="T86" fmla="*/ 2260 w 3341"/>
                <a:gd name="T87" fmla="*/ 237 h 645"/>
                <a:gd name="T88" fmla="*/ 2320 w 3341"/>
                <a:gd name="T89" fmla="*/ 235 h 645"/>
                <a:gd name="T90" fmla="*/ 2379 w 3341"/>
                <a:gd name="T91" fmla="*/ 232 h 645"/>
                <a:gd name="T92" fmla="*/ 2441 w 3341"/>
                <a:gd name="T93" fmla="*/ 229 h 645"/>
                <a:gd name="T94" fmla="*/ 2492 w 3341"/>
                <a:gd name="T95" fmla="*/ 215 h 645"/>
                <a:gd name="T96" fmla="*/ 2529 w 3341"/>
                <a:gd name="T97" fmla="*/ 175 h 645"/>
                <a:gd name="T98" fmla="*/ 2585 w 3341"/>
                <a:gd name="T99" fmla="*/ 170 h 645"/>
                <a:gd name="T100" fmla="*/ 2648 w 3341"/>
                <a:gd name="T101" fmla="*/ 167 h 645"/>
                <a:gd name="T102" fmla="*/ 2710 w 3341"/>
                <a:gd name="T103" fmla="*/ 161 h 645"/>
                <a:gd name="T104" fmla="*/ 2769 w 3341"/>
                <a:gd name="T105" fmla="*/ 153 h 645"/>
                <a:gd name="T106" fmla="*/ 2812 w 3341"/>
                <a:gd name="T107" fmla="*/ 119 h 645"/>
                <a:gd name="T108" fmla="*/ 2868 w 3341"/>
                <a:gd name="T109" fmla="*/ 113 h 645"/>
                <a:gd name="T110" fmla="*/ 2931 w 3341"/>
                <a:gd name="T111" fmla="*/ 107 h 645"/>
                <a:gd name="T112" fmla="*/ 2987 w 3341"/>
                <a:gd name="T113" fmla="*/ 99 h 645"/>
                <a:gd name="T114" fmla="*/ 3047 w 3341"/>
                <a:gd name="T115" fmla="*/ 76 h 645"/>
                <a:gd name="T116" fmla="*/ 3089 w 3341"/>
                <a:gd name="T117" fmla="*/ 36 h 645"/>
                <a:gd name="T118" fmla="*/ 3154 w 3341"/>
                <a:gd name="T119" fmla="*/ 36 h 645"/>
                <a:gd name="T120" fmla="*/ 3219 w 3341"/>
                <a:gd name="T121" fmla="*/ 36 h 645"/>
                <a:gd name="T122" fmla="*/ 3281 w 3341"/>
                <a:gd name="T123" fmla="*/ 2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45">
                  <a:moveTo>
                    <a:pt x="0" y="645"/>
                  </a:moveTo>
                  <a:lnTo>
                    <a:pt x="0" y="645"/>
                  </a:lnTo>
                  <a:lnTo>
                    <a:pt x="3" y="645"/>
                  </a:lnTo>
                  <a:lnTo>
                    <a:pt x="6" y="645"/>
                  </a:lnTo>
                  <a:lnTo>
                    <a:pt x="9" y="645"/>
                  </a:lnTo>
                  <a:lnTo>
                    <a:pt x="11" y="645"/>
                  </a:lnTo>
                  <a:lnTo>
                    <a:pt x="14" y="645"/>
                  </a:lnTo>
                  <a:lnTo>
                    <a:pt x="14" y="645"/>
                  </a:lnTo>
                  <a:lnTo>
                    <a:pt x="17" y="645"/>
                  </a:lnTo>
                  <a:lnTo>
                    <a:pt x="20" y="645"/>
                  </a:lnTo>
                  <a:lnTo>
                    <a:pt x="23" y="645"/>
                  </a:lnTo>
                  <a:lnTo>
                    <a:pt x="26" y="645"/>
                  </a:lnTo>
                  <a:lnTo>
                    <a:pt x="28" y="645"/>
                  </a:lnTo>
                  <a:lnTo>
                    <a:pt x="28" y="645"/>
                  </a:lnTo>
                  <a:lnTo>
                    <a:pt x="31" y="645"/>
                  </a:lnTo>
                  <a:lnTo>
                    <a:pt x="34" y="645"/>
                  </a:lnTo>
                  <a:lnTo>
                    <a:pt x="37" y="645"/>
                  </a:lnTo>
                  <a:lnTo>
                    <a:pt x="40" y="645"/>
                  </a:lnTo>
                  <a:lnTo>
                    <a:pt x="40" y="645"/>
                  </a:lnTo>
                  <a:lnTo>
                    <a:pt x="42" y="645"/>
                  </a:lnTo>
                  <a:lnTo>
                    <a:pt x="45" y="645"/>
                  </a:lnTo>
                  <a:lnTo>
                    <a:pt x="48" y="645"/>
                  </a:lnTo>
                  <a:lnTo>
                    <a:pt x="51" y="645"/>
                  </a:lnTo>
                  <a:lnTo>
                    <a:pt x="54" y="645"/>
                  </a:lnTo>
                  <a:lnTo>
                    <a:pt x="54" y="645"/>
                  </a:lnTo>
                  <a:lnTo>
                    <a:pt x="57" y="645"/>
                  </a:lnTo>
                  <a:lnTo>
                    <a:pt x="59" y="645"/>
                  </a:lnTo>
                  <a:lnTo>
                    <a:pt x="62" y="645"/>
                  </a:lnTo>
                  <a:lnTo>
                    <a:pt x="65" y="645"/>
                  </a:lnTo>
                  <a:lnTo>
                    <a:pt x="65" y="645"/>
                  </a:lnTo>
                  <a:lnTo>
                    <a:pt x="68" y="645"/>
                  </a:lnTo>
                  <a:lnTo>
                    <a:pt x="71" y="645"/>
                  </a:lnTo>
                  <a:lnTo>
                    <a:pt x="74" y="645"/>
                  </a:lnTo>
                  <a:lnTo>
                    <a:pt x="76" y="645"/>
                  </a:lnTo>
                  <a:lnTo>
                    <a:pt x="79" y="645"/>
                  </a:lnTo>
                  <a:lnTo>
                    <a:pt x="79" y="645"/>
                  </a:lnTo>
                  <a:lnTo>
                    <a:pt x="79" y="642"/>
                  </a:lnTo>
                  <a:lnTo>
                    <a:pt x="82" y="642"/>
                  </a:lnTo>
                  <a:lnTo>
                    <a:pt x="85" y="642"/>
                  </a:lnTo>
                  <a:lnTo>
                    <a:pt x="88" y="642"/>
                  </a:lnTo>
                  <a:lnTo>
                    <a:pt x="91" y="642"/>
                  </a:lnTo>
                  <a:lnTo>
                    <a:pt x="91" y="642"/>
                  </a:lnTo>
                  <a:lnTo>
                    <a:pt x="93" y="642"/>
                  </a:lnTo>
                  <a:lnTo>
                    <a:pt x="96" y="642"/>
                  </a:lnTo>
                  <a:lnTo>
                    <a:pt x="99" y="642"/>
                  </a:lnTo>
                  <a:lnTo>
                    <a:pt x="102" y="642"/>
                  </a:lnTo>
                  <a:lnTo>
                    <a:pt x="105" y="642"/>
                  </a:lnTo>
                  <a:lnTo>
                    <a:pt x="105" y="642"/>
                  </a:lnTo>
                  <a:lnTo>
                    <a:pt x="108" y="642"/>
                  </a:lnTo>
                  <a:lnTo>
                    <a:pt x="110" y="642"/>
                  </a:lnTo>
                  <a:lnTo>
                    <a:pt x="113" y="642"/>
                  </a:lnTo>
                  <a:lnTo>
                    <a:pt x="116" y="642"/>
                  </a:lnTo>
                  <a:lnTo>
                    <a:pt x="119" y="642"/>
                  </a:lnTo>
                  <a:lnTo>
                    <a:pt x="119" y="642"/>
                  </a:lnTo>
                  <a:lnTo>
                    <a:pt x="122" y="642"/>
                  </a:lnTo>
                  <a:lnTo>
                    <a:pt x="125" y="642"/>
                  </a:lnTo>
                  <a:lnTo>
                    <a:pt x="127" y="642"/>
                  </a:lnTo>
                  <a:lnTo>
                    <a:pt x="130" y="642"/>
                  </a:lnTo>
                  <a:lnTo>
                    <a:pt x="130" y="642"/>
                  </a:lnTo>
                  <a:lnTo>
                    <a:pt x="133" y="642"/>
                  </a:lnTo>
                  <a:lnTo>
                    <a:pt x="136" y="642"/>
                  </a:lnTo>
                  <a:lnTo>
                    <a:pt x="139" y="642"/>
                  </a:lnTo>
                  <a:lnTo>
                    <a:pt x="141" y="642"/>
                  </a:lnTo>
                  <a:lnTo>
                    <a:pt x="144" y="642"/>
                  </a:lnTo>
                  <a:lnTo>
                    <a:pt x="144" y="642"/>
                  </a:lnTo>
                  <a:lnTo>
                    <a:pt x="147" y="642"/>
                  </a:lnTo>
                  <a:lnTo>
                    <a:pt x="150" y="642"/>
                  </a:lnTo>
                  <a:lnTo>
                    <a:pt x="153" y="642"/>
                  </a:lnTo>
                  <a:lnTo>
                    <a:pt x="156" y="642"/>
                  </a:lnTo>
                  <a:lnTo>
                    <a:pt x="156" y="642"/>
                  </a:lnTo>
                  <a:lnTo>
                    <a:pt x="158" y="642"/>
                  </a:lnTo>
                  <a:lnTo>
                    <a:pt x="161" y="642"/>
                  </a:lnTo>
                  <a:lnTo>
                    <a:pt x="164" y="642"/>
                  </a:lnTo>
                  <a:lnTo>
                    <a:pt x="167" y="642"/>
                  </a:lnTo>
                  <a:lnTo>
                    <a:pt x="170" y="642"/>
                  </a:lnTo>
                  <a:lnTo>
                    <a:pt x="170" y="642"/>
                  </a:lnTo>
                  <a:lnTo>
                    <a:pt x="173" y="642"/>
                  </a:lnTo>
                  <a:lnTo>
                    <a:pt x="175" y="642"/>
                  </a:lnTo>
                  <a:lnTo>
                    <a:pt x="178" y="642"/>
                  </a:lnTo>
                  <a:lnTo>
                    <a:pt x="181" y="642"/>
                  </a:lnTo>
                  <a:lnTo>
                    <a:pt x="184" y="642"/>
                  </a:lnTo>
                  <a:lnTo>
                    <a:pt x="184" y="642"/>
                  </a:lnTo>
                  <a:lnTo>
                    <a:pt x="187" y="642"/>
                  </a:lnTo>
                  <a:lnTo>
                    <a:pt x="190" y="642"/>
                  </a:lnTo>
                  <a:lnTo>
                    <a:pt x="192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8" y="642"/>
                  </a:lnTo>
                  <a:lnTo>
                    <a:pt x="201" y="642"/>
                  </a:lnTo>
                  <a:lnTo>
                    <a:pt x="204" y="642"/>
                  </a:lnTo>
                  <a:lnTo>
                    <a:pt x="207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2" y="642"/>
                  </a:lnTo>
                  <a:lnTo>
                    <a:pt x="215" y="642"/>
                  </a:lnTo>
                  <a:lnTo>
                    <a:pt x="218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4" y="642"/>
                  </a:lnTo>
                  <a:lnTo>
                    <a:pt x="226" y="642"/>
                  </a:lnTo>
                  <a:lnTo>
                    <a:pt x="229" y="642"/>
                  </a:lnTo>
                  <a:lnTo>
                    <a:pt x="232" y="642"/>
                  </a:lnTo>
                  <a:lnTo>
                    <a:pt x="232" y="642"/>
                  </a:lnTo>
                  <a:lnTo>
                    <a:pt x="235" y="642"/>
                  </a:lnTo>
                  <a:lnTo>
                    <a:pt x="235" y="642"/>
                  </a:lnTo>
                  <a:lnTo>
                    <a:pt x="238" y="642"/>
                  </a:lnTo>
                  <a:lnTo>
                    <a:pt x="240" y="642"/>
                  </a:lnTo>
                  <a:lnTo>
                    <a:pt x="243" y="642"/>
                  </a:lnTo>
                  <a:lnTo>
                    <a:pt x="246" y="642"/>
                  </a:lnTo>
                  <a:lnTo>
                    <a:pt x="246" y="642"/>
                  </a:lnTo>
                  <a:lnTo>
                    <a:pt x="249" y="642"/>
                  </a:lnTo>
                  <a:lnTo>
                    <a:pt x="252" y="642"/>
                  </a:lnTo>
                  <a:lnTo>
                    <a:pt x="255" y="642"/>
                  </a:lnTo>
                  <a:lnTo>
                    <a:pt x="255" y="642"/>
                  </a:lnTo>
                  <a:lnTo>
                    <a:pt x="257" y="642"/>
                  </a:lnTo>
                  <a:lnTo>
                    <a:pt x="257" y="642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3" y="642"/>
                  </a:lnTo>
                  <a:lnTo>
                    <a:pt x="266" y="642"/>
                  </a:lnTo>
                  <a:lnTo>
                    <a:pt x="269" y="642"/>
                  </a:lnTo>
                  <a:lnTo>
                    <a:pt x="272" y="642"/>
                  </a:lnTo>
                  <a:lnTo>
                    <a:pt x="274" y="642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7" y="640"/>
                  </a:lnTo>
                  <a:lnTo>
                    <a:pt x="280" y="640"/>
                  </a:lnTo>
                  <a:lnTo>
                    <a:pt x="280" y="637"/>
                  </a:lnTo>
                  <a:lnTo>
                    <a:pt x="283" y="637"/>
                  </a:lnTo>
                  <a:lnTo>
                    <a:pt x="286" y="637"/>
                  </a:lnTo>
                  <a:lnTo>
                    <a:pt x="286" y="637"/>
                  </a:lnTo>
                  <a:lnTo>
                    <a:pt x="289" y="637"/>
                  </a:lnTo>
                  <a:lnTo>
                    <a:pt x="291" y="637"/>
                  </a:lnTo>
                  <a:lnTo>
                    <a:pt x="294" y="637"/>
                  </a:lnTo>
                  <a:lnTo>
                    <a:pt x="297" y="637"/>
                  </a:lnTo>
                  <a:lnTo>
                    <a:pt x="297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3" y="637"/>
                  </a:lnTo>
                  <a:lnTo>
                    <a:pt x="303" y="634"/>
                  </a:lnTo>
                  <a:lnTo>
                    <a:pt x="306" y="634"/>
                  </a:lnTo>
                  <a:lnTo>
                    <a:pt x="306" y="634"/>
                  </a:lnTo>
                  <a:lnTo>
                    <a:pt x="308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4" y="634"/>
                  </a:lnTo>
                  <a:lnTo>
                    <a:pt x="317" y="634"/>
                  </a:lnTo>
                  <a:lnTo>
                    <a:pt x="320" y="634"/>
                  </a:lnTo>
                  <a:lnTo>
                    <a:pt x="323" y="634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28" y="634"/>
                  </a:lnTo>
                  <a:lnTo>
                    <a:pt x="331" y="634"/>
                  </a:lnTo>
                  <a:lnTo>
                    <a:pt x="334" y="634"/>
                  </a:lnTo>
                  <a:lnTo>
                    <a:pt x="337" y="634"/>
                  </a:lnTo>
                  <a:lnTo>
                    <a:pt x="339" y="634"/>
                  </a:lnTo>
                  <a:lnTo>
                    <a:pt x="339" y="634"/>
                  </a:lnTo>
                  <a:lnTo>
                    <a:pt x="342" y="634"/>
                  </a:lnTo>
                  <a:lnTo>
                    <a:pt x="345" y="634"/>
                  </a:lnTo>
                  <a:lnTo>
                    <a:pt x="345" y="634"/>
                  </a:lnTo>
                  <a:lnTo>
                    <a:pt x="348" y="634"/>
                  </a:lnTo>
                  <a:lnTo>
                    <a:pt x="351" y="634"/>
                  </a:lnTo>
                  <a:lnTo>
                    <a:pt x="351" y="634"/>
                  </a:lnTo>
                  <a:lnTo>
                    <a:pt x="354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9" y="634"/>
                  </a:lnTo>
                  <a:lnTo>
                    <a:pt x="362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8" y="634"/>
                  </a:lnTo>
                  <a:lnTo>
                    <a:pt x="371" y="634"/>
                  </a:lnTo>
                  <a:lnTo>
                    <a:pt x="373" y="634"/>
                  </a:lnTo>
                  <a:lnTo>
                    <a:pt x="376" y="634"/>
                  </a:lnTo>
                  <a:lnTo>
                    <a:pt x="376" y="634"/>
                  </a:lnTo>
                  <a:lnTo>
                    <a:pt x="379" y="634"/>
                  </a:lnTo>
                  <a:lnTo>
                    <a:pt x="382" y="634"/>
                  </a:lnTo>
                  <a:lnTo>
                    <a:pt x="385" y="634"/>
                  </a:lnTo>
                  <a:lnTo>
                    <a:pt x="388" y="634"/>
                  </a:lnTo>
                  <a:lnTo>
                    <a:pt x="390" y="634"/>
                  </a:lnTo>
                  <a:lnTo>
                    <a:pt x="390" y="634"/>
                  </a:lnTo>
                  <a:lnTo>
                    <a:pt x="393" y="634"/>
                  </a:lnTo>
                  <a:lnTo>
                    <a:pt x="396" y="634"/>
                  </a:lnTo>
                  <a:lnTo>
                    <a:pt x="399" y="634"/>
                  </a:lnTo>
                  <a:lnTo>
                    <a:pt x="402" y="634"/>
                  </a:lnTo>
                  <a:lnTo>
                    <a:pt x="405" y="634"/>
                  </a:lnTo>
                  <a:lnTo>
                    <a:pt x="405" y="634"/>
                  </a:lnTo>
                  <a:lnTo>
                    <a:pt x="405" y="631"/>
                  </a:lnTo>
                  <a:lnTo>
                    <a:pt x="407" y="631"/>
                  </a:lnTo>
                  <a:lnTo>
                    <a:pt x="410" y="631"/>
                  </a:lnTo>
                  <a:lnTo>
                    <a:pt x="413" y="631"/>
                  </a:lnTo>
                  <a:lnTo>
                    <a:pt x="416" y="631"/>
                  </a:lnTo>
                  <a:lnTo>
                    <a:pt x="416" y="631"/>
                  </a:lnTo>
                  <a:lnTo>
                    <a:pt x="419" y="631"/>
                  </a:lnTo>
                  <a:lnTo>
                    <a:pt x="422" y="631"/>
                  </a:lnTo>
                  <a:lnTo>
                    <a:pt x="422" y="631"/>
                  </a:lnTo>
                  <a:lnTo>
                    <a:pt x="424" y="631"/>
                  </a:lnTo>
                  <a:lnTo>
                    <a:pt x="427" y="631"/>
                  </a:lnTo>
                  <a:lnTo>
                    <a:pt x="430" y="631"/>
                  </a:lnTo>
                  <a:lnTo>
                    <a:pt x="430" y="631"/>
                  </a:lnTo>
                  <a:lnTo>
                    <a:pt x="433" y="631"/>
                  </a:lnTo>
                  <a:lnTo>
                    <a:pt x="436" y="631"/>
                  </a:lnTo>
                  <a:lnTo>
                    <a:pt x="439" y="631"/>
                  </a:lnTo>
                  <a:lnTo>
                    <a:pt x="441" y="631"/>
                  </a:lnTo>
                  <a:lnTo>
                    <a:pt x="441" y="631"/>
                  </a:lnTo>
                  <a:lnTo>
                    <a:pt x="444" y="631"/>
                  </a:lnTo>
                  <a:lnTo>
                    <a:pt x="447" y="631"/>
                  </a:lnTo>
                  <a:lnTo>
                    <a:pt x="450" y="631"/>
                  </a:lnTo>
                  <a:lnTo>
                    <a:pt x="453" y="631"/>
                  </a:lnTo>
                  <a:lnTo>
                    <a:pt x="453" y="628"/>
                  </a:lnTo>
                  <a:lnTo>
                    <a:pt x="455" y="628"/>
                  </a:lnTo>
                  <a:lnTo>
                    <a:pt x="455" y="628"/>
                  </a:lnTo>
                  <a:lnTo>
                    <a:pt x="458" y="628"/>
                  </a:lnTo>
                  <a:lnTo>
                    <a:pt x="461" y="628"/>
                  </a:lnTo>
                  <a:lnTo>
                    <a:pt x="464" y="628"/>
                  </a:lnTo>
                  <a:lnTo>
                    <a:pt x="467" y="628"/>
                  </a:lnTo>
                  <a:lnTo>
                    <a:pt x="467" y="628"/>
                  </a:lnTo>
                  <a:lnTo>
                    <a:pt x="470" y="628"/>
                  </a:lnTo>
                  <a:lnTo>
                    <a:pt x="472" y="628"/>
                  </a:lnTo>
                  <a:lnTo>
                    <a:pt x="475" y="628"/>
                  </a:lnTo>
                  <a:lnTo>
                    <a:pt x="475" y="628"/>
                  </a:lnTo>
                  <a:lnTo>
                    <a:pt x="478" y="628"/>
                  </a:lnTo>
                  <a:lnTo>
                    <a:pt x="481" y="628"/>
                  </a:lnTo>
                  <a:lnTo>
                    <a:pt x="481" y="628"/>
                  </a:lnTo>
                  <a:lnTo>
                    <a:pt x="484" y="628"/>
                  </a:lnTo>
                  <a:lnTo>
                    <a:pt x="487" y="628"/>
                  </a:lnTo>
                  <a:lnTo>
                    <a:pt x="487" y="628"/>
                  </a:lnTo>
                  <a:lnTo>
                    <a:pt x="489" y="628"/>
                  </a:lnTo>
                  <a:lnTo>
                    <a:pt x="492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8" y="628"/>
                  </a:lnTo>
                  <a:lnTo>
                    <a:pt x="501" y="628"/>
                  </a:lnTo>
                  <a:lnTo>
                    <a:pt x="501" y="625"/>
                  </a:lnTo>
                  <a:lnTo>
                    <a:pt x="504" y="625"/>
                  </a:lnTo>
                  <a:lnTo>
                    <a:pt x="506" y="625"/>
                  </a:lnTo>
                  <a:lnTo>
                    <a:pt x="506" y="625"/>
                  </a:lnTo>
                  <a:lnTo>
                    <a:pt x="509" y="625"/>
                  </a:lnTo>
                  <a:lnTo>
                    <a:pt x="512" y="625"/>
                  </a:lnTo>
                  <a:lnTo>
                    <a:pt x="515" y="625"/>
                  </a:lnTo>
                  <a:lnTo>
                    <a:pt x="518" y="625"/>
                  </a:lnTo>
                  <a:lnTo>
                    <a:pt x="521" y="625"/>
                  </a:lnTo>
                  <a:lnTo>
                    <a:pt x="521" y="625"/>
                  </a:lnTo>
                  <a:lnTo>
                    <a:pt x="523" y="625"/>
                  </a:lnTo>
                  <a:lnTo>
                    <a:pt x="526" y="625"/>
                  </a:lnTo>
                  <a:lnTo>
                    <a:pt x="529" y="625"/>
                  </a:lnTo>
                  <a:lnTo>
                    <a:pt x="532" y="625"/>
                  </a:lnTo>
                  <a:lnTo>
                    <a:pt x="532" y="625"/>
                  </a:lnTo>
                  <a:lnTo>
                    <a:pt x="535" y="625"/>
                  </a:lnTo>
                  <a:lnTo>
                    <a:pt x="535" y="625"/>
                  </a:lnTo>
                  <a:lnTo>
                    <a:pt x="538" y="625"/>
                  </a:lnTo>
                  <a:lnTo>
                    <a:pt x="538" y="625"/>
                  </a:lnTo>
                  <a:lnTo>
                    <a:pt x="540" y="625"/>
                  </a:lnTo>
                  <a:lnTo>
                    <a:pt x="540" y="623"/>
                  </a:lnTo>
                  <a:lnTo>
                    <a:pt x="543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2" y="620"/>
                  </a:lnTo>
                  <a:lnTo>
                    <a:pt x="554" y="620"/>
                  </a:lnTo>
                  <a:lnTo>
                    <a:pt x="554" y="617"/>
                  </a:lnTo>
                  <a:lnTo>
                    <a:pt x="557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3" y="617"/>
                  </a:lnTo>
                  <a:lnTo>
                    <a:pt x="563" y="614"/>
                  </a:lnTo>
                  <a:lnTo>
                    <a:pt x="566" y="614"/>
                  </a:lnTo>
                  <a:lnTo>
                    <a:pt x="566" y="614"/>
                  </a:lnTo>
                  <a:lnTo>
                    <a:pt x="569" y="614"/>
                  </a:lnTo>
                  <a:lnTo>
                    <a:pt x="569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08"/>
                  </a:lnTo>
                  <a:lnTo>
                    <a:pt x="574" y="608"/>
                  </a:lnTo>
                  <a:lnTo>
                    <a:pt x="577" y="608"/>
                  </a:lnTo>
                  <a:lnTo>
                    <a:pt x="577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3" y="608"/>
                  </a:lnTo>
                  <a:lnTo>
                    <a:pt x="586" y="608"/>
                  </a:lnTo>
                  <a:lnTo>
                    <a:pt x="586" y="608"/>
                  </a:lnTo>
                  <a:lnTo>
                    <a:pt x="588" y="608"/>
                  </a:lnTo>
                  <a:lnTo>
                    <a:pt x="591" y="608"/>
                  </a:lnTo>
                  <a:lnTo>
                    <a:pt x="594" y="608"/>
                  </a:lnTo>
                  <a:lnTo>
                    <a:pt x="597" y="608"/>
                  </a:lnTo>
                  <a:lnTo>
                    <a:pt x="597" y="608"/>
                  </a:lnTo>
                  <a:lnTo>
                    <a:pt x="600" y="608"/>
                  </a:lnTo>
                  <a:lnTo>
                    <a:pt x="603" y="608"/>
                  </a:lnTo>
                  <a:lnTo>
                    <a:pt x="605" y="608"/>
                  </a:lnTo>
                  <a:lnTo>
                    <a:pt x="605" y="608"/>
                  </a:lnTo>
                  <a:lnTo>
                    <a:pt x="608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11" y="606"/>
                  </a:lnTo>
                  <a:lnTo>
                    <a:pt x="614" y="606"/>
                  </a:lnTo>
                  <a:lnTo>
                    <a:pt x="617" y="606"/>
                  </a:lnTo>
                  <a:lnTo>
                    <a:pt x="620" y="606"/>
                  </a:lnTo>
                  <a:lnTo>
                    <a:pt x="622" y="606"/>
                  </a:lnTo>
                  <a:lnTo>
                    <a:pt x="622" y="606"/>
                  </a:lnTo>
                  <a:lnTo>
                    <a:pt x="625" y="606"/>
                  </a:lnTo>
                  <a:lnTo>
                    <a:pt x="628" y="606"/>
                  </a:lnTo>
                  <a:lnTo>
                    <a:pt x="631" y="606"/>
                  </a:lnTo>
                  <a:lnTo>
                    <a:pt x="634" y="606"/>
                  </a:lnTo>
                  <a:lnTo>
                    <a:pt x="637" y="606"/>
                  </a:lnTo>
                  <a:lnTo>
                    <a:pt x="637" y="606"/>
                  </a:lnTo>
                  <a:lnTo>
                    <a:pt x="639" y="606"/>
                  </a:lnTo>
                  <a:lnTo>
                    <a:pt x="642" y="606"/>
                  </a:lnTo>
                  <a:lnTo>
                    <a:pt x="645" y="606"/>
                  </a:lnTo>
                  <a:lnTo>
                    <a:pt x="645" y="606"/>
                  </a:lnTo>
                  <a:lnTo>
                    <a:pt x="648" y="606"/>
                  </a:lnTo>
                  <a:lnTo>
                    <a:pt x="651" y="606"/>
                  </a:lnTo>
                  <a:lnTo>
                    <a:pt x="651" y="606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6" y="606"/>
                  </a:lnTo>
                  <a:lnTo>
                    <a:pt x="659" y="606"/>
                  </a:lnTo>
                  <a:lnTo>
                    <a:pt x="659" y="606"/>
                  </a:lnTo>
                  <a:lnTo>
                    <a:pt x="662" y="606"/>
                  </a:lnTo>
                  <a:lnTo>
                    <a:pt x="662" y="606"/>
                  </a:lnTo>
                  <a:lnTo>
                    <a:pt x="662" y="603"/>
                  </a:lnTo>
                  <a:lnTo>
                    <a:pt x="665" y="603"/>
                  </a:lnTo>
                  <a:lnTo>
                    <a:pt x="668" y="603"/>
                  </a:lnTo>
                  <a:lnTo>
                    <a:pt x="670" y="603"/>
                  </a:lnTo>
                  <a:lnTo>
                    <a:pt x="673" y="603"/>
                  </a:lnTo>
                  <a:lnTo>
                    <a:pt x="673" y="603"/>
                  </a:lnTo>
                  <a:lnTo>
                    <a:pt x="676" y="603"/>
                  </a:lnTo>
                  <a:lnTo>
                    <a:pt x="676" y="603"/>
                  </a:lnTo>
                  <a:lnTo>
                    <a:pt x="679" y="603"/>
                  </a:lnTo>
                  <a:lnTo>
                    <a:pt x="679" y="603"/>
                  </a:lnTo>
                  <a:lnTo>
                    <a:pt x="682" y="603"/>
                  </a:lnTo>
                  <a:lnTo>
                    <a:pt x="682" y="603"/>
                  </a:lnTo>
                  <a:lnTo>
                    <a:pt x="685" y="603"/>
                  </a:lnTo>
                  <a:lnTo>
                    <a:pt x="687" y="603"/>
                  </a:lnTo>
                  <a:lnTo>
                    <a:pt x="687" y="603"/>
                  </a:lnTo>
                  <a:lnTo>
                    <a:pt x="690" y="603"/>
                  </a:lnTo>
                  <a:lnTo>
                    <a:pt x="693" y="603"/>
                  </a:lnTo>
                  <a:lnTo>
                    <a:pt x="696" y="603"/>
                  </a:lnTo>
                  <a:lnTo>
                    <a:pt x="699" y="603"/>
                  </a:lnTo>
                  <a:lnTo>
                    <a:pt x="699" y="603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4" y="603"/>
                  </a:lnTo>
                  <a:lnTo>
                    <a:pt x="707" y="603"/>
                  </a:lnTo>
                  <a:lnTo>
                    <a:pt x="710" y="603"/>
                  </a:lnTo>
                  <a:lnTo>
                    <a:pt x="713" y="603"/>
                  </a:lnTo>
                  <a:lnTo>
                    <a:pt x="716" y="603"/>
                  </a:lnTo>
                  <a:lnTo>
                    <a:pt x="716" y="603"/>
                  </a:lnTo>
                  <a:lnTo>
                    <a:pt x="719" y="603"/>
                  </a:lnTo>
                  <a:lnTo>
                    <a:pt x="721" y="603"/>
                  </a:lnTo>
                  <a:lnTo>
                    <a:pt x="724" y="603"/>
                  </a:lnTo>
                  <a:lnTo>
                    <a:pt x="727" y="603"/>
                  </a:lnTo>
                  <a:lnTo>
                    <a:pt x="727" y="603"/>
                  </a:lnTo>
                  <a:lnTo>
                    <a:pt x="730" y="603"/>
                  </a:lnTo>
                  <a:lnTo>
                    <a:pt x="733" y="603"/>
                  </a:lnTo>
                  <a:lnTo>
                    <a:pt x="736" y="603"/>
                  </a:lnTo>
                  <a:lnTo>
                    <a:pt x="738" y="603"/>
                  </a:lnTo>
                  <a:lnTo>
                    <a:pt x="741" y="603"/>
                  </a:lnTo>
                  <a:lnTo>
                    <a:pt x="741" y="603"/>
                  </a:lnTo>
                  <a:lnTo>
                    <a:pt x="744" y="603"/>
                  </a:lnTo>
                  <a:lnTo>
                    <a:pt x="747" y="603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3"/>
                  </a:lnTo>
                  <a:lnTo>
                    <a:pt x="755" y="603"/>
                  </a:lnTo>
                  <a:lnTo>
                    <a:pt x="758" y="603"/>
                  </a:lnTo>
                  <a:lnTo>
                    <a:pt x="761" y="603"/>
                  </a:lnTo>
                  <a:lnTo>
                    <a:pt x="761" y="600"/>
                  </a:lnTo>
                  <a:lnTo>
                    <a:pt x="764" y="600"/>
                  </a:lnTo>
                  <a:lnTo>
                    <a:pt x="767" y="600"/>
                  </a:lnTo>
                  <a:lnTo>
                    <a:pt x="767" y="600"/>
                  </a:lnTo>
                  <a:lnTo>
                    <a:pt x="769" y="600"/>
                  </a:lnTo>
                  <a:lnTo>
                    <a:pt x="772" y="600"/>
                  </a:lnTo>
                  <a:lnTo>
                    <a:pt x="775" y="600"/>
                  </a:lnTo>
                  <a:lnTo>
                    <a:pt x="778" y="600"/>
                  </a:lnTo>
                  <a:lnTo>
                    <a:pt x="778" y="600"/>
                  </a:lnTo>
                  <a:lnTo>
                    <a:pt x="781" y="600"/>
                  </a:lnTo>
                  <a:lnTo>
                    <a:pt x="781" y="600"/>
                  </a:lnTo>
                  <a:lnTo>
                    <a:pt x="784" y="600"/>
                  </a:lnTo>
                  <a:lnTo>
                    <a:pt x="786" y="600"/>
                  </a:lnTo>
                  <a:lnTo>
                    <a:pt x="789" y="600"/>
                  </a:lnTo>
                  <a:lnTo>
                    <a:pt x="789" y="600"/>
                  </a:lnTo>
                  <a:lnTo>
                    <a:pt x="792" y="600"/>
                  </a:lnTo>
                  <a:lnTo>
                    <a:pt x="792" y="600"/>
                  </a:lnTo>
                  <a:lnTo>
                    <a:pt x="792" y="597"/>
                  </a:lnTo>
                  <a:lnTo>
                    <a:pt x="795" y="597"/>
                  </a:lnTo>
                  <a:lnTo>
                    <a:pt x="798" y="597"/>
                  </a:lnTo>
                  <a:lnTo>
                    <a:pt x="801" y="597"/>
                  </a:lnTo>
                  <a:lnTo>
                    <a:pt x="801" y="597"/>
                  </a:lnTo>
                  <a:lnTo>
                    <a:pt x="803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9" y="597"/>
                  </a:lnTo>
                  <a:lnTo>
                    <a:pt x="809" y="594"/>
                  </a:lnTo>
                  <a:lnTo>
                    <a:pt x="812" y="594"/>
                  </a:lnTo>
                  <a:lnTo>
                    <a:pt x="812" y="594"/>
                  </a:lnTo>
                  <a:lnTo>
                    <a:pt x="815" y="594"/>
                  </a:lnTo>
                  <a:lnTo>
                    <a:pt x="815" y="594"/>
                  </a:lnTo>
                  <a:lnTo>
                    <a:pt x="818" y="594"/>
                  </a:lnTo>
                  <a:lnTo>
                    <a:pt x="818" y="591"/>
                  </a:lnTo>
                  <a:lnTo>
                    <a:pt x="818" y="591"/>
                  </a:lnTo>
                  <a:lnTo>
                    <a:pt x="820" y="591"/>
                  </a:lnTo>
                  <a:lnTo>
                    <a:pt x="820" y="591"/>
                  </a:lnTo>
                  <a:lnTo>
                    <a:pt x="823" y="591"/>
                  </a:lnTo>
                  <a:lnTo>
                    <a:pt x="826" y="591"/>
                  </a:lnTo>
                  <a:lnTo>
                    <a:pt x="829" y="591"/>
                  </a:lnTo>
                  <a:lnTo>
                    <a:pt x="829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0"/>
                  </a:lnTo>
                  <a:lnTo>
                    <a:pt x="835" y="580"/>
                  </a:lnTo>
                  <a:lnTo>
                    <a:pt x="837" y="580"/>
                  </a:lnTo>
                  <a:lnTo>
                    <a:pt x="837" y="577"/>
                  </a:lnTo>
                  <a:lnTo>
                    <a:pt x="840" y="577"/>
                  </a:lnTo>
                  <a:lnTo>
                    <a:pt x="840" y="577"/>
                  </a:lnTo>
                  <a:lnTo>
                    <a:pt x="843" y="577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6" y="574"/>
                  </a:lnTo>
                  <a:lnTo>
                    <a:pt x="849" y="574"/>
                  </a:lnTo>
                  <a:lnTo>
                    <a:pt x="849" y="572"/>
                  </a:lnTo>
                  <a:lnTo>
                    <a:pt x="851" y="572"/>
                  </a:lnTo>
                  <a:lnTo>
                    <a:pt x="851" y="572"/>
                  </a:lnTo>
                  <a:lnTo>
                    <a:pt x="854" y="572"/>
                  </a:lnTo>
                  <a:lnTo>
                    <a:pt x="854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60" y="569"/>
                  </a:lnTo>
                  <a:lnTo>
                    <a:pt x="860" y="569"/>
                  </a:lnTo>
                  <a:lnTo>
                    <a:pt x="863" y="569"/>
                  </a:lnTo>
                  <a:lnTo>
                    <a:pt x="866" y="569"/>
                  </a:lnTo>
                  <a:lnTo>
                    <a:pt x="866" y="566"/>
                  </a:lnTo>
                  <a:lnTo>
                    <a:pt x="868" y="566"/>
                  </a:lnTo>
                  <a:lnTo>
                    <a:pt x="871" y="566"/>
                  </a:lnTo>
                  <a:lnTo>
                    <a:pt x="871" y="566"/>
                  </a:lnTo>
                  <a:lnTo>
                    <a:pt x="874" y="566"/>
                  </a:lnTo>
                  <a:lnTo>
                    <a:pt x="877" y="566"/>
                  </a:lnTo>
                  <a:lnTo>
                    <a:pt x="877" y="566"/>
                  </a:lnTo>
                  <a:lnTo>
                    <a:pt x="880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5" y="566"/>
                  </a:lnTo>
                  <a:lnTo>
                    <a:pt x="888" y="566"/>
                  </a:lnTo>
                  <a:lnTo>
                    <a:pt x="891" y="566"/>
                  </a:lnTo>
                  <a:lnTo>
                    <a:pt x="894" y="566"/>
                  </a:lnTo>
                  <a:lnTo>
                    <a:pt x="894" y="563"/>
                  </a:lnTo>
                  <a:lnTo>
                    <a:pt x="897" y="563"/>
                  </a:lnTo>
                  <a:lnTo>
                    <a:pt x="897" y="563"/>
                  </a:lnTo>
                  <a:lnTo>
                    <a:pt x="900" y="563"/>
                  </a:lnTo>
                  <a:lnTo>
                    <a:pt x="902" y="563"/>
                  </a:lnTo>
                  <a:lnTo>
                    <a:pt x="905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11" y="563"/>
                  </a:lnTo>
                  <a:lnTo>
                    <a:pt x="914" y="563"/>
                  </a:lnTo>
                  <a:lnTo>
                    <a:pt x="917" y="563"/>
                  </a:lnTo>
                  <a:lnTo>
                    <a:pt x="919" y="563"/>
                  </a:lnTo>
                  <a:lnTo>
                    <a:pt x="919" y="563"/>
                  </a:lnTo>
                  <a:lnTo>
                    <a:pt x="922" y="563"/>
                  </a:lnTo>
                  <a:lnTo>
                    <a:pt x="922" y="563"/>
                  </a:lnTo>
                  <a:lnTo>
                    <a:pt x="925" y="563"/>
                  </a:lnTo>
                  <a:lnTo>
                    <a:pt x="925" y="560"/>
                  </a:lnTo>
                  <a:lnTo>
                    <a:pt x="928" y="560"/>
                  </a:lnTo>
                  <a:lnTo>
                    <a:pt x="931" y="560"/>
                  </a:lnTo>
                  <a:lnTo>
                    <a:pt x="931" y="560"/>
                  </a:lnTo>
                  <a:lnTo>
                    <a:pt x="934" y="560"/>
                  </a:lnTo>
                  <a:lnTo>
                    <a:pt x="934" y="560"/>
                  </a:lnTo>
                  <a:lnTo>
                    <a:pt x="936" y="560"/>
                  </a:lnTo>
                  <a:lnTo>
                    <a:pt x="939" y="560"/>
                  </a:lnTo>
                  <a:lnTo>
                    <a:pt x="939" y="560"/>
                  </a:lnTo>
                  <a:lnTo>
                    <a:pt x="942" y="560"/>
                  </a:lnTo>
                  <a:lnTo>
                    <a:pt x="945" y="560"/>
                  </a:lnTo>
                  <a:lnTo>
                    <a:pt x="948" y="560"/>
                  </a:lnTo>
                  <a:lnTo>
                    <a:pt x="948" y="560"/>
                  </a:lnTo>
                  <a:lnTo>
                    <a:pt x="950" y="560"/>
                  </a:lnTo>
                  <a:lnTo>
                    <a:pt x="953" y="560"/>
                  </a:lnTo>
                  <a:lnTo>
                    <a:pt x="956" y="560"/>
                  </a:lnTo>
                  <a:lnTo>
                    <a:pt x="959" y="560"/>
                  </a:lnTo>
                  <a:lnTo>
                    <a:pt x="962" y="560"/>
                  </a:lnTo>
                  <a:lnTo>
                    <a:pt x="962" y="560"/>
                  </a:lnTo>
                  <a:lnTo>
                    <a:pt x="965" y="560"/>
                  </a:lnTo>
                  <a:lnTo>
                    <a:pt x="967" y="560"/>
                  </a:lnTo>
                  <a:lnTo>
                    <a:pt x="970" y="560"/>
                  </a:lnTo>
                  <a:lnTo>
                    <a:pt x="973" y="560"/>
                  </a:lnTo>
                  <a:lnTo>
                    <a:pt x="973" y="560"/>
                  </a:lnTo>
                  <a:lnTo>
                    <a:pt x="976" y="560"/>
                  </a:lnTo>
                  <a:lnTo>
                    <a:pt x="976" y="560"/>
                  </a:lnTo>
                  <a:lnTo>
                    <a:pt x="979" y="560"/>
                  </a:lnTo>
                  <a:lnTo>
                    <a:pt x="982" y="560"/>
                  </a:lnTo>
                  <a:lnTo>
                    <a:pt x="984" y="560"/>
                  </a:lnTo>
                  <a:lnTo>
                    <a:pt x="987" y="560"/>
                  </a:lnTo>
                  <a:lnTo>
                    <a:pt x="987" y="560"/>
                  </a:lnTo>
                  <a:lnTo>
                    <a:pt x="990" y="560"/>
                  </a:lnTo>
                  <a:lnTo>
                    <a:pt x="993" y="560"/>
                  </a:lnTo>
                  <a:lnTo>
                    <a:pt x="996" y="560"/>
                  </a:lnTo>
                  <a:lnTo>
                    <a:pt x="999" y="560"/>
                  </a:lnTo>
                  <a:lnTo>
                    <a:pt x="999" y="560"/>
                  </a:lnTo>
                  <a:lnTo>
                    <a:pt x="1001" y="560"/>
                  </a:lnTo>
                  <a:lnTo>
                    <a:pt x="1004" y="560"/>
                  </a:lnTo>
                  <a:lnTo>
                    <a:pt x="1007" y="560"/>
                  </a:lnTo>
                  <a:lnTo>
                    <a:pt x="1010" y="560"/>
                  </a:lnTo>
                  <a:lnTo>
                    <a:pt x="1010" y="560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16" y="560"/>
                  </a:lnTo>
                  <a:lnTo>
                    <a:pt x="1018" y="560"/>
                  </a:lnTo>
                  <a:lnTo>
                    <a:pt x="1021" y="560"/>
                  </a:lnTo>
                  <a:lnTo>
                    <a:pt x="1024" y="560"/>
                  </a:lnTo>
                  <a:lnTo>
                    <a:pt x="1024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30" y="557"/>
                  </a:lnTo>
                  <a:lnTo>
                    <a:pt x="1033" y="557"/>
                  </a:lnTo>
                  <a:lnTo>
                    <a:pt x="1035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41" y="557"/>
                  </a:lnTo>
                  <a:lnTo>
                    <a:pt x="1044" y="557"/>
                  </a:lnTo>
                  <a:lnTo>
                    <a:pt x="1047" y="557"/>
                  </a:lnTo>
                  <a:lnTo>
                    <a:pt x="1049" y="557"/>
                  </a:lnTo>
                  <a:lnTo>
                    <a:pt x="1052" y="557"/>
                  </a:lnTo>
                  <a:lnTo>
                    <a:pt x="1052" y="557"/>
                  </a:lnTo>
                  <a:lnTo>
                    <a:pt x="1055" y="557"/>
                  </a:lnTo>
                  <a:lnTo>
                    <a:pt x="1058" y="557"/>
                  </a:lnTo>
                  <a:lnTo>
                    <a:pt x="1061" y="557"/>
                  </a:lnTo>
                  <a:lnTo>
                    <a:pt x="1064" y="557"/>
                  </a:lnTo>
                  <a:lnTo>
                    <a:pt x="1064" y="557"/>
                  </a:lnTo>
                  <a:lnTo>
                    <a:pt x="1066" y="557"/>
                  </a:lnTo>
                  <a:lnTo>
                    <a:pt x="1069" y="557"/>
                  </a:lnTo>
                  <a:lnTo>
                    <a:pt x="1072" y="557"/>
                  </a:lnTo>
                  <a:lnTo>
                    <a:pt x="1075" y="557"/>
                  </a:lnTo>
                  <a:lnTo>
                    <a:pt x="1078" y="557"/>
                  </a:lnTo>
                  <a:lnTo>
                    <a:pt x="1078" y="557"/>
                  </a:lnTo>
                  <a:lnTo>
                    <a:pt x="1081" y="557"/>
                  </a:lnTo>
                  <a:lnTo>
                    <a:pt x="1081" y="557"/>
                  </a:lnTo>
                  <a:lnTo>
                    <a:pt x="1083" y="557"/>
                  </a:lnTo>
                  <a:lnTo>
                    <a:pt x="1083" y="555"/>
                  </a:lnTo>
                  <a:lnTo>
                    <a:pt x="1086" y="555"/>
                  </a:lnTo>
                  <a:lnTo>
                    <a:pt x="1086" y="552"/>
                  </a:lnTo>
                  <a:lnTo>
                    <a:pt x="1089" y="552"/>
                  </a:lnTo>
                  <a:lnTo>
                    <a:pt x="1089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6"/>
                  </a:lnTo>
                  <a:lnTo>
                    <a:pt x="1095" y="546"/>
                  </a:lnTo>
                  <a:lnTo>
                    <a:pt x="1095" y="546"/>
                  </a:lnTo>
                  <a:lnTo>
                    <a:pt x="1098" y="546"/>
                  </a:lnTo>
                  <a:lnTo>
                    <a:pt x="1098" y="546"/>
                  </a:lnTo>
                  <a:lnTo>
                    <a:pt x="1100" y="546"/>
                  </a:lnTo>
                  <a:lnTo>
                    <a:pt x="1103" y="546"/>
                  </a:lnTo>
                  <a:lnTo>
                    <a:pt x="1103" y="543"/>
                  </a:lnTo>
                  <a:lnTo>
                    <a:pt x="1103" y="543"/>
                  </a:lnTo>
                  <a:lnTo>
                    <a:pt x="1103" y="541"/>
                  </a:lnTo>
                  <a:lnTo>
                    <a:pt x="1106" y="541"/>
                  </a:lnTo>
                  <a:lnTo>
                    <a:pt x="1106" y="538"/>
                  </a:lnTo>
                  <a:lnTo>
                    <a:pt x="1109" y="538"/>
                  </a:lnTo>
                  <a:lnTo>
                    <a:pt x="1109" y="535"/>
                  </a:lnTo>
                  <a:lnTo>
                    <a:pt x="1112" y="535"/>
                  </a:lnTo>
                  <a:lnTo>
                    <a:pt x="1112" y="535"/>
                  </a:lnTo>
                  <a:lnTo>
                    <a:pt x="1115" y="535"/>
                  </a:lnTo>
                  <a:lnTo>
                    <a:pt x="1115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29"/>
                  </a:lnTo>
                  <a:lnTo>
                    <a:pt x="1120" y="529"/>
                  </a:lnTo>
                  <a:lnTo>
                    <a:pt x="1120" y="526"/>
                  </a:lnTo>
                  <a:lnTo>
                    <a:pt x="1123" y="526"/>
                  </a:lnTo>
                  <a:lnTo>
                    <a:pt x="1123" y="526"/>
                  </a:lnTo>
                  <a:lnTo>
                    <a:pt x="1126" y="526"/>
                  </a:lnTo>
                  <a:lnTo>
                    <a:pt x="1126" y="526"/>
                  </a:lnTo>
                  <a:lnTo>
                    <a:pt x="1129" y="526"/>
                  </a:lnTo>
                  <a:lnTo>
                    <a:pt x="1129" y="524"/>
                  </a:lnTo>
                  <a:lnTo>
                    <a:pt x="1129" y="524"/>
                  </a:lnTo>
                  <a:lnTo>
                    <a:pt x="1132" y="524"/>
                  </a:lnTo>
                  <a:lnTo>
                    <a:pt x="1132" y="524"/>
                  </a:lnTo>
                  <a:lnTo>
                    <a:pt x="1134" y="524"/>
                  </a:lnTo>
                  <a:lnTo>
                    <a:pt x="1134" y="521"/>
                  </a:lnTo>
                  <a:lnTo>
                    <a:pt x="1137" y="521"/>
                  </a:lnTo>
                  <a:lnTo>
                    <a:pt x="1137" y="521"/>
                  </a:lnTo>
                  <a:lnTo>
                    <a:pt x="1140" y="521"/>
                  </a:lnTo>
                  <a:lnTo>
                    <a:pt x="1140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6" y="518"/>
                  </a:lnTo>
                  <a:lnTo>
                    <a:pt x="1146" y="518"/>
                  </a:lnTo>
                  <a:lnTo>
                    <a:pt x="1149" y="518"/>
                  </a:lnTo>
                  <a:lnTo>
                    <a:pt x="1149" y="518"/>
                  </a:lnTo>
                  <a:lnTo>
                    <a:pt x="1151" y="518"/>
                  </a:lnTo>
                  <a:lnTo>
                    <a:pt x="1151" y="515"/>
                  </a:lnTo>
                  <a:lnTo>
                    <a:pt x="1154" y="515"/>
                  </a:lnTo>
                  <a:lnTo>
                    <a:pt x="1154" y="515"/>
                  </a:lnTo>
                  <a:lnTo>
                    <a:pt x="1157" y="515"/>
                  </a:lnTo>
                  <a:lnTo>
                    <a:pt x="1160" y="515"/>
                  </a:lnTo>
                  <a:lnTo>
                    <a:pt x="1163" y="515"/>
                  </a:lnTo>
                  <a:lnTo>
                    <a:pt x="1165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71" y="515"/>
                  </a:lnTo>
                  <a:lnTo>
                    <a:pt x="1171" y="515"/>
                  </a:lnTo>
                  <a:lnTo>
                    <a:pt x="1174" y="515"/>
                  </a:lnTo>
                  <a:lnTo>
                    <a:pt x="1177" y="515"/>
                  </a:lnTo>
                  <a:lnTo>
                    <a:pt x="1180" y="515"/>
                  </a:lnTo>
                  <a:lnTo>
                    <a:pt x="1182" y="515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5" y="512"/>
                  </a:lnTo>
                  <a:lnTo>
                    <a:pt x="1188" y="512"/>
                  </a:lnTo>
                  <a:lnTo>
                    <a:pt x="1188" y="512"/>
                  </a:lnTo>
                  <a:lnTo>
                    <a:pt x="1191" y="512"/>
                  </a:lnTo>
                  <a:lnTo>
                    <a:pt x="1191" y="509"/>
                  </a:lnTo>
                  <a:lnTo>
                    <a:pt x="1194" y="509"/>
                  </a:lnTo>
                  <a:lnTo>
                    <a:pt x="1194" y="509"/>
                  </a:lnTo>
                  <a:lnTo>
                    <a:pt x="1197" y="509"/>
                  </a:lnTo>
                  <a:lnTo>
                    <a:pt x="1199" y="509"/>
                  </a:lnTo>
                  <a:lnTo>
                    <a:pt x="1199" y="509"/>
                  </a:lnTo>
                  <a:lnTo>
                    <a:pt x="1202" y="509"/>
                  </a:lnTo>
                  <a:lnTo>
                    <a:pt x="1205" y="509"/>
                  </a:lnTo>
                  <a:lnTo>
                    <a:pt x="1208" y="509"/>
                  </a:lnTo>
                  <a:lnTo>
                    <a:pt x="1208" y="509"/>
                  </a:lnTo>
                  <a:lnTo>
                    <a:pt x="1211" y="509"/>
                  </a:lnTo>
                  <a:lnTo>
                    <a:pt x="1214" y="509"/>
                  </a:lnTo>
                  <a:lnTo>
                    <a:pt x="1216" y="509"/>
                  </a:lnTo>
                  <a:lnTo>
                    <a:pt x="1219" y="509"/>
                  </a:lnTo>
                  <a:lnTo>
                    <a:pt x="1219" y="509"/>
                  </a:lnTo>
                  <a:lnTo>
                    <a:pt x="1222" y="509"/>
                  </a:lnTo>
                  <a:lnTo>
                    <a:pt x="1225" y="509"/>
                  </a:lnTo>
                  <a:lnTo>
                    <a:pt x="1228" y="509"/>
                  </a:lnTo>
                  <a:lnTo>
                    <a:pt x="1231" y="509"/>
                  </a:lnTo>
                  <a:lnTo>
                    <a:pt x="1233" y="509"/>
                  </a:lnTo>
                  <a:lnTo>
                    <a:pt x="1233" y="509"/>
                  </a:lnTo>
                  <a:lnTo>
                    <a:pt x="1236" y="509"/>
                  </a:lnTo>
                  <a:lnTo>
                    <a:pt x="1239" y="509"/>
                  </a:lnTo>
                  <a:lnTo>
                    <a:pt x="1242" y="509"/>
                  </a:lnTo>
                  <a:lnTo>
                    <a:pt x="1242" y="509"/>
                  </a:lnTo>
                  <a:lnTo>
                    <a:pt x="1245" y="509"/>
                  </a:lnTo>
                  <a:lnTo>
                    <a:pt x="1248" y="509"/>
                  </a:lnTo>
                  <a:lnTo>
                    <a:pt x="1248" y="507"/>
                  </a:lnTo>
                  <a:lnTo>
                    <a:pt x="1248" y="507"/>
                  </a:lnTo>
                  <a:lnTo>
                    <a:pt x="1250" y="507"/>
                  </a:lnTo>
                  <a:lnTo>
                    <a:pt x="1253" y="507"/>
                  </a:lnTo>
                  <a:lnTo>
                    <a:pt x="1256" y="507"/>
                  </a:lnTo>
                  <a:lnTo>
                    <a:pt x="1256" y="507"/>
                  </a:lnTo>
                  <a:lnTo>
                    <a:pt x="1259" y="507"/>
                  </a:lnTo>
                  <a:lnTo>
                    <a:pt x="1259" y="507"/>
                  </a:lnTo>
                  <a:lnTo>
                    <a:pt x="1262" y="507"/>
                  </a:lnTo>
                  <a:lnTo>
                    <a:pt x="1264" y="507"/>
                  </a:lnTo>
                  <a:lnTo>
                    <a:pt x="1267" y="507"/>
                  </a:lnTo>
                  <a:lnTo>
                    <a:pt x="1267" y="507"/>
                  </a:lnTo>
                  <a:lnTo>
                    <a:pt x="1270" y="507"/>
                  </a:lnTo>
                  <a:lnTo>
                    <a:pt x="1273" y="507"/>
                  </a:lnTo>
                  <a:lnTo>
                    <a:pt x="1273" y="507"/>
                  </a:lnTo>
                  <a:lnTo>
                    <a:pt x="1276" y="507"/>
                  </a:lnTo>
                  <a:lnTo>
                    <a:pt x="1279" y="507"/>
                  </a:lnTo>
                  <a:lnTo>
                    <a:pt x="1281" y="507"/>
                  </a:lnTo>
                  <a:lnTo>
                    <a:pt x="1284" y="507"/>
                  </a:lnTo>
                  <a:lnTo>
                    <a:pt x="1284" y="507"/>
                  </a:lnTo>
                  <a:lnTo>
                    <a:pt x="1287" y="507"/>
                  </a:lnTo>
                  <a:lnTo>
                    <a:pt x="1290" y="507"/>
                  </a:lnTo>
                  <a:lnTo>
                    <a:pt x="1293" y="507"/>
                  </a:lnTo>
                  <a:lnTo>
                    <a:pt x="1296" y="507"/>
                  </a:lnTo>
                  <a:lnTo>
                    <a:pt x="1298" y="507"/>
                  </a:lnTo>
                  <a:lnTo>
                    <a:pt x="1298" y="507"/>
                  </a:lnTo>
                  <a:lnTo>
                    <a:pt x="1301" y="507"/>
                  </a:lnTo>
                  <a:lnTo>
                    <a:pt x="1304" y="507"/>
                  </a:lnTo>
                  <a:lnTo>
                    <a:pt x="1307" y="507"/>
                  </a:lnTo>
                  <a:lnTo>
                    <a:pt x="1310" y="507"/>
                  </a:lnTo>
                  <a:lnTo>
                    <a:pt x="1310" y="507"/>
                  </a:lnTo>
                  <a:lnTo>
                    <a:pt x="1313" y="507"/>
                  </a:lnTo>
                  <a:lnTo>
                    <a:pt x="1315" y="507"/>
                  </a:lnTo>
                  <a:lnTo>
                    <a:pt x="1318" y="507"/>
                  </a:lnTo>
                  <a:lnTo>
                    <a:pt x="1321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7" y="507"/>
                  </a:lnTo>
                  <a:lnTo>
                    <a:pt x="1330" y="507"/>
                  </a:lnTo>
                  <a:lnTo>
                    <a:pt x="1332" y="507"/>
                  </a:lnTo>
                  <a:lnTo>
                    <a:pt x="1335" y="507"/>
                  </a:lnTo>
                  <a:lnTo>
                    <a:pt x="1338" y="507"/>
                  </a:lnTo>
                  <a:lnTo>
                    <a:pt x="1338" y="507"/>
                  </a:lnTo>
                  <a:lnTo>
                    <a:pt x="1341" y="507"/>
                  </a:lnTo>
                  <a:lnTo>
                    <a:pt x="1344" y="507"/>
                  </a:lnTo>
                  <a:lnTo>
                    <a:pt x="1347" y="507"/>
                  </a:lnTo>
                  <a:lnTo>
                    <a:pt x="1349" y="507"/>
                  </a:lnTo>
                  <a:lnTo>
                    <a:pt x="1349" y="507"/>
                  </a:lnTo>
                  <a:lnTo>
                    <a:pt x="1352" y="507"/>
                  </a:lnTo>
                  <a:lnTo>
                    <a:pt x="1355" y="507"/>
                  </a:lnTo>
                  <a:lnTo>
                    <a:pt x="1358" y="507"/>
                  </a:lnTo>
                  <a:lnTo>
                    <a:pt x="1361" y="507"/>
                  </a:lnTo>
                  <a:lnTo>
                    <a:pt x="1361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6" y="504"/>
                  </a:lnTo>
                  <a:lnTo>
                    <a:pt x="1366" y="501"/>
                  </a:lnTo>
                  <a:lnTo>
                    <a:pt x="1369" y="501"/>
                  </a:lnTo>
                  <a:lnTo>
                    <a:pt x="1369" y="501"/>
                  </a:lnTo>
                  <a:lnTo>
                    <a:pt x="1372" y="501"/>
                  </a:lnTo>
                  <a:lnTo>
                    <a:pt x="1375" y="501"/>
                  </a:lnTo>
                  <a:lnTo>
                    <a:pt x="1375" y="501"/>
                  </a:lnTo>
                  <a:lnTo>
                    <a:pt x="1378" y="501"/>
                  </a:lnTo>
                  <a:lnTo>
                    <a:pt x="1378" y="498"/>
                  </a:lnTo>
                  <a:lnTo>
                    <a:pt x="1380" y="498"/>
                  </a:lnTo>
                  <a:lnTo>
                    <a:pt x="1380" y="492"/>
                  </a:lnTo>
                  <a:lnTo>
                    <a:pt x="1383" y="492"/>
                  </a:lnTo>
                  <a:lnTo>
                    <a:pt x="1383" y="492"/>
                  </a:lnTo>
                  <a:lnTo>
                    <a:pt x="1386" y="492"/>
                  </a:lnTo>
                  <a:lnTo>
                    <a:pt x="1386" y="492"/>
                  </a:lnTo>
                  <a:lnTo>
                    <a:pt x="1389" y="492"/>
                  </a:lnTo>
                  <a:lnTo>
                    <a:pt x="1389" y="487"/>
                  </a:lnTo>
                  <a:lnTo>
                    <a:pt x="1389" y="487"/>
                  </a:lnTo>
                  <a:lnTo>
                    <a:pt x="1389" y="484"/>
                  </a:lnTo>
                  <a:lnTo>
                    <a:pt x="1392" y="484"/>
                  </a:lnTo>
                  <a:lnTo>
                    <a:pt x="1392" y="481"/>
                  </a:lnTo>
                  <a:lnTo>
                    <a:pt x="1395" y="481"/>
                  </a:lnTo>
                  <a:lnTo>
                    <a:pt x="1395" y="478"/>
                  </a:lnTo>
                  <a:lnTo>
                    <a:pt x="1397" y="478"/>
                  </a:lnTo>
                  <a:lnTo>
                    <a:pt x="1397" y="475"/>
                  </a:lnTo>
                  <a:lnTo>
                    <a:pt x="1400" y="475"/>
                  </a:lnTo>
                  <a:lnTo>
                    <a:pt x="1400" y="473"/>
                  </a:lnTo>
                  <a:lnTo>
                    <a:pt x="1403" y="473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6" y="470"/>
                  </a:lnTo>
                  <a:lnTo>
                    <a:pt x="1406" y="467"/>
                  </a:lnTo>
                  <a:lnTo>
                    <a:pt x="1409" y="467"/>
                  </a:lnTo>
                  <a:lnTo>
                    <a:pt x="1409" y="467"/>
                  </a:lnTo>
                  <a:lnTo>
                    <a:pt x="1412" y="467"/>
                  </a:lnTo>
                  <a:lnTo>
                    <a:pt x="1412" y="464"/>
                  </a:lnTo>
                  <a:lnTo>
                    <a:pt x="1414" y="464"/>
                  </a:lnTo>
                  <a:lnTo>
                    <a:pt x="1414" y="461"/>
                  </a:lnTo>
                  <a:lnTo>
                    <a:pt x="1414" y="461"/>
                  </a:lnTo>
                  <a:lnTo>
                    <a:pt x="1414" y="458"/>
                  </a:lnTo>
                  <a:lnTo>
                    <a:pt x="1417" y="458"/>
                  </a:lnTo>
                  <a:lnTo>
                    <a:pt x="1417" y="458"/>
                  </a:lnTo>
                  <a:lnTo>
                    <a:pt x="1420" y="458"/>
                  </a:lnTo>
                  <a:lnTo>
                    <a:pt x="1423" y="458"/>
                  </a:lnTo>
                  <a:lnTo>
                    <a:pt x="1423" y="456"/>
                  </a:lnTo>
                  <a:lnTo>
                    <a:pt x="1426" y="456"/>
                  </a:lnTo>
                  <a:lnTo>
                    <a:pt x="1426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31" y="456"/>
                  </a:lnTo>
                  <a:lnTo>
                    <a:pt x="1434" y="456"/>
                  </a:lnTo>
                  <a:lnTo>
                    <a:pt x="1437" y="456"/>
                  </a:lnTo>
                  <a:lnTo>
                    <a:pt x="1440" y="456"/>
                  </a:lnTo>
                  <a:lnTo>
                    <a:pt x="1440" y="456"/>
                  </a:lnTo>
                  <a:lnTo>
                    <a:pt x="1443" y="456"/>
                  </a:lnTo>
                  <a:lnTo>
                    <a:pt x="1443" y="453"/>
                  </a:lnTo>
                  <a:lnTo>
                    <a:pt x="1446" y="453"/>
                  </a:lnTo>
                  <a:lnTo>
                    <a:pt x="1446" y="453"/>
                  </a:lnTo>
                  <a:lnTo>
                    <a:pt x="1448" y="453"/>
                  </a:lnTo>
                  <a:lnTo>
                    <a:pt x="1451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7" y="453"/>
                  </a:lnTo>
                  <a:lnTo>
                    <a:pt x="1457" y="453"/>
                  </a:lnTo>
                  <a:lnTo>
                    <a:pt x="1460" y="453"/>
                  </a:lnTo>
                  <a:lnTo>
                    <a:pt x="1460" y="450"/>
                  </a:lnTo>
                  <a:lnTo>
                    <a:pt x="1462" y="450"/>
                  </a:lnTo>
                  <a:lnTo>
                    <a:pt x="1465" y="450"/>
                  </a:lnTo>
                  <a:lnTo>
                    <a:pt x="1465" y="450"/>
                  </a:lnTo>
                  <a:lnTo>
                    <a:pt x="1468" y="450"/>
                  </a:lnTo>
                  <a:lnTo>
                    <a:pt x="1471" y="450"/>
                  </a:lnTo>
                  <a:lnTo>
                    <a:pt x="1474" y="450"/>
                  </a:lnTo>
                  <a:lnTo>
                    <a:pt x="1477" y="450"/>
                  </a:lnTo>
                  <a:lnTo>
                    <a:pt x="1477" y="450"/>
                  </a:lnTo>
                  <a:lnTo>
                    <a:pt x="1479" y="450"/>
                  </a:lnTo>
                  <a:lnTo>
                    <a:pt x="1479" y="450"/>
                  </a:lnTo>
                  <a:lnTo>
                    <a:pt x="1482" y="450"/>
                  </a:lnTo>
                  <a:lnTo>
                    <a:pt x="1485" y="450"/>
                  </a:lnTo>
                  <a:lnTo>
                    <a:pt x="1488" y="450"/>
                  </a:lnTo>
                  <a:lnTo>
                    <a:pt x="1491" y="450"/>
                  </a:lnTo>
                  <a:lnTo>
                    <a:pt x="1494" y="450"/>
                  </a:lnTo>
                  <a:lnTo>
                    <a:pt x="1494" y="450"/>
                  </a:lnTo>
                  <a:lnTo>
                    <a:pt x="1494" y="447"/>
                  </a:lnTo>
                  <a:lnTo>
                    <a:pt x="1496" y="447"/>
                  </a:lnTo>
                  <a:lnTo>
                    <a:pt x="1496" y="447"/>
                  </a:lnTo>
                  <a:lnTo>
                    <a:pt x="1499" y="447"/>
                  </a:lnTo>
                  <a:lnTo>
                    <a:pt x="1499" y="447"/>
                  </a:lnTo>
                  <a:lnTo>
                    <a:pt x="1502" y="447"/>
                  </a:lnTo>
                  <a:lnTo>
                    <a:pt x="1502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8" y="444"/>
                  </a:lnTo>
                  <a:lnTo>
                    <a:pt x="1511" y="444"/>
                  </a:lnTo>
                  <a:lnTo>
                    <a:pt x="1511" y="444"/>
                  </a:lnTo>
                  <a:lnTo>
                    <a:pt x="1513" y="444"/>
                  </a:lnTo>
                  <a:lnTo>
                    <a:pt x="1516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22" y="444"/>
                  </a:lnTo>
                  <a:lnTo>
                    <a:pt x="1522" y="441"/>
                  </a:lnTo>
                  <a:lnTo>
                    <a:pt x="1525" y="441"/>
                  </a:lnTo>
                  <a:lnTo>
                    <a:pt x="1528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3" y="441"/>
                  </a:lnTo>
                  <a:lnTo>
                    <a:pt x="1536" y="441"/>
                  </a:lnTo>
                  <a:lnTo>
                    <a:pt x="1539" y="441"/>
                  </a:lnTo>
                  <a:lnTo>
                    <a:pt x="1542" y="441"/>
                  </a:lnTo>
                  <a:lnTo>
                    <a:pt x="1545" y="441"/>
                  </a:lnTo>
                  <a:lnTo>
                    <a:pt x="1545" y="441"/>
                  </a:lnTo>
                  <a:lnTo>
                    <a:pt x="1547" y="441"/>
                  </a:lnTo>
                  <a:lnTo>
                    <a:pt x="1550" y="441"/>
                  </a:lnTo>
                  <a:lnTo>
                    <a:pt x="1553" y="441"/>
                  </a:lnTo>
                  <a:lnTo>
                    <a:pt x="1556" y="441"/>
                  </a:lnTo>
                  <a:lnTo>
                    <a:pt x="1559" y="441"/>
                  </a:lnTo>
                  <a:lnTo>
                    <a:pt x="1559" y="441"/>
                  </a:lnTo>
                  <a:lnTo>
                    <a:pt x="1561" y="441"/>
                  </a:lnTo>
                  <a:lnTo>
                    <a:pt x="1564" y="441"/>
                  </a:lnTo>
                  <a:lnTo>
                    <a:pt x="1567" y="441"/>
                  </a:lnTo>
                  <a:lnTo>
                    <a:pt x="1570" y="441"/>
                  </a:lnTo>
                  <a:lnTo>
                    <a:pt x="1570" y="441"/>
                  </a:lnTo>
                  <a:lnTo>
                    <a:pt x="1573" y="441"/>
                  </a:lnTo>
                  <a:lnTo>
                    <a:pt x="1576" y="441"/>
                  </a:lnTo>
                  <a:lnTo>
                    <a:pt x="1576" y="441"/>
                  </a:lnTo>
                  <a:lnTo>
                    <a:pt x="1578" y="441"/>
                  </a:lnTo>
                  <a:lnTo>
                    <a:pt x="1581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7" y="441"/>
                  </a:lnTo>
                  <a:lnTo>
                    <a:pt x="1590" y="441"/>
                  </a:lnTo>
                  <a:lnTo>
                    <a:pt x="1593" y="441"/>
                  </a:lnTo>
                  <a:lnTo>
                    <a:pt x="1595" y="441"/>
                  </a:lnTo>
                  <a:lnTo>
                    <a:pt x="1595" y="439"/>
                  </a:lnTo>
                  <a:lnTo>
                    <a:pt x="1595" y="439"/>
                  </a:lnTo>
                  <a:lnTo>
                    <a:pt x="1598" y="439"/>
                  </a:lnTo>
                  <a:lnTo>
                    <a:pt x="1601" y="439"/>
                  </a:lnTo>
                  <a:lnTo>
                    <a:pt x="1601" y="439"/>
                  </a:lnTo>
                  <a:lnTo>
                    <a:pt x="1604" y="439"/>
                  </a:lnTo>
                  <a:lnTo>
                    <a:pt x="1607" y="439"/>
                  </a:lnTo>
                  <a:lnTo>
                    <a:pt x="1607" y="439"/>
                  </a:lnTo>
                  <a:lnTo>
                    <a:pt x="1610" y="439"/>
                  </a:lnTo>
                  <a:lnTo>
                    <a:pt x="1610" y="439"/>
                  </a:lnTo>
                  <a:lnTo>
                    <a:pt x="1612" y="439"/>
                  </a:lnTo>
                  <a:lnTo>
                    <a:pt x="1615" y="439"/>
                  </a:lnTo>
                  <a:lnTo>
                    <a:pt x="1618" y="439"/>
                  </a:lnTo>
                  <a:lnTo>
                    <a:pt x="1621" y="439"/>
                  </a:lnTo>
                  <a:lnTo>
                    <a:pt x="1621" y="439"/>
                  </a:lnTo>
                  <a:lnTo>
                    <a:pt x="1624" y="439"/>
                  </a:lnTo>
                  <a:lnTo>
                    <a:pt x="1627" y="439"/>
                  </a:lnTo>
                  <a:lnTo>
                    <a:pt x="1629" y="439"/>
                  </a:lnTo>
                  <a:lnTo>
                    <a:pt x="1629" y="436"/>
                  </a:lnTo>
                  <a:lnTo>
                    <a:pt x="1632" y="436"/>
                  </a:lnTo>
                  <a:lnTo>
                    <a:pt x="1635" y="436"/>
                  </a:lnTo>
                  <a:lnTo>
                    <a:pt x="1635" y="433"/>
                  </a:lnTo>
                  <a:lnTo>
                    <a:pt x="1635" y="433"/>
                  </a:lnTo>
                  <a:lnTo>
                    <a:pt x="1638" y="433"/>
                  </a:lnTo>
                  <a:lnTo>
                    <a:pt x="1641" y="433"/>
                  </a:lnTo>
                  <a:lnTo>
                    <a:pt x="1641" y="433"/>
                  </a:lnTo>
                  <a:lnTo>
                    <a:pt x="1644" y="433"/>
                  </a:lnTo>
                  <a:lnTo>
                    <a:pt x="1644" y="433"/>
                  </a:lnTo>
                  <a:lnTo>
                    <a:pt x="1646" y="433"/>
                  </a:lnTo>
                  <a:lnTo>
                    <a:pt x="1646" y="430"/>
                  </a:lnTo>
                  <a:lnTo>
                    <a:pt x="1649" y="430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52" y="427"/>
                  </a:lnTo>
                  <a:lnTo>
                    <a:pt x="1652" y="422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3"/>
                  </a:lnTo>
                  <a:lnTo>
                    <a:pt x="1666" y="413"/>
                  </a:lnTo>
                  <a:lnTo>
                    <a:pt x="1666" y="410"/>
                  </a:lnTo>
                  <a:lnTo>
                    <a:pt x="1669" y="410"/>
                  </a:lnTo>
                  <a:lnTo>
                    <a:pt x="1669" y="405"/>
                  </a:lnTo>
                  <a:lnTo>
                    <a:pt x="1672" y="405"/>
                  </a:lnTo>
                  <a:lnTo>
                    <a:pt x="1672" y="402"/>
                  </a:lnTo>
                  <a:lnTo>
                    <a:pt x="1675" y="402"/>
                  </a:lnTo>
                  <a:lnTo>
                    <a:pt x="1675" y="396"/>
                  </a:lnTo>
                  <a:lnTo>
                    <a:pt x="1675" y="396"/>
                  </a:lnTo>
                  <a:lnTo>
                    <a:pt x="1675" y="390"/>
                  </a:lnTo>
                  <a:lnTo>
                    <a:pt x="1677" y="390"/>
                  </a:lnTo>
                  <a:lnTo>
                    <a:pt x="1677" y="388"/>
                  </a:lnTo>
                  <a:lnTo>
                    <a:pt x="1680" y="388"/>
                  </a:lnTo>
                  <a:lnTo>
                    <a:pt x="1680" y="385"/>
                  </a:lnTo>
                  <a:lnTo>
                    <a:pt x="1683" y="385"/>
                  </a:lnTo>
                  <a:lnTo>
                    <a:pt x="1683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79"/>
                  </a:lnTo>
                  <a:lnTo>
                    <a:pt x="1689" y="379"/>
                  </a:lnTo>
                  <a:lnTo>
                    <a:pt x="1689" y="376"/>
                  </a:lnTo>
                  <a:lnTo>
                    <a:pt x="1692" y="376"/>
                  </a:lnTo>
                  <a:lnTo>
                    <a:pt x="1692" y="373"/>
                  </a:lnTo>
                  <a:lnTo>
                    <a:pt x="1694" y="373"/>
                  </a:lnTo>
                  <a:lnTo>
                    <a:pt x="1694" y="373"/>
                  </a:lnTo>
                  <a:lnTo>
                    <a:pt x="1697" y="373"/>
                  </a:lnTo>
                  <a:lnTo>
                    <a:pt x="1697" y="371"/>
                  </a:lnTo>
                  <a:lnTo>
                    <a:pt x="1700" y="371"/>
                  </a:lnTo>
                  <a:lnTo>
                    <a:pt x="1700" y="371"/>
                  </a:lnTo>
                  <a:lnTo>
                    <a:pt x="1703" y="371"/>
                  </a:lnTo>
                  <a:lnTo>
                    <a:pt x="1706" y="371"/>
                  </a:lnTo>
                  <a:lnTo>
                    <a:pt x="1709" y="371"/>
                  </a:lnTo>
                  <a:lnTo>
                    <a:pt x="1711" y="371"/>
                  </a:lnTo>
                  <a:lnTo>
                    <a:pt x="1714" y="371"/>
                  </a:lnTo>
                  <a:lnTo>
                    <a:pt x="1714" y="371"/>
                  </a:lnTo>
                  <a:lnTo>
                    <a:pt x="1717" y="371"/>
                  </a:lnTo>
                  <a:lnTo>
                    <a:pt x="1720" y="371"/>
                  </a:lnTo>
                  <a:lnTo>
                    <a:pt x="1723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8" y="371"/>
                  </a:lnTo>
                  <a:lnTo>
                    <a:pt x="1731" y="371"/>
                  </a:lnTo>
                  <a:lnTo>
                    <a:pt x="1734" y="371"/>
                  </a:lnTo>
                  <a:lnTo>
                    <a:pt x="1737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3" y="371"/>
                  </a:lnTo>
                  <a:lnTo>
                    <a:pt x="1745" y="371"/>
                  </a:lnTo>
                  <a:lnTo>
                    <a:pt x="1748" y="371"/>
                  </a:lnTo>
                  <a:lnTo>
                    <a:pt x="1751" y="371"/>
                  </a:lnTo>
                  <a:lnTo>
                    <a:pt x="1751" y="371"/>
                  </a:lnTo>
                  <a:lnTo>
                    <a:pt x="1751" y="368"/>
                  </a:lnTo>
                  <a:lnTo>
                    <a:pt x="1754" y="368"/>
                  </a:lnTo>
                  <a:lnTo>
                    <a:pt x="1754" y="368"/>
                  </a:lnTo>
                  <a:lnTo>
                    <a:pt x="1757" y="368"/>
                  </a:lnTo>
                  <a:lnTo>
                    <a:pt x="1757" y="368"/>
                  </a:lnTo>
                  <a:lnTo>
                    <a:pt x="1759" y="368"/>
                  </a:lnTo>
                  <a:lnTo>
                    <a:pt x="1762" y="368"/>
                  </a:lnTo>
                  <a:lnTo>
                    <a:pt x="1765" y="368"/>
                  </a:lnTo>
                  <a:lnTo>
                    <a:pt x="1765" y="368"/>
                  </a:lnTo>
                  <a:lnTo>
                    <a:pt x="1768" y="368"/>
                  </a:lnTo>
                  <a:lnTo>
                    <a:pt x="1771" y="368"/>
                  </a:lnTo>
                  <a:lnTo>
                    <a:pt x="1771" y="365"/>
                  </a:lnTo>
                  <a:lnTo>
                    <a:pt x="1774" y="365"/>
                  </a:lnTo>
                  <a:lnTo>
                    <a:pt x="1776" y="365"/>
                  </a:lnTo>
                  <a:lnTo>
                    <a:pt x="1776" y="365"/>
                  </a:lnTo>
                  <a:lnTo>
                    <a:pt x="1779" y="365"/>
                  </a:lnTo>
                  <a:lnTo>
                    <a:pt x="1782" y="365"/>
                  </a:lnTo>
                  <a:lnTo>
                    <a:pt x="1785" y="365"/>
                  </a:lnTo>
                  <a:lnTo>
                    <a:pt x="1788" y="365"/>
                  </a:lnTo>
                  <a:lnTo>
                    <a:pt x="1791" y="365"/>
                  </a:lnTo>
                  <a:lnTo>
                    <a:pt x="1791" y="365"/>
                  </a:lnTo>
                  <a:lnTo>
                    <a:pt x="1793" y="365"/>
                  </a:lnTo>
                  <a:lnTo>
                    <a:pt x="1796" y="365"/>
                  </a:lnTo>
                  <a:lnTo>
                    <a:pt x="1799" y="365"/>
                  </a:lnTo>
                  <a:lnTo>
                    <a:pt x="1802" y="365"/>
                  </a:lnTo>
                  <a:lnTo>
                    <a:pt x="1805" y="365"/>
                  </a:lnTo>
                  <a:lnTo>
                    <a:pt x="1805" y="365"/>
                  </a:lnTo>
                  <a:lnTo>
                    <a:pt x="1808" y="365"/>
                  </a:lnTo>
                  <a:lnTo>
                    <a:pt x="1810" y="365"/>
                  </a:lnTo>
                  <a:lnTo>
                    <a:pt x="1813" y="365"/>
                  </a:lnTo>
                  <a:lnTo>
                    <a:pt x="1816" y="365"/>
                  </a:lnTo>
                  <a:lnTo>
                    <a:pt x="1816" y="365"/>
                  </a:lnTo>
                  <a:lnTo>
                    <a:pt x="1819" y="365"/>
                  </a:lnTo>
                  <a:lnTo>
                    <a:pt x="1822" y="365"/>
                  </a:lnTo>
                  <a:lnTo>
                    <a:pt x="1825" y="365"/>
                  </a:lnTo>
                  <a:lnTo>
                    <a:pt x="1827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3" y="365"/>
                  </a:lnTo>
                  <a:lnTo>
                    <a:pt x="1836" y="365"/>
                  </a:lnTo>
                  <a:lnTo>
                    <a:pt x="1839" y="365"/>
                  </a:lnTo>
                  <a:lnTo>
                    <a:pt x="1842" y="365"/>
                  </a:lnTo>
                  <a:lnTo>
                    <a:pt x="1842" y="365"/>
                  </a:lnTo>
                  <a:lnTo>
                    <a:pt x="1844" y="365"/>
                  </a:lnTo>
                  <a:lnTo>
                    <a:pt x="1847" y="365"/>
                  </a:lnTo>
                  <a:lnTo>
                    <a:pt x="1850" y="365"/>
                  </a:lnTo>
                  <a:lnTo>
                    <a:pt x="1850" y="365"/>
                  </a:lnTo>
                  <a:lnTo>
                    <a:pt x="1853" y="365"/>
                  </a:lnTo>
                  <a:lnTo>
                    <a:pt x="1856" y="365"/>
                  </a:lnTo>
                  <a:lnTo>
                    <a:pt x="1856" y="365"/>
                  </a:lnTo>
                  <a:lnTo>
                    <a:pt x="1859" y="365"/>
                  </a:lnTo>
                  <a:lnTo>
                    <a:pt x="1861" y="365"/>
                  </a:lnTo>
                  <a:lnTo>
                    <a:pt x="1864" y="365"/>
                  </a:lnTo>
                  <a:lnTo>
                    <a:pt x="1867" y="365"/>
                  </a:lnTo>
                  <a:lnTo>
                    <a:pt x="1870" y="365"/>
                  </a:lnTo>
                  <a:lnTo>
                    <a:pt x="1870" y="365"/>
                  </a:lnTo>
                  <a:lnTo>
                    <a:pt x="1873" y="365"/>
                  </a:lnTo>
                  <a:lnTo>
                    <a:pt x="1875" y="365"/>
                  </a:lnTo>
                  <a:lnTo>
                    <a:pt x="1878" y="365"/>
                  </a:lnTo>
                  <a:lnTo>
                    <a:pt x="1881" y="365"/>
                  </a:lnTo>
                  <a:lnTo>
                    <a:pt x="1881" y="365"/>
                  </a:lnTo>
                  <a:lnTo>
                    <a:pt x="1884" y="365"/>
                  </a:lnTo>
                  <a:lnTo>
                    <a:pt x="1887" y="365"/>
                  </a:lnTo>
                  <a:lnTo>
                    <a:pt x="1890" y="365"/>
                  </a:lnTo>
                  <a:lnTo>
                    <a:pt x="1892" y="365"/>
                  </a:lnTo>
                  <a:lnTo>
                    <a:pt x="1895" y="365"/>
                  </a:lnTo>
                  <a:lnTo>
                    <a:pt x="1895" y="365"/>
                  </a:lnTo>
                  <a:lnTo>
                    <a:pt x="1898" y="365"/>
                  </a:lnTo>
                  <a:lnTo>
                    <a:pt x="1901" y="365"/>
                  </a:lnTo>
                  <a:lnTo>
                    <a:pt x="1904" y="365"/>
                  </a:lnTo>
                  <a:lnTo>
                    <a:pt x="1907" y="365"/>
                  </a:lnTo>
                  <a:lnTo>
                    <a:pt x="1907" y="362"/>
                  </a:lnTo>
                  <a:lnTo>
                    <a:pt x="1907" y="362"/>
                  </a:lnTo>
                  <a:lnTo>
                    <a:pt x="1909" y="362"/>
                  </a:lnTo>
                  <a:lnTo>
                    <a:pt x="1912" y="362"/>
                  </a:lnTo>
                  <a:lnTo>
                    <a:pt x="1915" y="362"/>
                  </a:lnTo>
                  <a:lnTo>
                    <a:pt x="1918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59"/>
                  </a:lnTo>
                  <a:lnTo>
                    <a:pt x="1924" y="359"/>
                  </a:lnTo>
                  <a:lnTo>
                    <a:pt x="1926" y="359"/>
                  </a:lnTo>
                  <a:lnTo>
                    <a:pt x="1929" y="359"/>
                  </a:lnTo>
                  <a:lnTo>
                    <a:pt x="1932" y="359"/>
                  </a:lnTo>
                  <a:lnTo>
                    <a:pt x="1932" y="359"/>
                  </a:lnTo>
                  <a:lnTo>
                    <a:pt x="1935" y="359"/>
                  </a:lnTo>
                  <a:lnTo>
                    <a:pt x="1935" y="354"/>
                  </a:lnTo>
                  <a:lnTo>
                    <a:pt x="1935" y="354"/>
                  </a:lnTo>
                  <a:lnTo>
                    <a:pt x="1935" y="351"/>
                  </a:lnTo>
                  <a:lnTo>
                    <a:pt x="1938" y="351"/>
                  </a:lnTo>
                  <a:lnTo>
                    <a:pt x="1938" y="348"/>
                  </a:lnTo>
                  <a:lnTo>
                    <a:pt x="1941" y="348"/>
                  </a:lnTo>
                  <a:lnTo>
                    <a:pt x="1943" y="348"/>
                  </a:lnTo>
                  <a:lnTo>
                    <a:pt x="1943" y="348"/>
                  </a:lnTo>
                  <a:lnTo>
                    <a:pt x="1946" y="348"/>
                  </a:lnTo>
                  <a:lnTo>
                    <a:pt x="1946" y="348"/>
                  </a:lnTo>
                  <a:lnTo>
                    <a:pt x="1946" y="337"/>
                  </a:lnTo>
                  <a:lnTo>
                    <a:pt x="1949" y="337"/>
                  </a:lnTo>
                  <a:lnTo>
                    <a:pt x="1949" y="331"/>
                  </a:lnTo>
                  <a:lnTo>
                    <a:pt x="1952" y="331"/>
                  </a:lnTo>
                  <a:lnTo>
                    <a:pt x="1952" y="328"/>
                  </a:lnTo>
                  <a:lnTo>
                    <a:pt x="1955" y="328"/>
                  </a:lnTo>
                  <a:lnTo>
                    <a:pt x="1955" y="325"/>
                  </a:lnTo>
                  <a:lnTo>
                    <a:pt x="1958" y="325"/>
                  </a:lnTo>
                  <a:lnTo>
                    <a:pt x="1958" y="325"/>
                  </a:lnTo>
                  <a:lnTo>
                    <a:pt x="1960" y="325"/>
                  </a:lnTo>
                  <a:lnTo>
                    <a:pt x="1960" y="322"/>
                  </a:lnTo>
                  <a:lnTo>
                    <a:pt x="1960" y="322"/>
                  </a:lnTo>
                  <a:lnTo>
                    <a:pt x="1963" y="322"/>
                  </a:lnTo>
                  <a:lnTo>
                    <a:pt x="1963" y="320"/>
                  </a:lnTo>
                  <a:lnTo>
                    <a:pt x="1966" y="320"/>
                  </a:lnTo>
                  <a:lnTo>
                    <a:pt x="1966" y="317"/>
                  </a:lnTo>
                  <a:lnTo>
                    <a:pt x="1969" y="317"/>
                  </a:lnTo>
                  <a:lnTo>
                    <a:pt x="1969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4" y="314"/>
                  </a:lnTo>
                  <a:lnTo>
                    <a:pt x="1974" y="311"/>
                  </a:lnTo>
                  <a:lnTo>
                    <a:pt x="1977" y="311"/>
                  </a:lnTo>
                  <a:lnTo>
                    <a:pt x="1977" y="311"/>
                  </a:lnTo>
                  <a:lnTo>
                    <a:pt x="1980" y="311"/>
                  </a:lnTo>
                  <a:lnTo>
                    <a:pt x="1983" y="311"/>
                  </a:lnTo>
                  <a:lnTo>
                    <a:pt x="1986" y="311"/>
                  </a:lnTo>
                  <a:lnTo>
                    <a:pt x="1986" y="311"/>
                  </a:lnTo>
                  <a:lnTo>
                    <a:pt x="1986" y="308"/>
                  </a:lnTo>
                  <a:lnTo>
                    <a:pt x="1989" y="308"/>
                  </a:lnTo>
                  <a:lnTo>
                    <a:pt x="1991" y="308"/>
                  </a:lnTo>
                  <a:lnTo>
                    <a:pt x="1994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2000" y="308"/>
                  </a:lnTo>
                  <a:lnTo>
                    <a:pt x="2003" y="308"/>
                  </a:lnTo>
                  <a:lnTo>
                    <a:pt x="2006" y="308"/>
                  </a:lnTo>
                  <a:lnTo>
                    <a:pt x="2008" y="308"/>
                  </a:lnTo>
                  <a:lnTo>
                    <a:pt x="2011" y="308"/>
                  </a:lnTo>
                  <a:lnTo>
                    <a:pt x="2011" y="308"/>
                  </a:lnTo>
                  <a:lnTo>
                    <a:pt x="2014" y="308"/>
                  </a:lnTo>
                  <a:lnTo>
                    <a:pt x="2017" y="308"/>
                  </a:lnTo>
                  <a:lnTo>
                    <a:pt x="2020" y="308"/>
                  </a:lnTo>
                  <a:lnTo>
                    <a:pt x="2023" y="308"/>
                  </a:lnTo>
                  <a:lnTo>
                    <a:pt x="2025" y="308"/>
                  </a:lnTo>
                  <a:lnTo>
                    <a:pt x="2025" y="308"/>
                  </a:lnTo>
                  <a:lnTo>
                    <a:pt x="2025" y="305"/>
                  </a:lnTo>
                  <a:lnTo>
                    <a:pt x="2028" y="305"/>
                  </a:lnTo>
                  <a:lnTo>
                    <a:pt x="2031" y="305"/>
                  </a:lnTo>
                  <a:lnTo>
                    <a:pt x="2034" y="305"/>
                  </a:lnTo>
                  <a:lnTo>
                    <a:pt x="2034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3"/>
                  </a:lnTo>
                  <a:lnTo>
                    <a:pt x="2040" y="303"/>
                  </a:lnTo>
                  <a:lnTo>
                    <a:pt x="2042" y="303"/>
                  </a:lnTo>
                  <a:lnTo>
                    <a:pt x="2045" y="303"/>
                  </a:lnTo>
                  <a:lnTo>
                    <a:pt x="2048" y="303"/>
                  </a:lnTo>
                  <a:lnTo>
                    <a:pt x="2051" y="303"/>
                  </a:lnTo>
                  <a:lnTo>
                    <a:pt x="2051" y="303"/>
                  </a:lnTo>
                  <a:lnTo>
                    <a:pt x="2054" y="303"/>
                  </a:lnTo>
                  <a:lnTo>
                    <a:pt x="2057" y="303"/>
                  </a:lnTo>
                  <a:lnTo>
                    <a:pt x="2057" y="303"/>
                  </a:lnTo>
                  <a:lnTo>
                    <a:pt x="2059" y="303"/>
                  </a:lnTo>
                  <a:lnTo>
                    <a:pt x="2062" y="303"/>
                  </a:lnTo>
                  <a:lnTo>
                    <a:pt x="2062" y="300"/>
                  </a:lnTo>
                  <a:lnTo>
                    <a:pt x="2062" y="300"/>
                  </a:lnTo>
                  <a:lnTo>
                    <a:pt x="2065" y="300"/>
                  </a:lnTo>
                  <a:lnTo>
                    <a:pt x="2068" y="300"/>
                  </a:lnTo>
                  <a:lnTo>
                    <a:pt x="2071" y="300"/>
                  </a:lnTo>
                  <a:lnTo>
                    <a:pt x="2073" y="300"/>
                  </a:lnTo>
                  <a:lnTo>
                    <a:pt x="2073" y="300"/>
                  </a:lnTo>
                  <a:lnTo>
                    <a:pt x="2076" y="300"/>
                  </a:lnTo>
                  <a:lnTo>
                    <a:pt x="2076" y="300"/>
                  </a:lnTo>
                  <a:lnTo>
                    <a:pt x="2079" y="300"/>
                  </a:lnTo>
                  <a:lnTo>
                    <a:pt x="2079" y="300"/>
                  </a:lnTo>
                  <a:lnTo>
                    <a:pt x="2082" y="300"/>
                  </a:lnTo>
                  <a:lnTo>
                    <a:pt x="2085" y="300"/>
                  </a:lnTo>
                  <a:lnTo>
                    <a:pt x="2088" y="300"/>
                  </a:lnTo>
                  <a:lnTo>
                    <a:pt x="2090" y="300"/>
                  </a:lnTo>
                  <a:lnTo>
                    <a:pt x="2090" y="300"/>
                  </a:lnTo>
                  <a:lnTo>
                    <a:pt x="2093" y="300"/>
                  </a:lnTo>
                  <a:lnTo>
                    <a:pt x="2096" y="300"/>
                  </a:lnTo>
                  <a:lnTo>
                    <a:pt x="2099" y="300"/>
                  </a:lnTo>
                  <a:lnTo>
                    <a:pt x="2102" y="300"/>
                  </a:lnTo>
                  <a:lnTo>
                    <a:pt x="2102" y="300"/>
                  </a:lnTo>
                  <a:lnTo>
                    <a:pt x="2105" y="300"/>
                  </a:lnTo>
                  <a:lnTo>
                    <a:pt x="2107" y="300"/>
                  </a:lnTo>
                  <a:lnTo>
                    <a:pt x="2110" y="300"/>
                  </a:lnTo>
                  <a:lnTo>
                    <a:pt x="2113" y="300"/>
                  </a:lnTo>
                  <a:lnTo>
                    <a:pt x="2113" y="297"/>
                  </a:lnTo>
                  <a:lnTo>
                    <a:pt x="2116" y="297"/>
                  </a:lnTo>
                  <a:lnTo>
                    <a:pt x="2116" y="297"/>
                  </a:lnTo>
                  <a:lnTo>
                    <a:pt x="2119" y="297"/>
                  </a:lnTo>
                  <a:lnTo>
                    <a:pt x="2122" y="297"/>
                  </a:lnTo>
                  <a:lnTo>
                    <a:pt x="2124" y="297"/>
                  </a:lnTo>
                  <a:lnTo>
                    <a:pt x="2127" y="297"/>
                  </a:lnTo>
                  <a:lnTo>
                    <a:pt x="2127" y="297"/>
                  </a:lnTo>
                  <a:lnTo>
                    <a:pt x="2130" y="297"/>
                  </a:lnTo>
                  <a:lnTo>
                    <a:pt x="2133" y="297"/>
                  </a:lnTo>
                  <a:lnTo>
                    <a:pt x="2136" y="297"/>
                  </a:lnTo>
                  <a:lnTo>
                    <a:pt x="2139" y="297"/>
                  </a:lnTo>
                  <a:lnTo>
                    <a:pt x="2141" y="297"/>
                  </a:lnTo>
                  <a:lnTo>
                    <a:pt x="2141" y="297"/>
                  </a:lnTo>
                  <a:lnTo>
                    <a:pt x="2144" y="297"/>
                  </a:lnTo>
                  <a:lnTo>
                    <a:pt x="2147" y="297"/>
                  </a:lnTo>
                  <a:lnTo>
                    <a:pt x="2150" y="297"/>
                  </a:lnTo>
                  <a:lnTo>
                    <a:pt x="2153" y="297"/>
                  </a:lnTo>
                  <a:lnTo>
                    <a:pt x="2153" y="297"/>
                  </a:lnTo>
                  <a:lnTo>
                    <a:pt x="2156" y="297"/>
                  </a:lnTo>
                  <a:lnTo>
                    <a:pt x="2158" y="297"/>
                  </a:lnTo>
                  <a:lnTo>
                    <a:pt x="2161" y="297"/>
                  </a:lnTo>
                  <a:lnTo>
                    <a:pt x="2164" y="297"/>
                  </a:lnTo>
                  <a:lnTo>
                    <a:pt x="2164" y="294"/>
                  </a:lnTo>
                  <a:lnTo>
                    <a:pt x="2167" y="294"/>
                  </a:lnTo>
                  <a:lnTo>
                    <a:pt x="2167" y="294"/>
                  </a:lnTo>
                  <a:lnTo>
                    <a:pt x="2170" y="294"/>
                  </a:lnTo>
                  <a:lnTo>
                    <a:pt x="2172" y="294"/>
                  </a:lnTo>
                  <a:lnTo>
                    <a:pt x="2175" y="294"/>
                  </a:lnTo>
                  <a:lnTo>
                    <a:pt x="2178" y="294"/>
                  </a:lnTo>
                  <a:lnTo>
                    <a:pt x="2181" y="294"/>
                  </a:lnTo>
                  <a:lnTo>
                    <a:pt x="2181" y="294"/>
                  </a:lnTo>
                  <a:lnTo>
                    <a:pt x="2184" y="294"/>
                  </a:lnTo>
                  <a:lnTo>
                    <a:pt x="2187" y="294"/>
                  </a:lnTo>
                  <a:lnTo>
                    <a:pt x="2189" y="294"/>
                  </a:lnTo>
                  <a:lnTo>
                    <a:pt x="2192" y="294"/>
                  </a:lnTo>
                  <a:lnTo>
                    <a:pt x="2192" y="294"/>
                  </a:lnTo>
                  <a:lnTo>
                    <a:pt x="2195" y="294"/>
                  </a:lnTo>
                  <a:lnTo>
                    <a:pt x="2198" y="294"/>
                  </a:lnTo>
                  <a:lnTo>
                    <a:pt x="2198" y="294"/>
                  </a:lnTo>
                  <a:lnTo>
                    <a:pt x="2201" y="294"/>
                  </a:lnTo>
                  <a:lnTo>
                    <a:pt x="2204" y="294"/>
                  </a:lnTo>
                  <a:lnTo>
                    <a:pt x="2206" y="294"/>
                  </a:lnTo>
                  <a:lnTo>
                    <a:pt x="2206" y="291"/>
                  </a:lnTo>
                  <a:lnTo>
                    <a:pt x="2206" y="291"/>
                  </a:lnTo>
                  <a:lnTo>
                    <a:pt x="2206" y="288"/>
                  </a:lnTo>
                  <a:lnTo>
                    <a:pt x="2209" y="288"/>
                  </a:lnTo>
                  <a:lnTo>
                    <a:pt x="2209" y="286"/>
                  </a:lnTo>
                  <a:lnTo>
                    <a:pt x="2212" y="286"/>
                  </a:lnTo>
                  <a:lnTo>
                    <a:pt x="2212" y="283"/>
                  </a:lnTo>
                  <a:lnTo>
                    <a:pt x="2215" y="283"/>
                  </a:lnTo>
                  <a:lnTo>
                    <a:pt x="2215" y="280"/>
                  </a:lnTo>
                  <a:lnTo>
                    <a:pt x="2218" y="280"/>
                  </a:lnTo>
                  <a:lnTo>
                    <a:pt x="2218" y="277"/>
                  </a:lnTo>
                  <a:lnTo>
                    <a:pt x="2218" y="277"/>
                  </a:lnTo>
                  <a:lnTo>
                    <a:pt x="2218" y="274"/>
                  </a:lnTo>
                  <a:lnTo>
                    <a:pt x="2221" y="274"/>
                  </a:lnTo>
                  <a:lnTo>
                    <a:pt x="2223" y="274"/>
                  </a:lnTo>
                  <a:lnTo>
                    <a:pt x="2223" y="271"/>
                  </a:lnTo>
                  <a:lnTo>
                    <a:pt x="2226" y="271"/>
                  </a:lnTo>
                  <a:lnTo>
                    <a:pt x="2226" y="269"/>
                  </a:lnTo>
                  <a:lnTo>
                    <a:pt x="2229" y="269"/>
                  </a:lnTo>
                  <a:lnTo>
                    <a:pt x="2229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2" y="260"/>
                  </a:lnTo>
                  <a:lnTo>
                    <a:pt x="2232" y="257"/>
                  </a:lnTo>
                  <a:lnTo>
                    <a:pt x="2235" y="257"/>
                  </a:lnTo>
                  <a:lnTo>
                    <a:pt x="2235" y="257"/>
                  </a:lnTo>
                  <a:lnTo>
                    <a:pt x="2238" y="257"/>
                  </a:lnTo>
                  <a:lnTo>
                    <a:pt x="2240" y="257"/>
                  </a:lnTo>
                  <a:lnTo>
                    <a:pt x="2240" y="254"/>
                  </a:lnTo>
                  <a:lnTo>
                    <a:pt x="2243" y="254"/>
                  </a:lnTo>
                  <a:lnTo>
                    <a:pt x="2243" y="249"/>
                  </a:lnTo>
                  <a:lnTo>
                    <a:pt x="2246" y="249"/>
                  </a:lnTo>
                  <a:lnTo>
                    <a:pt x="2246" y="246"/>
                  </a:lnTo>
                  <a:lnTo>
                    <a:pt x="2246" y="246"/>
                  </a:lnTo>
                  <a:lnTo>
                    <a:pt x="2246" y="243"/>
                  </a:lnTo>
                  <a:lnTo>
                    <a:pt x="2249" y="243"/>
                  </a:lnTo>
                  <a:lnTo>
                    <a:pt x="2249" y="240"/>
                  </a:lnTo>
                  <a:lnTo>
                    <a:pt x="2252" y="240"/>
                  </a:lnTo>
                  <a:lnTo>
                    <a:pt x="2255" y="240"/>
                  </a:lnTo>
                  <a:lnTo>
                    <a:pt x="2255" y="240"/>
                  </a:lnTo>
                  <a:lnTo>
                    <a:pt x="2257" y="240"/>
                  </a:lnTo>
                  <a:lnTo>
                    <a:pt x="2257" y="240"/>
                  </a:lnTo>
                  <a:lnTo>
                    <a:pt x="2257" y="237"/>
                  </a:lnTo>
                  <a:lnTo>
                    <a:pt x="2260" y="237"/>
                  </a:lnTo>
                  <a:lnTo>
                    <a:pt x="2263" y="237"/>
                  </a:lnTo>
                  <a:lnTo>
                    <a:pt x="2266" y="237"/>
                  </a:lnTo>
                  <a:lnTo>
                    <a:pt x="2269" y="237"/>
                  </a:lnTo>
                  <a:lnTo>
                    <a:pt x="2271" y="237"/>
                  </a:lnTo>
                  <a:lnTo>
                    <a:pt x="2271" y="237"/>
                  </a:lnTo>
                  <a:lnTo>
                    <a:pt x="2274" y="237"/>
                  </a:lnTo>
                  <a:lnTo>
                    <a:pt x="2277" y="237"/>
                  </a:lnTo>
                  <a:lnTo>
                    <a:pt x="2280" y="237"/>
                  </a:lnTo>
                  <a:lnTo>
                    <a:pt x="2283" y="237"/>
                  </a:lnTo>
                  <a:lnTo>
                    <a:pt x="2283" y="237"/>
                  </a:lnTo>
                  <a:lnTo>
                    <a:pt x="2286" y="237"/>
                  </a:lnTo>
                  <a:lnTo>
                    <a:pt x="2288" y="237"/>
                  </a:lnTo>
                  <a:lnTo>
                    <a:pt x="2291" y="237"/>
                  </a:lnTo>
                  <a:lnTo>
                    <a:pt x="2294" y="237"/>
                  </a:lnTo>
                  <a:lnTo>
                    <a:pt x="2294" y="237"/>
                  </a:lnTo>
                  <a:lnTo>
                    <a:pt x="2297" y="237"/>
                  </a:lnTo>
                  <a:lnTo>
                    <a:pt x="2297" y="235"/>
                  </a:lnTo>
                  <a:lnTo>
                    <a:pt x="2297" y="235"/>
                  </a:lnTo>
                  <a:lnTo>
                    <a:pt x="2300" y="235"/>
                  </a:lnTo>
                  <a:lnTo>
                    <a:pt x="2303" y="235"/>
                  </a:lnTo>
                  <a:lnTo>
                    <a:pt x="2305" y="235"/>
                  </a:lnTo>
                  <a:lnTo>
                    <a:pt x="2308" y="235"/>
                  </a:lnTo>
                  <a:lnTo>
                    <a:pt x="2308" y="235"/>
                  </a:lnTo>
                  <a:lnTo>
                    <a:pt x="2311" y="235"/>
                  </a:lnTo>
                  <a:lnTo>
                    <a:pt x="2311" y="235"/>
                  </a:lnTo>
                  <a:lnTo>
                    <a:pt x="2314" y="235"/>
                  </a:lnTo>
                  <a:lnTo>
                    <a:pt x="2317" y="235"/>
                  </a:lnTo>
                  <a:lnTo>
                    <a:pt x="2320" y="235"/>
                  </a:lnTo>
                  <a:lnTo>
                    <a:pt x="2322" y="235"/>
                  </a:lnTo>
                  <a:lnTo>
                    <a:pt x="2322" y="235"/>
                  </a:lnTo>
                  <a:lnTo>
                    <a:pt x="2322" y="232"/>
                  </a:lnTo>
                  <a:lnTo>
                    <a:pt x="2325" y="232"/>
                  </a:lnTo>
                  <a:lnTo>
                    <a:pt x="2328" y="232"/>
                  </a:lnTo>
                  <a:lnTo>
                    <a:pt x="2331" y="232"/>
                  </a:lnTo>
                  <a:lnTo>
                    <a:pt x="2334" y="232"/>
                  </a:lnTo>
                  <a:lnTo>
                    <a:pt x="2337" y="232"/>
                  </a:lnTo>
                  <a:lnTo>
                    <a:pt x="2337" y="232"/>
                  </a:lnTo>
                  <a:lnTo>
                    <a:pt x="2339" y="232"/>
                  </a:lnTo>
                  <a:lnTo>
                    <a:pt x="2342" y="232"/>
                  </a:lnTo>
                  <a:lnTo>
                    <a:pt x="2345" y="232"/>
                  </a:lnTo>
                  <a:lnTo>
                    <a:pt x="2348" y="232"/>
                  </a:lnTo>
                  <a:lnTo>
                    <a:pt x="2348" y="232"/>
                  </a:lnTo>
                  <a:lnTo>
                    <a:pt x="2351" y="232"/>
                  </a:lnTo>
                  <a:lnTo>
                    <a:pt x="2354" y="232"/>
                  </a:lnTo>
                  <a:lnTo>
                    <a:pt x="2356" y="232"/>
                  </a:lnTo>
                  <a:lnTo>
                    <a:pt x="2356" y="232"/>
                  </a:lnTo>
                  <a:lnTo>
                    <a:pt x="2359" y="232"/>
                  </a:lnTo>
                  <a:lnTo>
                    <a:pt x="2362" y="232"/>
                  </a:lnTo>
                  <a:lnTo>
                    <a:pt x="2362" y="232"/>
                  </a:lnTo>
                  <a:lnTo>
                    <a:pt x="2365" y="232"/>
                  </a:lnTo>
                  <a:lnTo>
                    <a:pt x="2368" y="232"/>
                  </a:lnTo>
                  <a:lnTo>
                    <a:pt x="2370" y="232"/>
                  </a:lnTo>
                  <a:lnTo>
                    <a:pt x="2373" y="232"/>
                  </a:lnTo>
                  <a:lnTo>
                    <a:pt x="2373" y="232"/>
                  </a:lnTo>
                  <a:lnTo>
                    <a:pt x="2376" y="232"/>
                  </a:lnTo>
                  <a:lnTo>
                    <a:pt x="2379" y="232"/>
                  </a:lnTo>
                  <a:lnTo>
                    <a:pt x="2382" y="232"/>
                  </a:lnTo>
                  <a:lnTo>
                    <a:pt x="2385" y="232"/>
                  </a:lnTo>
                  <a:lnTo>
                    <a:pt x="2387" y="232"/>
                  </a:lnTo>
                  <a:lnTo>
                    <a:pt x="2387" y="232"/>
                  </a:lnTo>
                  <a:lnTo>
                    <a:pt x="2390" y="232"/>
                  </a:lnTo>
                  <a:lnTo>
                    <a:pt x="2393" y="232"/>
                  </a:lnTo>
                  <a:lnTo>
                    <a:pt x="2396" y="232"/>
                  </a:lnTo>
                  <a:lnTo>
                    <a:pt x="2396" y="229"/>
                  </a:lnTo>
                  <a:lnTo>
                    <a:pt x="2399" y="229"/>
                  </a:lnTo>
                  <a:lnTo>
                    <a:pt x="2402" y="229"/>
                  </a:lnTo>
                  <a:lnTo>
                    <a:pt x="2402" y="229"/>
                  </a:lnTo>
                  <a:lnTo>
                    <a:pt x="2404" y="229"/>
                  </a:lnTo>
                  <a:lnTo>
                    <a:pt x="2407" y="229"/>
                  </a:lnTo>
                  <a:lnTo>
                    <a:pt x="2410" y="229"/>
                  </a:lnTo>
                  <a:lnTo>
                    <a:pt x="2413" y="229"/>
                  </a:lnTo>
                  <a:lnTo>
                    <a:pt x="2413" y="229"/>
                  </a:lnTo>
                  <a:lnTo>
                    <a:pt x="2416" y="229"/>
                  </a:lnTo>
                  <a:lnTo>
                    <a:pt x="2419" y="229"/>
                  </a:lnTo>
                  <a:lnTo>
                    <a:pt x="2421" y="229"/>
                  </a:lnTo>
                  <a:lnTo>
                    <a:pt x="2424" y="229"/>
                  </a:lnTo>
                  <a:lnTo>
                    <a:pt x="2427" y="229"/>
                  </a:lnTo>
                  <a:lnTo>
                    <a:pt x="2427" y="229"/>
                  </a:lnTo>
                  <a:lnTo>
                    <a:pt x="2430" y="229"/>
                  </a:lnTo>
                  <a:lnTo>
                    <a:pt x="2433" y="229"/>
                  </a:lnTo>
                  <a:lnTo>
                    <a:pt x="2436" y="229"/>
                  </a:lnTo>
                  <a:lnTo>
                    <a:pt x="2438" y="229"/>
                  </a:lnTo>
                  <a:lnTo>
                    <a:pt x="2438" y="229"/>
                  </a:lnTo>
                  <a:lnTo>
                    <a:pt x="2441" y="229"/>
                  </a:lnTo>
                  <a:lnTo>
                    <a:pt x="2444" y="229"/>
                  </a:lnTo>
                  <a:lnTo>
                    <a:pt x="2447" y="229"/>
                  </a:lnTo>
                  <a:lnTo>
                    <a:pt x="2450" y="229"/>
                  </a:lnTo>
                  <a:lnTo>
                    <a:pt x="2450" y="229"/>
                  </a:lnTo>
                  <a:lnTo>
                    <a:pt x="2453" y="229"/>
                  </a:lnTo>
                  <a:lnTo>
                    <a:pt x="2453" y="229"/>
                  </a:lnTo>
                  <a:lnTo>
                    <a:pt x="2455" y="229"/>
                  </a:lnTo>
                  <a:lnTo>
                    <a:pt x="2458" y="229"/>
                  </a:lnTo>
                  <a:lnTo>
                    <a:pt x="2461" y="229"/>
                  </a:lnTo>
                  <a:lnTo>
                    <a:pt x="2464" y="229"/>
                  </a:lnTo>
                  <a:lnTo>
                    <a:pt x="2464" y="229"/>
                  </a:lnTo>
                  <a:lnTo>
                    <a:pt x="2467" y="229"/>
                  </a:lnTo>
                  <a:lnTo>
                    <a:pt x="2467" y="226"/>
                  </a:lnTo>
                  <a:lnTo>
                    <a:pt x="2469" y="226"/>
                  </a:lnTo>
                  <a:lnTo>
                    <a:pt x="2469" y="223"/>
                  </a:lnTo>
                  <a:lnTo>
                    <a:pt x="2472" y="223"/>
                  </a:lnTo>
                  <a:lnTo>
                    <a:pt x="2475" y="223"/>
                  </a:lnTo>
                  <a:lnTo>
                    <a:pt x="2478" y="223"/>
                  </a:lnTo>
                  <a:lnTo>
                    <a:pt x="2478" y="223"/>
                  </a:lnTo>
                  <a:lnTo>
                    <a:pt x="2481" y="223"/>
                  </a:lnTo>
                  <a:lnTo>
                    <a:pt x="2484" y="223"/>
                  </a:lnTo>
                  <a:lnTo>
                    <a:pt x="2484" y="223"/>
                  </a:lnTo>
                  <a:lnTo>
                    <a:pt x="2486" y="223"/>
                  </a:lnTo>
                  <a:lnTo>
                    <a:pt x="2486" y="220"/>
                  </a:lnTo>
                  <a:lnTo>
                    <a:pt x="2489" y="220"/>
                  </a:lnTo>
                  <a:lnTo>
                    <a:pt x="2489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2"/>
                  </a:lnTo>
                  <a:lnTo>
                    <a:pt x="2495" y="212"/>
                  </a:lnTo>
                  <a:lnTo>
                    <a:pt x="2498" y="212"/>
                  </a:lnTo>
                  <a:lnTo>
                    <a:pt x="2501" y="212"/>
                  </a:lnTo>
                  <a:lnTo>
                    <a:pt x="2501" y="204"/>
                  </a:lnTo>
                  <a:lnTo>
                    <a:pt x="2503" y="204"/>
                  </a:lnTo>
                  <a:lnTo>
                    <a:pt x="2503" y="198"/>
                  </a:lnTo>
                  <a:lnTo>
                    <a:pt x="2503" y="198"/>
                  </a:lnTo>
                  <a:lnTo>
                    <a:pt x="2503" y="195"/>
                  </a:lnTo>
                  <a:lnTo>
                    <a:pt x="2506" y="195"/>
                  </a:lnTo>
                  <a:lnTo>
                    <a:pt x="2506" y="195"/>
                  </a:lnTo>
                  <a:lnTo>
                    <a:pt x="2509" y="195"/>
                  </a:lnTo>
                  <a:lnTo>
                    <a:pt x="2509" y="192"/>
                  </a:lnTo>
                  <a:lnTo>
                    <a:pt x="2512" y="192"/>
                  </a:lnTo>
                  <a:lnTo>
                    <a:pt x="2512" y="189"/>
                  </a:lnTo>
                  <a:lnTo>
                    <a:pt x="2515" y="189"/>
                  </a:lnTo>
                  <a:lnTo>
                    <a:pt x="2518" y="189"/>
                  </a:lnTo>
                  <a:lnTo>
                    <a:pt x="2518" y="189"/>
                  </a:lnTo>
                  <a:lnTo>
                    <a:pt x="2518" y="184"/>
                  </a:lnTo>
                  <a:lnTo>
                    <a:pt x="2520" y="184"/>
                  </a:lnTo>
                  <a:lnTo>
                    <a:pt x="2520" y="181"/>
                  </a:lnTo>
                  <a:lnTo>
                    <a:pt x="2523" y="181"/>
                  </a:lnTo>
                  <a:lnTo>
                    <a:pt x="2526" y="181"/>
                  </a:lnTo>
                  <a:lnTo>
                    <a:pt x="2526" y="178"/>
                  </a:lnTo>
                  <a:lnTo>
                    <a:pt x="2529" y="178"/>
                  </a:lnTo>
                  <a:lnTo>
                    <a:pt x="2529" y="175"/>
                  </a:lnTo>
                  <a:lnTo>
                    <a:pt x="2529" y="175"/>
                  </a:lnTo>
                  <a:lnTo>
                    <a:pt x="2532" y="175"/>
                  </a:lnTo>
                  <a:lnTo>
                    <a:pt x="2532" y="175"/>
                  </a:lnTo>
                  <a:lnTo>
                    <a:pt x="2535" y="175"/>
                  </a:lnTo>
                  <a:lnTo>
                    <a:pt x="2537" y="175"/>
                  </a:lnTo>
                  <a:lnTo>
                    <a:pt x="2540" y="175"/>
                  </a:lnTo>
                  <a:lnTo>
                    <a:pt x="2543" y="175"/>
                  </a:lnTo>
                  <a:lnTo>
                    <a:pt x="2543" y="172"/>
                  </a:lnTo>
                  <a:lnTo>
                    <a:pt x="2543" y="172"/>
                  </a:lnTo>
                  <a:lnTo>
                    <a:pt x="2546" y="172"/>
                  </a:lnTo>
                  <a:lnTo>
                    <a:pt x="2549" y="172"/>
                  </a:lnTo>
                  <a:lnTo>
                    <a:pt x="2552" y="172"/>
                  </a:lnTo>
                  <a:lnTo>
                    <a:pt x="2554" y="172"/>
                  </a:lnTo>
                  <a:lnTo>
                    <a:pt x="2557" y="172"/>
                  </a:lnTo>
                  <a:lnTo>
                    <a:pt x="2557" y="172"/>
                  </a:lnTo>
                  <a:lnTo>
                    <a:pt x="2560" y="172"/>
                  </a:lnTo>
                  <a:lnTo>
                    <a:pt x="2563" y="172"/>
                  </a:lnTo>
                  <a:lnTo>
                    <a:pt x="2563" y="170"/>
                  </a:lnTo>
                  <a:lnTo>
                    <a:pt x="2566" y="170"/>
                  </a:lnTo>
                  <a:lnTo>
                    <a:pt x="2569" y="170"/>
                  </a:lnTo>
                  <a:lnTo>
                    <a:pt x="2569" y="170"/>
                  </a:lnTo>
                  <a:lnTo>
                    <a:pt x="2571" y="170"/>
                  </a:lnTo>
                  <a:lnTo>
                    <a:pt x="2574" y="170"/>
                  </a:lnTo>
                  <a:lnTo>
                    <a:pt x="2577" y="170"/>
                  </a:lnTo>
                  <a:lnTo>
                    <a:pt x="2580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5" y="170"/>
                  </a:lnTo>
                  <a:lnTo>
                    <a:pt x="2588" y="170"/>
                  </a:lnTo>
                  <a:lnTo>
                    <a:pt x="2588" y="167"/>
                  </a:lnTo>
                  <a:lnTo>
                    <a:pt x="2591" y="167"/>
                  </a:lnTo>
                  <a:lnTo>
                    <a:pt x="2594" y="167"/>
                  </a:lnTo>
                  <a:lnTo>
                    <a:pt x="2594" y="167"/>
                  </a:lnTo>
                  <a:lnTo>
                    <a:pt x="2597" y="167"/>
                  </a:lnTo>
                  <a:lnTo>
                    <a:pt x="2600" y="167"/>
                  </a:lnTo>
                  <a:lnTo>
                    <a:pt x="2602" y="167"/>
                  </a:lnTo>
                  <a:lnTo>
                    <a:pt x="2605" y="167"/>
                  </a:lnTo>
                  <a:lnTo>
                    <a:pt x="2608" y="167"/>
                  </a:lnTo>
                  <a:lnTo>
                    <a:pt x="2608" y="167"/>
                  </a:lnTo>
                  <a:lnTo>
                    <a:pt x="2611" y="167"/>
                  </a:lnTo>
                  <a:lnTo>
                    <a:pt x="2614" y="167"/>
                  </a:lnTo>
                  <a:lnTo>
                    <a:pt x="2617" y="167"/>
                  </a:lnTo>
                  <a:lnTo>
                    <a:pt x="2619" y="167"/>
                  </a:lnTo>
                  <a:lnTo>
                    <a:pt x="2622" y="167"/>
                  </a:lnTo>
                  <a:lnTo>
                    <a:pt x="2622" y="167"/>
                  </a:lnTo>
                  <a:lnTo>
                    <a:pt x="2625" y="167"/>
                  </a:lnTo>
                  <a:lnTo>
                    <a:pt x="2628" y="167"/>
                  </a:lnTo>
                  <a:lnTo>
                    <a:pt x="2631" y="167"/>
                  </a:lnTo>
                  <a:lnTo>
                    <a:pt x="2634" y="167"/>
                  </a:lnTo>
                  <a:lnTo>
                    <a:pt x="2634" y="167"/>
                  </a:lnTo>
                  <a:lnTo>
                    <a:pt x="2636" y="167"/>
                  </a:lnTo>
                  <a:lnTo>
                    <a:pt x="2639" y="167"/>
                  </a:lnTo>
                  <a:lnTo>
                    <a:pt x="2642" y="167"/>
                  </a:lnTo>
                  <a:lnTo>
                    <a:pt x="2645" y="167"/>
                  </a:lnTo>
                  <a:lnTo>
                    <a:pt x="2648" y="167"/>
                  </a:lnTo>
                  <a:lnTo>
                    <a:pt x="2648" y="167"/>
                  </a:lnTo>
                  <a:lnTo>
                    <a:pt x="2651" y="167"/>
                  </a:lnTo>
                  <a:lnTo>
                    <a:pt x="2653" y="167"/>
                  </a:lnTo>
                  <a:lnTo>
                    <a:pt x="2656" y="167"/>
                  </a:lnTo>
                  <a:lnTo>
                    <a:pt x="2659" y="167"/>
                  </a:lnTo>
                  <a:lnTo>
                    <a:pt x="2659" y="167"/>
                  </a:lnTo>
                  <a:lnTo>
                    <a:pt x="2659" y="164"/>
                  </a:lnTo>
                  <a:lnTo>
                    <a:pt x="2662" y="164"/>
                  </a:lnTo>
                  <a:lnTo>
                    <a:pt x="2665" y="164"/>
                  </a:lnTo>
                  <a:lnTo>
                    <a:pt x="2668" y="164"/>
                  </a:lnTo>
                  <a:lnTo>
                    <a:pt x="2670" y="164"/>
                  </a:lnTo>
                  <a:lnTo>
                    <a:pt x="2673" y="164"/>
                  </a:lnTo>
                  <a:lnTo>
                    <a:pt x="2673" y="164"/>
                  </a:lnTo>
                  <a:lnTo>
                    <a:pt x="2676" y="164"/>
                  </a:lnTo>
                  <a:lnTo>
                    <a:pt x="2679" y="164"/>
                  </a:lnTo>
                  <a:lnTo>
                    <a:pt x="2682" y="164"/>
                  </a:lnTo>
                  <a:lnTo>
                    <a:pt x="2682" y="161"/>
                  </a:lnTo>
                  <a:lnTo>
                    <a:pt x="2684" y="161"/>
                  </a:lnTo>
                  <a:lnTo>
                    <a:pt x="2684" y="161"/>
                  </a:lnTo>
                  <a:lnTo>
                    <a:pt x="2687" y="161"/>
                  </a:lnTo>
                  <a:lnTo>
                    <a:pt x="2690" y="161"/>
                  </a:lnTo>
                  <a:lnTo>
                    <a:pt x="2693" y="161"/>
                  </a:lnTo>
                  <a:lnTo>
                    <a:pt x="2696" y="161"/>
                  </a:lnTo>
                  <a:lnTo>
                    <a:pt x="2699" y="161"/>
                  </a:lnTo>
                  <a:lnTo>
                    <a:pt x="2699" y="161"/>
                  </a:lnTo>
                  <a:lnTo>
                    <a:pt x="2701" y="161"/>
                  </a:lnTo>
                  <a:lnTo>
                    <a:pt x="2704" y="161"/>
                  </a:lnTo>
                  <a:lnTo>
                    <a:pt x="2707" y="161"/>
                  </a:lnTo>
                  <a:lnTo>
                    <a:pt x="2710" y="161"/>
                  </a:lnTo>
                  <a:lnTo>
                    <a:pt x="2713" y="161"/>
                  </a:lnTo>
                  <a:lnTo>
                    <a:pt x="2713" y="161"/>
                  </a:lnTo>
                  <a:lnTo>
                    <a:pt x="2716" y="161"/>
                  </a:lnTo>
                  <a:lnTo>
                    <a:pt x="2718" y="161"/>
                  </a:lnTo>
                  <a:lnTo>
                    <a:pt x="2721" y="161"/>
                  </a:lnTo>
                  <a:lnTo>
                    <a:pt x="2724" y="161"/>
                  </a:lnTo>
                  <a:lnTo>
                    <a:pt x="2724" y="161"/>
                  </a:lnTo>
                  <a:lnTo>
                    <a:pt x="2727" y="161"/>
                  </a:lnTo>
                  <a:lnTo>
                    <a:pt x="2730" y="161"/>
                  </a:lnTo>
                  <a:lnTo>
                    <a:pt x="2733" y="161"/>
                  </a:lnTo>
                  <a:lnTo>
                    <a:pt x="2735" y="161"/>
                  </a:lnTo>
                  <a:lnTo>
                    <a:pt x="2738" y="161"/>
                  </a:lnTo>
                  <a:lnTo>
                    <a:pt x="2738" y="161"/>
                  </a:lnTo>
                  <a:lnTo>
                    <a:pt x="2741" y="161"/>
                  </a:lnTo>
                  <a:lnTo>
                    <a:pt x="2744" y="161"/>
                  </a:lnTo>
                  <a:lnTo>
                    <a:pt x="2747" y="161"/>
                  </a:lnTo>
                  <a:lnTo>
                    <a:pt x="2750" y="161"/>
                  </a:lnTo>
                  <a:lnTo>
                    <a:pt x="2750" y="161"/>
                  </a:lnTo>
                  <a:lnTo>
                    <a:pt x="2752" y="161"/>
                  </a:lnTo>
                  <a:lnTo>
                    <a:pt x="2755" y="161"/>
                  </a:lnTo>
                  <a:lnTo>
                    <a:pt x="2758" y="161"/>
                  </a:lnTo>
                  <a:lnTo>
                    <a:pt x="2761" y="161"/>
                  </a:lnTo>
                  <a:lnTo>
                    <a:pt x="2764" y="161"/>
                  </a:lnTo>
                  <a:lnTo>
                    <a:pt x="2764" y="155"/>
                  </a:lnTo>
                  <a:lnTo>
                    <a:pt x="2764" y="155"/>
                  </a:lnTo>
                  <a:lnTo>
                    <a:pt x="2764" y="153"/>
                  </a:lnTo>
                  <a:lnTo>
                    <a:pt x="2767" y="153"/>
                  </a:lnTo>
                  <a:lnTo>
                    <a:pt x="2769" y="153"/>
                  </a:lnTo>
                  <a:lnTo>
                    <a:pt x="2769" y="150"/>
                  </a:lnTo>
                  <a:lnTo>
                    <a:pt x="2772" y="150"/>
                  </a:lnTo>
                  <a:lnTo>
                    <a:pt x="2775" y="150"/>
                  </a:lnTo>
                  <a:lnTo>
                    <a:pt x="2778" y="150"/>
                  </a:lnTo>
                  <a:lnTo>
                    <a:pt x="2778" y="147"/>
                  </a:lnTo>
                  <a:lnTo>
                    <a:pt x="2778" y="147"/>
                  </a:lnTo>
                  <a:lnTo>
                    <a:pt x="2778" y="138"/>
                  </a:lnTo>
                  <a:lnTo>
                    <a:pt x="2781" y="138"/>
                  </a:lnTo>
                  <a:lnTo>
                    <a:pt x="2783" y="138"/>
                  </a:lnTo>
                  <a:lnTo>
                    <a:pt x="2786" y="138"/>
                  </a:lnTo>
                  <a:lnTo>
                    <a:pt x="2786" y="138"/>
                  </a:lnTo>
                  <a:lnTo>
                    <a:pt x="2789" y="138"/>
                  </a:lnTo>
                  <a:lnTo>
                    <a:pt x="2789" y="136"/>
                  </a:lnTo>
                  <a:lnTo>
                    <a:pt x="2789" y="136"/>
                  </a:lnTo>
                  <a:lnTo>
                    <a:pt x="2789" y="133"/>
                  </a:lnTo>
                  <a:lnTo>
                    <a:pt x="2792" y="133"/>
                  </a:lnTo>
                  <a:lnTo>
                    <a:pt x="2792" y="130"/>
                  </a:lnTo>
                  <a:lnTo>
                    <a:pt x="2795" y="130"/>
                  </a:lnTo>
                  <a:lnTo>
                    <a:pt x="2795" y="127"/>
                  </a:lnTo>
                  <a:lnTo>
                    <a:pt x="2798" y="127"/>
                  </a:lnTo>
                  <a:lnTo>
                    <a:pt x="2798" y="121"/>
                  </a:lnTo>
                  <a:lnTo>
                    <a:pt x="2800" y="121"/>
                  </a:lnTo>
                  <a:lnTo>
                    <a:pt x="2800" y="119"/>
                  </a:lnTo>
                  <a:lnTo>
                    <a:pt x="2803" y="119"/>
                  </a:lnTo>
                  <a:lnTo>
                    <a:pt x="2803" y="119"/>
                  </a:lnTo>
                  <a:lnTo>
                    <a:pt x="2806" y="119"/>
                  </a:lnTo>
                  <a:lnTo>
                    <a:pt x="2809" y="119"/>
                  </a:lnTo>
                  <a:lnTo>
                    <a:pt x="2812" y="119"/>
                  </a:lnTo>
                  <a:lnTo>
                    <a:pt x="2815" y="119"/>
                  </a:lnTo>
                  <a:lnTo>
                    <a:pt x="2815" y="119"/>
                  </a:lnTo>
                  <a:lnTo>
                    <a:pt x="2817" y="119"/>
                  </a:lnTo>
                  <a:lnTo>
                    <a:pt x="2820" y="119"/>
                  </a:lnTo>
                  <a:lnTo>
                    <a:pt x="2820" y="116"/>
                  </a:lnTo>
                  <a:lnTo>
                    <a:pt x="2823" y="116"/>
                  </a:lnTo>
                  <a:lnTo>
                    <a:pt x="2826" y="116"/>
                  </a:lnTo>
                  <a:lnTo>
                    <a:pt x="2829" y="116"/>
                  </a:lnTo>
                  <a:lnTo>
                    <a:pt x="2829" y="116"/>
                  </a:lnTo>
                  <a:lnTo>
                    <a:pt x="2832" y="116"/>
                  </a:lnTo>
                  <a:lnTo>
                    <a:pt x="2834" y="116"/>
                  </a:lnTo>
                  <a:lnTo>
                    <a:pt x="2837" y="116"/>
                  </a:lnTo>
                  <a:lnTo>
                    <a:pt x="2840" y="116"/>
                  </a:lnTo>
                  <a:lnTo>
                    <a:pt x="2840" y="116"/>
                  </a:lnTo>
                  <a:lnTo>
                    <a:pt x="2843" y="116"/>
                  </a:lnTo>
                  <a:lnTo>
                    <a:pt x="2846" y="116"/>
                  </a:lnTo>
                  <a:lnTo>
                    <a:pt x="2849" y="116"/>
                  </a:lnTo>
                  <a:lnTo>
                    <a:pt x="2851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7" y="116"/>
                  </a:lnTo>
                  <a:lnTo>
                    <a:pt x="2860" y="116"/>
                  </a:lnTo>
                  <a:lnTo>
                    <a:pt x="2863" y="116"/>
                  </a:lnTo>
                  <a:lnTo>
                    <a:pt x="2866" y="116"/>
                  </a:lnTo>
                  <a:lnTo>
                    <a:pt x="2866" y="113"/>
                  </a:lnTo>
                  <a:lnTo>
                    <a:pt x="2868" y="113"/>
                  </a:lnTo>
                  <a:lnTo>
                    <a:pt x="2868" y="113"/>
                  </a:lnTo>
                  <a:lnTo>
                    <a:pt x="2871" y="113"/>
                  </a:lnTo>
                  <a:lnTo>
                    <a:pt x="2874" y="113"/>
                  </a:lnTo>
                  <a:lnTo>
                    <a:pt x="2874" y="110"/>
                  </a:lnTo>
                  <a:lnTo>
                    <a:pt x="2877" y="110"/>
                  </a:lnTo>
                  <a:lnTo>
                    <a:pt x="2880" y="110"/>
                  </a:lnTo>
                  <a:lnTo>
                    <a:pt x="2880" y="110"/>
                  </a:lnTo>
                  <a:lnTo>
                    <a:pt x="2882" y="110"/>
                  </a:lnTo>
                  <a:lnTo>
                    <a:pt x="2885" y="110"/>
                  </a:lnTo>
                  <a:lnTo>
                    <a:pt x="2888" y="110"/>
                  </a:lnTo>
                  <a:lnTo>
                    <a:pt x="2891" y="110"/>
                  </a:lnTo>
                  <a:lnTo>
                    <a:pt x="2894" y="110"/>
                  </a:lnTo>
                  <a:lnTo>
                    <a:pt x="2894" y="110"/>
                  </a:lnTo>
                  <a:lnTo>
                    <a:pt x="2897" y="110"/>
                  </a:lnTo>
                  <a:lnTo>
                    <a:pt x="2899" y="110"/>
                  </a:lnTo>
                  <a:lnTo>
                    <a:pt x="2902" y="110"/>
                  </a:lnTo>
                  <a:lnTo>
                    <a:pt x="2905" y="110"/>
                  </a:lnTo>
                  <a:lnTo>
                    <a:pt x="2905" y="110"/>
                  </a:lnTo>
                  <a:lnTo>
                    <a:pt x="2908" y="110"/>
                  </a:lnTo>
                  <a:lnTo>
                    <a:pt x="2911" y="110"/>
                  </a:lnTo>
                  <a:lnTo>
                    <a:pt x="2914" y="110"/>
                  </a:lnTo>
                  <a:lnTo>
                    <a:pt x="2916" y="110"/>
                  </a:lnTo>
                  <a:lnTo>
                    <a:pt x="2916" y="107"/>
                  </a:lnTo>
                  <a:lnTo>
                    <a:pt x="2919" y="107"/>
                  </a:lnTo>
                  <a:lnTo>
                    <a:pt x="2919" y="107"/>
                  </a:lnTo>
                  <a:lnTo>
                    <a:pt x="2922" y="107"/>
                  </a:lnTo>
                  <a:lnTo>
                    <a:pt x="2925" y="107"/>
                  </a:lnTo>
                  <a:lnTo>
                    <a:pt x="2928" y="107"/>
                  </a:lnTo>
                  <a:lnTo>
                    <a:pt x="2931" y="107"/>
                  </a:lnTo>
                  <a:lnTo>
                    <a:pt x="2933" y="107"/>
                  </a:lnTo>
                  <a:lnTo>
                    <a:pt x="2933" y="104"/>
                  </a:lnTo>
                  <a:lnTo>
                    <a:pt x="2933" y="104"/>
                  </a:lnTo>
                  <a:lnTo>
                    <a:pt x="2933" y="102"/>
                  </a:lnTo>
                  <a:lnTo>
                    <a:pt x="2936" y="102"/>
                  </a:lnTo>
                  <a:lnTo>
                    <a:pt x="2939" y="102"/>
                  </a:lnTo>
                  <a:lnTo>
                    <a:pt x="2942" y="102"/>
                  </a:lnTo>
                  <a:lnTo>
                    <a:pt x="2945" y="102"/>
                  </a:lnTo>
                  <a:lnTo>
                    <a:pt x="2945" y="99"/>
                  </a:lnTo>
                  <a:lnTo>
                    <a:pt x="2945" y="99"/>
                  </a:lnTo>
                  <a:lnTo>
                    <a:pt x="2948" y="99"/>
                  </a:lnTo>
                  <a:lnTo>
                    <a:pt x="2950" y="99"/>
                  </a:lnTo>
                  <a:lnTo>
                    <a:pt x="2953" y="99"/>
                  </a:lnTo>
                  <a:lnTo>
                    <a:pt x="2956" y="99"/>
                  </a:lnTo>
                  <a:lnTo>
                    <a:pt x="2959" y="99"/>
                  </a:lnTo>
                  <a:lnTo>
                    <a:pt x="2959" y="99"/>
                  </a:lnTo>
                  <a:lnTo>
                    <a:pt x="2962" y="99"/>
                  </a:lnTo>
                  <a:lnTo>
                    <a:pt x="2965" y="99"/>
                  </a:lnTo>
                  <a:lnTo>
                    <a:pt x="2967" y="99"/>
                  </a:lnTo>
                  <a:lnTo>
                    <a:pt x="2970" y="99"/>
                  </a:lnTo>
                  <a:lnTo>
                    <a:pt x="2970" y="99"/>
                  </a:lnTo>
                  <a:lnTo>
                    <a:pt x="2973" y="99"/>
                  </a:lnTo>
                  <a:lnTo>
                    <a:pt x="2976" y="99"/>
                  </a:lnTo>
                  <a:lnTo>
                    <a:pt x="2979" y="99"/>
                  </a:lnTo>
                  <a:lnTo>
                    <a:pt x="2981" y="99"/>
                  </a:lnTo>
                  <a:lnTo>
                    <a:pt x="2984" y="99"/>
                  </a:lnTo>
                  <a:lnTo>
                    <a:pt x="2984" y="99"/>
                  </a:lnTo>
                  <a:lnTo>
                    <a:pt x="2987" y="99"/>
                  </a:lnTo>
                  <a:lnTo>
                    <a:pt x="2990" y="99"/>
                  </a:lnTo>
                  <a:lnTo>
                    <a:pt x="2993" y="99"/>
                  </a:lnTo>
                  <a:lnTo>
                    <a:pt x="2996" y="99"/>
                  </a:lnTo>
                  <a:lnTo>
                    <a:pt x="2996" y="99"/>
                  </a:lnTo>
                  <a:lnTo>
                    <a:pt x="2996" y="96"/>
                  </a:lnTo>
                  <a:lnTo>
                    <a:pt x="2998" y="96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7" y="96"/>
                  </a:lnTo>
                  <a:lnTo>
                    <a:pt x="3010" y="96"/>
                  </a:lnTo>
                  <a:lnTo>
                    <a:pt x="3010" y="96"/>
                  </a:lnTo>
                  <a:lnTo>
                    <a:pt x="3013" y="96"/>
                  </a:lnTo>
                  <a:lnTo>
                    <a:pt x="3015" y="96"/>
                  </a:lnTo>
                  <a:lnTo>
                    <a:pt x="3018" y="96"/>
                  </a:lnTo>
                  <a:lnTo>
                    <a:pt x="3021" y="96"/>
                  </a:lnTo>
                  <a:lnTo>
                    <a:pt x="3024" y="96"/>
                  </a:lnTo>
                  <a:lnTo>
                    <a:pt x="3024" y="96"/>
                  </a:lnTo>
                  <a:lnTo>
                    <a:pt x="3027" y="96"/>
                  </a:lnTo>
                  <a:lnTo>
                    <a:pt x="3030" y="96"/>
                  </a:lnTo>
                  <a:lnTo>
                    <a:pt x="3032" y="96"/>
                  </a:lnTo>
                  <a:lnTo>
                    <a:pt x="3035" y="96"/>
                  </a:lnTo>
                  <a:lnTo>
                    <a:pt x="3035" y="90"/>
                  </a:lnTo>
                  <a:lnTo>
                    <a:pt x="3035" y="90"/>
                  </a:lnTo>
                  <a:lnTo>
                    <a:pt x="3038" y="90"/>
                  </a:lnTo>
                  <a:lnTo>
                    <a:pt x="3038" y="76"/>
                  </a:lnTo>
                  <a:lnTo>
                    <a:pt x="3041" y="76"/>
                  </a:lnTo>
                  <a:lnTo>
                    <a:pt x="3044" y="76"/>
                  </a:lnTo>
                  <a:lnTo>
                    <a:pt x="3047" y="76"/>
                  </a:lnTo>
                  <a:lnTo>
                    <a:pt x="3047" y="73"/>
                  </a:lnTo>
                  <a:lnTo>
                    <a:pt x="3049" y="73"/>
                  </a:lnTo>
                  <a:lnTo>
                    <a:pt x="3049" y="73"/>
                  </a:lnTo>
                  <a:lnTo>
                    <a:pt x="3052" y="73"/>
                  </a:lnTo>
                  <a:lnTo>
                    <a:pt x="3052" y="68"/>
                  </a:lnTo>
                  <a:lnTo>
                    <a:pt x="3055" y="68"/>
                  </a:lnTo>
                  <a:lnTo>
                    <a:pt x="3058" y="68"/>
                  </a:lnTo>
                  <a:lnTo>
                    <a:pt x="3061" y="68"/>
                  </a:lnTo>
                  <a:lnTo>
                    <a:pt x="3061" y="68"/>
                  </a:lnTo>
                  <a:lnTo>
                    <a:pt x="3064" y="68"/>
                  </a:lnTo>
                  <a:lnTo>
                    <a:pt x="3064" y="62"/>
                  </a:lnTo>
                  <a:lnTo>
                    <a:pt x="3066" y="62"/>
                  </a:lnTo>
                  <a:lnTo>
                    <a:pt x="3066" y="59"/>
                  </a:lnTo>
                  <a:lnTo>
                    <a:pt x="3069" y="59"/>
                  </a:lnTo>
                  <a:lnTo>
                    <a:pt x="3069" y="56"/>
                  </a:lnTo>
                  <a:lnTo>
                    <a:pt x="3072" y="56"/>
                  </a:lnTo>
                  <a:lnTo>
                    <a:pt x="3072" y="53"/>
                  </a:lnTo>
                  <a:lnTo>
                    <a:pt x="3075" y="53"/>
                  </a:lnTo>
                  <a:lnTo>
                    <a:pt x="3075" y="48"/>
                  </a:lnTo>
                  <a:lnTo>
                    <a:pt x="3075" y="48"/>
                  </a:lnTo>
                  <a:lnTo>
                    <a:pt x="3078" y="48"/>
                  </a:lnTo>
                  <a:lnTo>
                    <a:pt x="3080" y="48"/>
                  </a:lnTo>
                  <a:lnTo>
                    <a:pt x="3080" y="45"/>
                  </a:lnTo>
                  <a:lnTo>
                    <a:pt x="3083" y="45"/>
                  </a:lnTo>
                  <a:lnTo>
                    <a:pt x="3086" y="45"/>
                  </a:lnTo>
                  <a:lnTo>
                    <a:pt x="3089" y="45"/>
                  </a:lnTo>
                  <a:lnTo>
                    <a:pt x="3089" y="36"/>
                  </a:lnTo>
                  <a:lnTo>
                    <a:pt x="3089" y="36"/>
                  </a:lnTo>
                  <a:lnTo>
                    <a:pt x="3092" y="36"/>
                  </a:lnTo>
                  <a:lnTo>
                    <a:pt x="3095" y="36"/>
                  </a:lnTo>
                  <a:lnTo>
                    <a:pt x="3097" y="36"/>
                  </a:lnTo>
                  <a:lnTo>
                    <a:pt x="3100" y="36"/>
                  </a:lnTo>
                  <a:lnTo>
                    <a:pt x="3100" y="36"/>
                  </a:lnTo>
                  <a:lnTo>
                    <a:pt x="3103" y="36"/>
                  </a:lnTo>
                  <a:lnTo>
                    <a:pt x="3106" y="36"/>
                  </a:lnTo>
                  <a:lnTo>
                    <a:pt x="3109" y="36"/>
                  </a:lnTo>
                  <a:lnTo>
                    <a:pt x="3112" y="36"/>
                  </a:lnTo>
                  <a:lnTo>
                    <a:pt x="3114" y="36"/>
                  </a:lnTo>
                  <a:lnTo>
                    <a:pt x="3114" y="36"/>
                  </a:lnTo>
                  <a:lnTo>
                    <a:pt x="3117" y="36"/>
                  </a:lnTo>
                  <a:lnTo>
                    <a:pt x="3120" y="36"/>
                  </a:lnTo>
                  <a:lnTo>
                    <a:pt x="3123" y="36"/>
                  </a:lnTo>
                  <a:lnTo>
                    <a:pt x="3126" y="36"/>
                  </a:lnTo>
                  <a:lnTo>
                    <a:pt x="3126" y="36"/>
                  </a:lnTo>
                  <a:lnTo>
                    <a:pt x="3129" y="36"/>
                  </a:lnTo>
                  <a:lnTo>
                    <a:pt x="3131" y="36"/>
                  </a:lnTo>
                  <a:lnTo>
                    <a:pt x="3134" y="36"/>
                  </a:lnTo>
                  <a:lnTo>
                    <a:pt x="3137" y="36"/>
                  </a:lnTo>
                  <a:lnTo>
                    <a:pt x="3140" y="36"/>
                  </a:lnTo>
                  <a:lnTo>
                    <a:pt x="3140" y="36"/>
                  </a:lnTo>
                  <a:lnTo>
                    <a:pt x="3143" y="36"/>
                  </a:lnTo>
                  <a:lnTo>
                    <a:pt x="3146" y="36"/>
                  </a:lnTo>
                  <a:lnTo>
                    <a:pt x="3148" y="36"/>
                  </a:lnTo>
                  <a:lnTo>
                    <a:pt x="3151" y="36"/>
                  </a:lnTo>
                  <a:lnTo>
                    <a:pt x="3151" y="36"/>
                  </a:lnTo>
                  <a:lnTo>
                    <a:pt x="3154" y="36"/>
                  </a:lnTo>
                  <a:lnTo>
                    <a:pt x="3157" y="36"/>
                  </a:lnTo>
                  <a:lnTo>
                    <a:pt x="3160" y="36"/>
                  </a:lnTo>
                  <a:lnTo>
                    <a:pt x="3163" y="36"/>
                  </a:lnTo>
                  <a:lnTo>
                    <a:pt x="3165" y="36"/>
                  </a:lnTo>
                  <a:lnTo>
                    <a:pt x="3165" y="36"/>
                  </a:lnTo>
                  <a:lnTo>
                    <a:pt x="3168" y="36"/>
                  </a:lnTo>
                  <a:lnTo>
                    <a:pt x="3171" y="36"/>
                  </a:lnTo>
                  <a:lnTo>
                    <a:pt x="3174" y="36"/>
                  </a:lnTo>
                  <a:lnTo>
                    <a:pt x="3177" y="36"/>
                  </a:lnTo>
                  <a:lnTo>
                    <a:pt x="3179" y="36"/>
                  </a:lnTo>
                  <a:lnTo>
                    <a:pt x="3179" y="36"/>
                  </a:lnTo>
                  <a:lnTo>
                    <a:pt x="3182" y="36"/>
                  </a:lnTo>
                  <a:lnTo>
                    <a:pt x="3185" y="36"/>
                  </a:lnTo>
                  <a:lnTo>
                    <a:pt x="3188" y="36"/>
                  </a:lnTo>
                  <a:lnTo>
                    <a:pt x="3191" y="36"/>
                  </a:lnTo>
                  <a:lnTo>
                    <a:pt x="3191" y="36"/>
                  </a:lnTo>
                  <a:lnTo>
                    <a:pt x="3194" y="36"/>
                  </a:lnTo>
                  <a:lnTo>
                    <a:pt x="3196" y="36"/>
                  </a:lnTo>
                  <a:lnTo>
                    <a:pt x="3199" y="36"/>
                  </a:lnTo>
                  <a:lnTo>
                    <a:pt x="3202" y="36"/>
                  </a:lnTo>
                  <a:lnTo>
                    <a:pt x="3205" y="36"/>
                  </a:lnTo>
                  <a:lnTo>
                    <a:pt x="3205" y="36"/>
                  </a:lnTo>
                  <a:lnTo>
                    <a:pt x="3208" y="36"/>
                  </a:lnTo>
                  <a:lnTo>
                    <a:pt x="3211" y="36"/>
                  </a:lnTo>
                  <a:lnTo>
                    <a:pt x="3213" y="36"/>
                  </a:lnTo>
                  <a:lnTo>
                    <a:pt x="3216" y="36"/>
                  </a:lnTo>
                  <a:lnTo>
                    <a:pt x="3216" y="36"/>
                  </a:lnTo>
                  <a:lnTo>
                    <a:pt x="3219" y="36"/>
                  </a:lnTo>
                  <a:lnTo>
                    <a:pt x="3222" y="36"/>
                  </a:lnTo>
                  <a:lnTo>
                    <a:pt x="3225" y="36"/>
                  </a:lnTo>
                  <a:lnTo>
                    <a:pt x="3228" y="36"/>
                  </a:lnTo>
                  <a:lnTo>
                    <a:pt x="3230" y="36"/>
                  </a:lnTo>
                  <a:lnTo>
                    <a:pt x="3230" y="36"/>
                  </a:lnTo>
                  <a:lnTo>
                    <a:pt x="3233" y="36"/>
                  </a:lnTo>
                  <a:lnTo>
                    <a:pt x="3236" y="36"/>
                  </a:lnTo>
                  <a:lnTo>
                    <a:pt x="3239" y="36"/>
                  </a:lnTo>
                  <a:lnTo>
                    <a:pt x="3242" y="36"/>
                  </a:lnTo>
                  <a:lnTo>
                    <a:pt x="3245" y="36"/>
                  </a:lnTo>
                  <a:lnTo>
                    <a:pt x="3245" y="36"/>
                  </a:lnTo>
                  <a:lnTo>
                    <a:pt x="3247" y="36"/>
                  </a:lnTo>
                  <a:lnTo>
                    <a:pt x="3250" y="36"/>
                  </a:lnTo>
                  <a:lnTo>
                    <a:pt x="3253" y="36"/>
                  </a:lnTo>
                  <a:lnTo>
                    <a:pt x="3256" y="36"/>
                  </a:lnTo>
                  <a:lnTo>
                    <a:pt x="3256" y="36"/>
                  </a:lnTo>
                  <a:lnTo>
                    <a:pt x="3259" y="36"/>
                  </a:lnTo>
                  <a:lnTo>
                    <a:pt x="3262" y="36"/>
                  </a:lnTo>
                  <a:lnTo>
                    <a:pt x="3264" y="36"/>
                  </a:lnTo>
                  <a:lnTo>
                    <a:pt x="3264" y="31"/>
                  </a:lnTo>
                  <a:lnTo>
                    <a:pt x="3267" y="31"/>
                  </a:lnTo>
                  <a:lnTo>
                    <a:pt x="3270" y="31"/>
                  </a:lnTo>
                  <a:lnTo>
                    <a:pt x="3270" y="22"/>
                  </a:lnTo>
                  <a:lnTo>
                    <a:pt x="3270" y="22"/>
                  </a:lnTo>
                  <a:lnTo>
                    <a:pt x="3273" y="22"/>
                  </a:lnTo>
                  <a:lnTo>
                    <a:pt x="3276" y="22"/>
                  </a:lnTo>
                  <a:lnTo>
                    <a:pt x="3279" y="22"/>
                  </a:lnTo>
                  <a:lnTo>
                    <a:pt x="3281" y="22"/>
                  </a:lnTo>
                  <a:lnTo>
                    <a:pt x="3281" y="22"/>
                  </a:lnTo>
                  <a:lnTo>
                    <a:pt x="3284" y="22"/>
                  </a:lnTo>
                  <a:lnTo>
                    <a:pt x="3287" y="22"/>
                  </a:lnTo>
                  <a:lnTo>
                    <a:pt x="3290" y="22"/>
                  </a:lnTo>
                  <a:lnTo>
                    <a:pt x="3293" y="22"/>
                  </a:lnTo>
                  <a:lnTo>
                    <a:pt x="3295" y="22"/>
                  </a:lnTo>
                  <a:lnTo>
                    <a:pt x="3295" y="22"/>
                  </a:lnTo>
                  <a:lnTo>
                    <a:pt x="3298" y="22"/>
                  </a:lnTo>
                  <a:lnTo>
                    <a:pt x="3301" y="22"/>
                  </a:lnTo>
                  <a:lnTo>
                    <a:pt x="3304" y="22"/>
                  </a:lnTo>
                  <a:lnTo>
                    <a:pt x="3307" y="22"/>
                  </a:lnTo>
                  <a:lnTo>
                    <a:pt x="3310" y="22"/>
                  </a:lnTo>
                  <a:lnTo>
                    <a:pt x="3310" y="22"/>
                  </a:lnTo>
                  <a:lnTo>
                    <a:pt x="3312" y="22"/>
                  </a:lnTo>
                  <a:lnTo>
                    <a:pt x="3315" y="22"/>
                  </a:lnTo>
                  <a:lnTo>
                    <a:pt x="3318" y="22"/>
                  </a:lnTo>
                  <a:lnTo>
                    <a:pt x="3318" y="0"/>
                  </a:lnTo>
                  <a:lnTo>
                    <a:pt x="3321" y="0"/>
                  </a:lnTo>
                  <a:lnTo>
                    <a:pt x="3321" y="0"/>
                  </a:lnTo>
                  <a:lnTo>
                    <a:pt x="3324" y="0"/>
                  </a:lnTo>
                  <a:lnTo>
                    <a:pt x="3327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5" y="0"/>
                  </a:lnTo>
                  <a:lnTo>
                    <a:pt x="3338" y="0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402" name="Placebo n">
              <a:extLst>
                <a:ext uri="{FF2B5EF4-FFF2-40B4-BE49-F238E27FC236}">
                  <a16:creationId xmlns:a16="http://schemas.microsoft.com/office/drawing/2014/main" id="{E851760B-547C-4551-837B-F3BA46F5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409" y="2086393"/>
              <a:ext cx="18354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(600/2841)</a:t>
              </a:r>
            </a:p>
          </p:txBody>
        </p:sp>
      </p:grpSp>
      <p:grpSp>
        <p:nvGrpSpPr>
          <p:cNvPr id="10" name="Finerenone">
            <a:extLst>
              <a:ext uri="{FF2B5EF4-FFF2-40B4-BE49-F238E27FC236}">
                <a16:creationId xmlns:a16="http://schemas.microsoft.com/office/drawing/2014/main" id="{0BE7A310-E191-46CE-B22A-88588C95769C}"/>
              </a:ext>
            </a:extLst>
          </p:cNvPr>
          <p:cNvGrpSpPr/>
          <p:nvPr/>
        </p:nvGrpSpPr>
        <p:grpSpPr>
          <a:xfrm>
            <a:off x="1758643" y="2231841"/>
            <a:ext cx="10264954" cy="2392950"/>
            <a:chOff x="1519344" y="2403998"/>
            <a:chExt cx="9048129" cy="2369748"/>
          </a:xfrm>
        </p:grpSpPr>
        <p:sp>
          <p:nvSpPr>
            <p:cNvPr id="399" name="Finerenone curve">
              <a:extLst>
                <a:ext uri="{FF2B5EF4-FFF2-40B4-BE49-F238E27FC236}">
                  <a16:creationId xmlns:a16="http://schemas.microsoft.com/office/drawing/2014/main" id="{8305B1ED-B840-466D-BC8D-0F521A6C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403998"/>
              <a:ext cx="6769364" cy="2369748"/>
            </a:xfrm>
            <a:custGeom>
              <a:avLst/>
              <a:gdLst>
                <a:gd name="T0" fmla="*/ 62 w 3341"/>
                <a:gd name="T1" fmla="*/ 600 h 600"/>
                <a:gd name="T2" fmla="*/ 116 w 3341"/>
                <a:gd name="T3" fmla="*/ 595 h 600"/>
                <a:gd name="T4" fmla="*/ 173 w 3341"/>
                <a:gd name="T5" fmla="*/ 595 h 600"/>
                <a:gd name="T6" fmla="*/ 235 w 3341"/>
                <a:gd name="T7" fmla="*/ 592 h 600"/>
                <a:gd name="T8" fmla="*/ 286 w 3341"/>
                <a:gd name="T9" fmla="*/ 586 h 600"/>
                <a:gd name="T10" fmla="*/ 342 w 3341"/>
                <a:gd name="T11" fmla="*/ 583 h 600"/>
                <a:gd name="T12" fmla="*/ 405 w 3341"/>
                <a:gd name="T13" fmla="*/ 580 h 600"/>
                <a:gd name="T14" fmla="*/ 461 w 3341"/>
                <a:gd name="T15" fmla="*/ 580 h 600"/>
                <a:gd name="T16" fmla="*/ 523 w 3341"/>
                <a:gd name="T17" fmla="*/ 578 h 600"/>
                <a:gd name="T18" fmla="*/ 569 w 3341"/>
                <a:gd name="T19" fmla="*/ 569 h 600"/>
                <a:gd name="T20" fmla="*/ 620 w 3341"/>
                <a:gd name="T21" fmla="*/ 563 h 600"/>
                <a:gd name="T22" fmla="*/ 679 w 3341"/>
                <a:gd name="T23" fmla="*/ 561 h 600"/>
                <a:gd name="T24" fmla="*/ 744 w 3341"/>
                <a:gd name="T25" fmla="*/ 561 h 600"/>
                <a:gd name="T26" fmla="*/ 806 w 3341"/>
                <a:gd name="T27" fmla="*/ 561 h 600"/>
                <a:gd name="T28" fmla="*/ 843 w 3341"/>
                <a:gd name="T29" fmla="*/ 541 h 600"/>
                <a:gd name="T30" fmla="*/ 894 w 3341"/>
                <a:gd name="T31" fmla="*/ 535 h 600"/>
                <a:gd name="T32" fmla="*/ 950 w 3341"/>
                <a:gd name="T33" fmla="*/ 532 h 600"/>
                <a:gd name="T34" fmla="*/ 1010 w 3341"/>
                <a:gd name="T35" fmla="*/ 532 h 600"/>
                <a:gd name="T36" fmla="*/ 1066 w 3341"/>
                <a:gd name="T37" fmla="*/ 529 h 600"/>
                <a:gd name="T38" fmla="*/ 1112 w 3341"/>
                <a:gd name="T39" fmla="*/ 510 h 600"/>
                <a:gd name="T40" fmla="*/ 1146 w 3341"/>
                <a:gd name="T41" fmla="*/ 496 h 600"/>
                <a:gd name="T42" fmla="*/ 1199 w 3341"/>
                <a:gd name="T43" fmla="*/ 493 h 600"/>
                <a:gd name="T44" fmla="*/ 1248 w 3341"/>
                <a:gd name="T45" fmla="*/ 484 h 600"/>
                <a:gd name="T46" fmla="*/ 1304 w 3341"/>
                <a:gd name="T47" fmla="*/ 484 h 600"/>
                <a:gd name="T48" fmla="*/ 1361 w 3341"/>
                <a:gd name="T49" fmla="*/ 481 h 600"/>
                <a:gd name="T50" fmla="*/ 1397 w 3341"/>
                <a:gd name="T51" fmla="*/ 462 h 600"/>
                <a:gd name="T52" fmla="*/ 1434 w 3341"/>
                <a:gd name="T53" fmla="*/ 439 h 600"/>
                <a:gd name="T54" fmla="*/ 1482 w 3341"/>
                <a:gd name="T55" fmla="*/ 433 h 600"/>
                <a:gd name="T56" fmla="*/ 1539 w 3341"/>
                <a:gd name="T57" fmla="*/ 430 h 600"/>
                <a:gd name="T58" fmla="*/ 1595 w 3341"/>
                <a:gd name="T59" fmla="*/ 425 h 600"/>
                <a:gd name="T60" fmla="*/ 1655 w 3341"/>
                <a:gd name="T61" fmla="*/ 425 h 600"/>
                <a:gd name="T62" fmla="*/ 1686 w 3341"/>
                <a:gd name="T63" fmla="*/ 394 h 600"/>
                <a:gd name="T64" fmla="*/ 1734 w 3341"/>
                <a:gd name="T65" fmla="*/ 382 h 600"/>
                <a:gd name="T66" fmla="*/ 1796 w 3341"/>
                <a:gd name="T67" fmla="*/ 382 h 600"/>
                <a:gd name="T68" fmla="*/ 1856 w 3341"/>
                <a:gd name="T69" fmla="*/ 379 h 600"/>
                <a:gd name="T70" fmla="*/ 1909 w 3341"/>
                <a:gd name="T71" fmla="*/ 377 h 600"/>
                <a:gd name="T72" fmla="*/ 1946 w 3341"/>
                <a:gd name="T73" fmla="*/ 348 h 600"/>
                <a:gd name="T74" fmla="*/ 1989 w 3341"/>
                <a:gd name="T75" fmla="*/ 320 h 600"/>
                <a:gd name="T76" fmla="*/ 2037 w 3341"/>
                <a:gd name="T77" fmla="*/ 311 h 600"/>
                <a:gd name="T78" fmla="*/ 2102 w 3341"/>
                <a:gd name="T79" fmla="*/ 311 h 600"/>
                <a:gd name="T80" fmla="*/ 2164 w 3341"/>
                <a:gd name="T81" fmla="*/ 309 h 600"/>
                <a:gd name="T82" fmla="*/ 2212 w 3341"/>
                <a:gd name="T83" fmla="*/ 292 h 600"/>
                <a:gd name="T84" fmla="*/ 2249 w 3341"/>
                <a:gd name="T85" fmla="*/ 252 h 600"/>
                <a:gd name="T86" fmla="*/ 2297 w 3341"/>
                <a:gd name="T87" fmla="*/ 238 h 600"/>
                <a:gd name="T88" fmla="*/ 2362 w 3341"/>
                <a:gd name="T89" fmla="*/ 238 h 600"/>
                <a:gd name="T90" fmla="*/ 2427 w 3341"/>
                <a:gd name="T91" fmla="*/ 238 h 600"/>
                <a:gd name="T92" fmla="*/ 2484 w 3341"/>
                <a:gd name="T93" fmla="*/ 232 h 600"/>
                <a:gd name="T94" fmla="*/ 2518 w 3341"/>
                <a:gd name="T95" fmla="*/ 201 h 600"/>
                <a:gd name="T96" fmla="*/ 2571 w 3341"/>
                <a:gd name="T97" fmla="*/ 190 h 600"/>
                <a:gd name="T98" fmla="*/ 2634 w 3341"/>
                <a:gd name="T99" fmla="*/ 187 h 600"/>
                <a:gd name="T100" fmla="*/ 2690 w 3341"/>
                <a:gd name="T101" fmla="*/ 181 h 600"/>
                <a:gd name="T102" fmla="*/ 2752 w 3341"/>
                <a:gd name="T103" fmla="*/ 178 h 600"/>
                <a:gd name="T104" fmla="*/ 2800 w 3341"/>
                <a:gd name="T105" fmla="*/ 159 h 600"/>
                <a:gd name="T106" fmla="*/ 2854 w 3341"/>
                <a:gd name="T107" fmla="*/ 147 h 600"/>
                <a:gd name="T108" fmla="*/ 2911 w 3341"/>
                <a:gd name="T109" fmla="*/ 136 h 600"/>
                <a:gd name="T110" fmla="*/ 2976 w 3341"/>
                <a:gd name="T111" fmla="*/ 136 h 600"/>
                <a:gd name="T112" fmla="*/ 3038 w 3341"/>
                <a:gd name="T113" fmla="*/ 133 h 600"/>
                <a:gd name="T114" fmla="*/ 3083 w 3341"/>
                <a:gd name="T115" fmla="*/ 91 h 600"/>
                <a:gd name="T116" fmla="*/ 3146 w 3341"/>
                <a:gd name="T117" fmla="*/ 88 h 600"/>
                <a:gd name="T118" fmla="*/ 3211 w 3341"/>
                <a:gd name="T119" fmla="*/ 88 h 600"/>
                <a:gd name="T120" fmla="*/ 3273 w 3341"/>
                <a:gd name="T121" fmla="*/ 79 h 600"/>
                <a:gd name="T122" fmla="*/ 3332 w 3341"/>
                <a:gd name="T123" fmla="*/ 4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00">
                  <a:moveTo>
                    <a:pt x="0" y="600"/>
                  </a:moveTo>
                  <a:lnTo>
                    <a:pt x="0" y="600"/>
                  </a:lnTo>
                  <a:lnTo>
                    <a:pt x="3" y="600"/>
                  </a:lnTo>
                  <a:lnTo>
                    <a:pt x="6" y="600"/>
                  </a:lnTo>
                  <a:lnTo>
                    <a:pt x="9" y="600"/>
                  </a:lnTo>
                  <a:lnTo>
                    <a:pt x="11" y="600"/>
                  </a:lnTo>
                  <a:lnTo>
                    <a:pt x="14" y="600"/>
                  </a:lnTo>
                  <a:lnTo>
                    <a:pt x="14" y="600"/>
                  </a:lnTo>
                  <a:lnTo>
                    <a:pt x="17" y="600"/>
                  </a:lnTo>
                  <a:lnTo>
                    <a:pt x="20" y="600"/>
                  </a:lnTo>
                  <a:lnTo>
                    <a:pt x="23" y="600"/>
                  </a:lnTo>
                  <a:lnTo>
                    <a:pt x="26" y="600"/>
                  </a:lnTo>
                  <a:lnTo>
                    <a:pt x="28" y="600"/>
                  </a:lnTo>
                  <a:lnTo>
                    <a:pt x="28" y="600"/>
                  </a:lnTo>
                  <a:lnTo>
                    <a:pt x="31" y="600"/>
                  </a:lnTo>
                  <a:lnTo>
                    <a:pt x="34" y="600"/>
                  </a:lnTo>
                  <a:lnTo>
                    <a:pt x="37" y="600"/>
                  </a:lnTo>
                  <a:lnTo>
                    <a:pt x="40" y="600"/>
                  </a:lnTo>
                  <a:lnTo>
                    <a:pt x="40" y="600"/>
                  </a:lnTo>
                  <a:lnTo>
                    <a:pt x="42" y="600"/>
                  </a:lnTo>
                  <a:lnTo>
                    <a:pt x="45" y="600"/>
                  </a:lnTo>
                  <a:lnTo>
                    <a:pt x="48" y="600"/>
                  </a:lnTo>
                  <a:lnTo>
                    <a:pt x="51" y="600"/>
                  </a:lnTo>
                  <a:lnTo>
                    <a:pt x="54" y="600"/>
                  </a:lnTo>
                  <a:lnTo>
                    <a:pt x="54" y="600"/>
                  </a:lnTo>
                  <a:lnTo>
                    <a:pt x="57" y="600"/>
                  </a:lnTo>
                  <a:lnTo>
                    <a:pt x="59" y="600"/>
                  </a:lnTo>
                  <a:lnTo>
                    <a:pt x="62" y="600"/>
                  </a:lnTo>
                  <a:lnTo>
                    <a:pt x="65" y="600"/>
                  </a:lnTo>
                  <a:lnTo>
                    <a:pt x="65" y="597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71" y="597"/>
                  </a:lnTo>
                  <a:lnTo>
                    <a:pt x="74" y="597"/>
                  </a:lnTo>
                  <a:lnTo>
                    <a:pt x="76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82" y="597"/>
                  </a:lnTo>
                  <a:lnTo>
                    <a:pt x="82" y="595"/>
                  </a:lnTo>
                  <a:lnTo>
                    <a:pt x="85" y="595"/>
                  </a:lnTo>
                  <a:lnTo>
                    <a:pt x="88" y="595"/>
                  </a:lnTo>
                  <a:lnTo>
                    <a:pt x="91" y="595"/>
                  </a:lnTo>
                  <a:lnTo>
                    <a:pt x="91" y="595"/>
                  </a:lnTo>
                  <a:lnTo>
                    <a:pt x="93" y="595"/>
                  </a:lnTo>
                  <a:lnTo>
                    <a:pt x="96" y="595"/>
                  </a:lnTo>
                  <a:lnTo>
                    <a:pt x="99" y="595"/>
                  </a:lnTo>
                  <a:lnTo>
                    <a:pt x="102" y="595"/>
                  </a:lnTo>
                  <a:lnTo>
                    <a:pt x="105" y="595"/>
                  </a:lnTo>
                  <a:lnTo>
                    <a:pt x="105" y="595"/>
                  </a:lnTo>
                  <a:lnTo>
                    <a:pt x="108" y="595"/>
                  </a:lnTo>
                  <a:lnTo>
                    <a:pt x="110" y="595"/>
                  </a:lnTo>
                  <a:lnTo>
                    <a:pt x="113" y="595"/>
                  </a:lnTo>
                  <a:lnTo>
                    <a:pt x="116" y="595"/>
                  </a:lnTo>
                  <a:lnTo>
                    <a:pt x="119" y="595"/>
                  </a:lnTo>
                  <a:lnTo>
                    <a:pt x="119" y="595"/>
                  </a:lnTo>
                  <a:lnTo>
                    <a:pt x="122" y="595"/>
                  </a:lnTo>
                  <a:lnTo>
                    <a:pt x="125" y="595"/>
                  </a:lnTo>
                  <a:lnTo>
                    <a:pt x="127" y="595"/>
                  </a:lnTo>
                  <a:lnTo>
                    <a:pt x="130" y="595"/>
                  </a:lnTo>
                  <a:lnTo>
                    <a:pt x="130" y="595"/>
                  </a:lnTo>
                  <a:lnTo>
                    <a:pt x="133" y="595"/>
                  </a:lnTo>
                  <a:lnTo>
                    <a:pt x="133" y="595"/>
                  </a:lnTo>
                  <a:lnTo>
                    <a:pt x="136" y="595"/>
                  </a:lnTo>
                  <a:lnTo>
                    <a:pt x="139" y="595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7" y="595"/>
                  </a:lnTo>
                  <a:lnTo>
                    <a:pt x="150" y="595"/>
                  </a:lnTo>
                  <a:lnTo>
                    <a:pt x="150" y="595"/>
                  </a:lnTo>
                  <a:lnTo>
                    <a:pt x="153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8" y="595"/>
                  </a:lnTo>
                  <a:lnTo>
                    <a:pt x="161" y="595"/>
                  </a:lnTo>
                  <a:lnTo>
                    <a:pt x="164" y="595"/>
                  </a:lnTo>
                  <a:lnTo>
                    <a:pt x="167" y="595"/>
                  </a:lnTo>
                  <a:lnTo>
                    <a:pt x="170" y="595"/>
                  </a:lnTo>
                  <a:lnTo>
                    <a:pt x="170" y="595"/>
                  </a:lnTo>
                  <a:lnTo>
                    <a:pt x="173" y="595"/>
                  </a:lnTo>
                  <a:lnTo>
                    <a:pt x="175" y="595"/>
                  </a:lnTo>
                  <a:lnTo>
                    <a:pt x="178" y="595"/>
                  </a:lnTo>
                  <a:lnTo>
                    <a:pt x="181" y="595"/>
                  </a:lnTo>
                  <a:lnTo>
                    <a:pt x="184" y="595"/>
                  </a:lnTo>
                  <a:lnTo>
                    <a:pt x="184" y="595"/>
                  </a:lnTo>
                  <a:lnTo>
                    <a:pt x="187" y="595"/>
                  </a:lnTo>
                  <a:lnTo>
                    <a:pt x="190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5" y="592"/>
                  </a:lnTo>
                  <a:lnTo>
                    <a:pt x="195" y="592"/>
                  </a:lnTo>
                  <a:lnTo>
                    <a:pt x="198" y="592"/>
                  </a:lnTo>
                  <a:lnTo>
                    <a:pt x="201" y="592"/>
                  </a:lnTo>
                  <a:lnTo>
                    <a:pt x="204" y="592"/>
                  </a:lnTo>
                  <a:lnTo>
                    <a:pt x="207" y="592"/>
                  </a:lnTo>
                  <a:lnTo>
                    <a:pt x="209" y="592"/>
                  </a:lnTo>
                  <a:lnTo>
                    <a:pt x="209" y="592"/>
                  </a:lnTo>
                  <a:lnTo>
                    <a:pt x="212" y="592"/>
                  </a:lnTo>
                  <a:lnTo>
                    <a:pt x="215" y="592"/>
                  </a:lnTo>
                  <a:lnTo>
                    <a:pt x="218" y="592"/>
                  </a:lnTo>
                  <a:lnTo>
                    <a:pt x="221" y="592"/>
                  </a:lnTo>
                  <a:lnTo>
                    <a:pt x="221" y="592"/>
                  </a:lnTo>
                  <a:lnTo>
                    <a:pt x="224" y="592"/>
                  </a:lnTo>
                  <a:lnTo>
                    <a:pt x="226" y="592"/>
                  </a:lnTo>
                  <a:lnTo>
                    <a:pt x="229" y="592"/>
                  </a:lnTo>
                  <a:lnTo>
                    <a:pt x="232" y="592"/>
                  </a:lnTo>
                  <a:lnTo>
                    <a:pt x="235" y="592"/>
                  </a:lnTo>
                  <a:lnTo>
                    <a:pt x="235" y="592"/>
                  </a:lnTo>
                  <a:lnTo>
                    <a:pt x="238" y="592"/>
                  </a:lnTo>
                  <a:lnTo>
                    <a:pt x="240" y="592"/>
                  </a:lnTo>
                  <a:lnTo>
                    <a:pt x="243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9" y="592"/>
                  </a:lnTo>
                  <a:lnTo>
                    <a:pt x="252" y="592"/>
                  </a:lnTo>
                  <a:lnTo>
                    <a:pt x="255" y="592"/>
                  </a:lnTo>
                  <a:lnTo>
                    <a:pt x="257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3" y="592"/>
                  </a:lnTo>
                  <a:lnTo>
                    <a:pt x="266" y="592"/>
                  </a:lnTo>
                  <a:lnTo>
                    <a:pt x="269" y="592"/>
                  </a:lnTo>
                  <a:lnTo>
                    <a:pt x="272" y="592"/>
                  </a:lnTo>
                  <a:lnTo>
                    <a:pt x="272" y="592"/>
                  </a:lnTo>
                  <a:lnTo>
                    <a:pt x="274" y="592"/>
                  </a:lnTo>
                  <a:lnTo>
                    <a:pt x="274" y="589"/>
                  </a:lnTo>
                  <a:lnTo>
                    <a:pt x="274" y="589"/>
                  </a:lnTo>
                  <a:lnTo>
                    <a:pt x="274" y="586"/>
                  </a:lnTo>
                  <a:lnTo>
                    <a:pt x="277" y="586"/>
                  </a:lnTo>
                  <a:lnTo>
                    <a:pt x="280" y="586"/>
                  </a:lnTo>
                  <a:lnTo>
                    <a:pt x="280" y="586"/>
                  </a:lnTo>
                  <a:lnTo>
                    <a:pt x="283" y="586"/>
                  </a:lnTo>
                  <a:lnTo>
                    <a:pt x="286" y="586"/>
                  </a:lnTo>
                  <a:lnTo>
                    <a:pt x="286" y="586"/>
                  </a:lnTo>
                  <a:lnTo>
                    <a:pt x="289" y="586"/>
                  </a:lnTo>
                  <a:lnTo>
                    <a:pt x="291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97" y="586"/>
                  </a:lnTo>
                  <a:lnTo>
                    <a:pt x="300" y="586"/>
                  </a:lnTo>
                  <a:lnTo>
                    <a:pt x="300" y="583"/>
                  </a:lnTo>
                  <a:lnTo>
                    <a:pt x="300" y="583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306" y="583"/>
                  </a:lnTo>
                  <a:lnTo>
                    <a:pt x="308" y="583"/>
                  </a:lnTo>
                  <a:lnTo>
                    <a:pt x="311" y="583"/>
                  </a:lnTo>
                  <a:lnTo>
                    <a:pt x="311" y="583"/>
                  </a:lnTo>
                  <a:lnTo>
                    <a:pt x="314" y="583"/>
                  </a:lnTo>
                  <a:lnTo>
                    <a:pt x="317" y="583"/>
                  </a:lnTo>
                  <a:lnTo>
                    <a:pt x="320" y="583"/>
                  </a:lnTo>
                  <a:lnTo>
                    <a:pt x="320" y="583"/>
                  </a:lnTo>
                  <a:lnTo>
                    <a:pt x="323" y="583"/>
                  </a:lnTo>
                  <a:lnTo>
                    <a:pt x="325" y="583"/>
                  </a:lnTo>
                  <a:lnTo>
                    <a:pt x="325" y="583"/>
                  </a:lnTo>
                  <a:lnTo>
                    <a:pt x="328" y="583"/>
                  </a:lnTo>
                  <a:lnTo>
                    <a:pt x="331" y="583"/>
                  </a:lnTo>
                  <a:lnTo>
                    <a:pt x="334" y="583"/>
                  </a:lnTo>
                  <a:lnTo>
                    <a:pt x="337" y="583"/>
                  </a:lnTo>
                  <a:lnTo>
                    <a:pt x="339" y="583"/>
                  </a:lnTo>
                  <a:lnTo>
                    <a:pt x="339" y="583"/>
                  </a:lnTo>
                  <a:lnTo>
                    <a:pt x="342" y="583"/>
                  </a:lnTo>
                  <a:lnTo>
                    <a:pt x="345" y="583"/>
                  </a:lnTo>
                  <a:lnTo>
                    <a:pt x="348" y="583"/>
                  </a:lnTo>
                  <a:lnTo>
                    <a:pt x="351" y="583"/>
                  </a:lnTo>
                  <a:lnTo>
                    <a:pt x="351" y="583"/>
                  </a:lnTo>
                  <a:lnTo>
                    <a:pt x="354" y="583"/>
                  </a:lnTo>
                  <a:lnTo>
                    <a:pt x="354" y="580"/>
                  </a:lnTo>
                  <a:lnTo>
                    <a:pt x="356" y="580"/>
                  </a:lnTo>
                  <a:lnTo>
                    <a:pt x="359" y="580"/>
                  </a:lnTo>
                  <a:lnTo>
                    <a:pt x="362" y="580"/>
                  </a:lnTo>
                  <a:lnTo>
                    <a:pt x="362" y="580"/>
                  </a:lnTo>
                  <a:lnTo>
                    <a:pt x="365" y="580"/>
                  </a:lnTo>
                  <a:lnTo>
                    <a:pt x="365" y="580"/>
                  </a:lnTo>
                  <a:lnTo>
                    <a:pt x="368" y="580"/>
                  </a:lnTo>
                  <a:lnTo>
                    <a:pt x="371" y="580"/>
                  </a:lnTo>
                  <a:lnTo>
                    <a:pt x="373" y="580"/>
                  </a:lnTo>
                  <a:lnTo>
                    <a:pt x="376" y="580"/>
                  </a:lnTo>
                  <a:lnTo>
                    <a:pt x="376" y="580"/>
                  </a:lnTo>
                  <a:lnTo>
                    <a:pt x="379" y="580"/>
                  </a:lnTo>
                  <a:lnTo>
                    <a:pt x="382" y="580"/>
                  </a:lnTo>
                  <a:lnTo>
                    <a:pt x="385" y="580"/>
                  </a:lnTo>
                  <a:lnTo>
                    <a:pt x="388" y="580"/>
                  </a:lnTo>
                  <a:lnTo>
                    <a:pt x="390" y="580"/>
                  </a:lnTo>
                  <a:lnTo>
                    <a:pt x="390" y="580"/>
                  </a:lnTo>
                  <a:lnTo>
                    <a:pt x="393" y="580"/>
                  </a:lnTo>
                  <a:lnTo>
                    <a:pt x="396" y="580"/>
                  </a:lnTo>
                  <a:lnTo>
                    <a:pt x="399" y="580"/>
                  </a:lnTo>
                  <a:lnTo>
                    <a:pt x="402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7" y="580"/>
                  </a:lnTo>
                  <a:lnTo>
                    <a:pt x="410" y="580"/>
                  </a:lnTo>
                  <a:lnTo>
                    <a:pt x="413" y="580"/>
                  </a:lnTo>
                  <a:lnTo>
                    <a:pt x="416" y="580"/>
                  </a:lnTo>
                  <a:lnTo>
                    <a:pt x="416" y="580"/>
                  </a:lnTo>
                  <a:lnTo>
                    <a:pt x="419" y="580"/>
                  </a:lnTo>
                  <a:lnTo>
                    <a:pt x="422" y="580"/>
                  </a:lnTo>
                  <a:lnTo>
                    <a:pt x="424" y="580"/>
                  </a:lnTo>
                  <a:lnTo>
                    <a:pt x="427" y="580"/>
                  </a:lnTo>
                  <a:lnTo>
                    <a:pt x="427" y="580"/>
                  </a:lnTo>
                  <a:lnTo>
                    <a:pt x="430" y="580"/>
                  </a:lnTo>
                  <a:lnTo>
                    <a:pt x="430" y="580"/>
                  </a:lnTo>
                  <a:lnTo>
                    <a:pt x="433" y="580"/>
                  </a:lnTo>
                  <a:lnTo>
                    <a:pt x="436" y="580"/>
                  </a:lnTo>
                  <a:lnTo>
                    <a:pt x="439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4" y="580"/>
                  </a:lnTo>
                  <a:lnTo>
                    <a:pt x="447" y="580"/>
                  </a:lnTo>
                  <a:lnTo>
                    <a:pt x="450" y="580"/>
                  </a:lnTo>
                  <a:lnTo>
                    <a:pt x="453" y="580"/>
                  </a:lnTo>
                  <a:lnTo>
                    <a:pt x="455" y="580"/>
                  </a:lnTo>
                  <a:lnTo>
                    <a:pt x="455" y="580"/>
                  </a:lnTo>
                  <a:lnTo>
                    <a:pt x="458" y="580"/>
                  </a:lnTo>
                  <a:lnTo>
                    <a:pt x="461" y="580"/>
                  </a:lnTo>
                  <a:lnTo>
                    <a:pt x="464" y="580"/>
                  </a:lnTo>
                  <a:lnTo>
                    <a:pt x="467" y="580"/>
                  </a:lnTo>
                  <a:lnTo>
                    <a:pt x="467" y="580"/>
                  </a:lnTo>
                  <a:lnTo>
                    <a:pt x="470" y="580"/>
                  </a:lnTo>
                  <a:lnTo>
                    <a:pt x="472" y="580"/>
                  </a:lnTo>
                  <a:lnTo>
                    <a:pt x="475" y="580"/>
                  </a:lnTo>
                  <a:lnTo>
                    <a:pt x="478" y="580"/>
                  </a:lnTo>
                  <a:lnTo>
                    <a:pt x="481" y="580"/>
                  </a:lnTo>
                  <a:lnTo>
                    <a:pt x="481" y="580"/>
                  </a:lnTo>
                  <a:lnTo>
                    <a:pt x="484" y="580"/>
                  </a:lnTo>
                  <a:lnTo>
                    <a:pt x="487" y="580"/>
                  </a:lnTo>
                  <a:lnTo>
                    <a:pt x="489" y="580"/>
                  </a:lnTo>
                  <a:lnTo>
                    <a:pt x="492" y="580"/>
                  </a:lnTo>
                  <a:lnTo>
                    <a:pt x="495" y="580"/>
                  </a:lnTo>
                  <a:lnTo>
                    <a:pt x="495" y="580"/>
                  </a:lnTo>
                  <a:lnTo>
                    <a:pt x="498" y="580"/>
                  </a:lnTo>
                  <a:lnTo>
                    <a:pt x="501" y="580"/>
                  </a:lnTo>
                  <a:lnTo>
                    <a:pt x="504" y="580"/>
                  </a:lnTo>
                  <a:lnTo>
                    <a:pt x="504" y="578"/>
                  </a:lnTo>
                  <a:lnTo>
                    <a:pt x="506" y="578"/>
                  </a:lnTo>
                  <a:lnTo>
                    <a:pt x="506" y="578"/>
                  </a:lnTo>
                  <a:lnTo>
                    <a:pt x="509" y="578"/>
                  </a:lnTo>
                  <a:lnTo>
                    <a:pt x="512" y="578"/>
                  </a:lnTo>
                  <a:lnTo>
                    <a:pt x="515" y="578"/>
                  </a:lnTo>
                  <a:lnTo>
                    <a:pt x="518" y="578"/>
                  </a:lnTo>
                  <a:lnTo>
                    <a:pt x="521" y="578"/>
                  </a:lnTo>
                  <a:lnTo>
                    <a:pt x="521" y="578"/>
                  </a:lnTo>
                  <a:lnTo>
                    <a:pt x="523" y="578"/>
                  </a:lnTo>
                  <a:lnTo>
                    <a:pt x="526" y="578"/>
                  </a:lnTo>
                  <a:lnTo>
                    <a:pt x="529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5" y="578"/>
                  </a:lnTo>
                  <a:lnTo>
                    <a:pt x="535" y="575"/>
                  </a:lnTo>
                  <a:lnTo>
                    <a:pt x="538" y="575"/>
                  </a:lnTo>
                  <a:lnTo>
                    <a:pt x="538" y="572"/>
                  </a:lnTo>
                  <a:lnTo>
                    <a:pt x="540" y="572"/>
                  </a:lnTo>
                  <a:lnTo>
                    <a:pt x="543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9" y="572"/>
                  </a:lnTo>
                  <a:lnTo>
                    <a:pt x="552" y="572"/>
                  </a:lnTo>
                  <a:lnTo>
                    <a:pt x="552" y="572"/>
                  </a:lnTo>
                  <a:lnTo>
                    <a:pt x="554" y="572"/>
                  </a:lnTo>
                  <a:lnTo>
                    <a:pt x="554" y="572"/>
                  </a:lnTo>
                  <a:lnTo>
                    <a:pt x="557" y="572"/>
                  </a:lnTo>
                  <a:lnTo>
                    <a:pt x="560" y="572"/>
                  </a:lnTo>
                  <a:lnTo>
                    <a:pt x="560" y="572"/>
                  </a:lnTo>
                  <a:lnTo>
                    <a:pt x="563" y="572"/>
                  </a:lnTo>
                  <a:lnTo>
                    <a:pt x="563" y="572"/>
                  </a:lnTo>
                  <a:lnTo>
                    <a:pt x="566" y="572"/>
                  </a:lnTo>
                  <a:lnTo>
                    <a:pt x="566" y="569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71" y="569"/>
                  </a:lnTo>
                  <a:lnTo>
                    <a:pt x="571" y="569"/>
                  </a:lnTo>
                  <a:lnTo>
                    <a:pt x="574" y="569"/>
                  </a:lnTo>
                  <a:lnTo>
                    <a:pt x="577" y="569"/>
                  </a:lnTo>
                  <a:lnTo>
                    <a:pt x="577" y="566"/>
                  </a:lnTo>
                  <a:lnTo>
                    <a:pt x="580" y="566"/>
                  </a:lnTo>
                  <a:lnTo>
                    <a:pt x="580" y="566"/>
                  </a:lnTo>
                  <a:lnTo>
                    <a:pt x="583" y="566"/>
                  </a:lnTo>
                  <a:lnTo>
                    <a:pt x="583" y="563"/>
                  </a:lnTo>
                  <a:lnTo>
                    <a:pt x="586" y="563"/>
                  </a:lnTo>
                  <a:lnTo>
                    <a:pt x="586" y="563"/>
                  </a:lnTo>
                  <a:lnTo>
                    <a:pt x="588" y="563"/>
                  </a:lnTo>
                  <a:lnTo>
                    <a:pt x="591" y="563"/>
                  </a:lnTo>
                  <a:lnTo>
                    <a:pt x="594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600" y="563"/>
                  </a:lnTo>
                  <a:lnTo>
                    <a:pt x="603" y="563"/>
                  </a:lnTo>
                  <a:lnTo>
                    <a:pt x="605" y="563"/>
                  </a:lnTo>
                  <a:lnTo>
                    <a:pt x="608" y="563"/>
                  </a:lnTo>
                  <a:lnTo>
                    <a:pt x="611" y="563"/>
                  </a:lnTo>
                  <a:lnTo>
                    <a:pt x="611" y="563"/>
                  </a:lnTo>
                  <a:lnTo>
                    <a:pt x="614" y="563"/>
                  </a:lnTo>
                  <a:lnTo>
                    <a:pt x="617" y="563"/>
                  </a:lnTo>
                  <a:lnTo>
                    <a:pt x="617" y="563"/>
                  </a:lnTo>
                  <a:lnTo>
                    <a:pt x="620" y="563"/>
                  </a:lnTo>
                  <a:lnTo>
                    <a:pt x="622" y="563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5" y="561"/>
                  </a:lnTo>
                  <a:lnTo>
                    <a:pt x="628" y="561"/>
                  </a:lnTo>
                  <a:lnTo>
                    <a:pt x="631" y="561"/>
                  </a:lnTo>
                  <a:lnTo>
                    <a:pt x="634" y="561"/>
                  </a:lnTo>
                  <a:lnTo>
                    <a:pt x="637" y="561"/>
                  </a:lnTo>
                  <a:lnTo>
                    <a:pt x="637" y="561"/>
                  </a:lnTo>
                  <a:lnTo>
                    <a:pt x="639" y="561"/>
                  </a:lnTo>
                  <a:lnTo>
                    <a:pt x="642" y="561"/>
                  </a:lnTo>
                  <a:lnTo>
                    <a:pt x="645" y="561"/>
                  </a:lnTo>
                  <a:lnTo>
                    <a:pt x="648" y="561"/>
                  </a:lnTo>
                  <a:lnTo>
                    <a:pt x="651" y="561"/>
                  </a:lnTo>
                  <a:lnTo>
                    <a:pt x="651" y="561"/>
                  </a:lnTo>
                  <a:lnTo>
                    <a:pt x="653" y="561"/>
                  </a:lnTo>
                  <a:lnTo>
                    <a:pt x="656" y="561"/>
                  </a:lnTo>
                  <a:lnTo>
                    <a:pt x="659" y="561"/>
                  </a:lnTo>
                  <a:lnTo>
                    <a:pt x="659" y="561"/>
                  </a:lnTo>
                  <a:lnTo>
                    <a:pt x="662" y="561"/>
                  </a:lnTo>
                  <a:lnTo>
                    <a:pt x="662" y="561"/>
                  </a:lnTo>
                  <a:lnTo>
                    <a:pt x="665" y="561"/>
                  </a:lnTo>
                  <a:lnTo>
                    <a:pt x="668" y="561"/>
                  </a:lnTo>
                  <a:lnTo>
                    <a:pt x="670" y="561"/>
                  </a:lnTo>
                  <a:lnTo>
                    <a:pt x="673" y="561"/>
                  </a:lnTo>
                  <a:lnTo>
                    <a:pt x="676" y="561"/>
                  </a:lnTo>
                  <a:lnTo>
                    <a:pt x="676" y="561"/>
                  </a:lnTo>
                  <a:lnTo>
                    <a:pt x="679" y="561"/>
                  </a:lnTo>
                  <a:lnTo>
                    <a:pt x="682" y="561"/>
                  </a:lnTo>
                  <a:lnTo>
                    <a:pt x="685" y="561"/>
                  </a:lnTo>
                  <a:lnTo>
                    <a:pt x="687" y="561"/>
                  </a:lnTo>
                  <a:lnTo>
                    <a:pt x="687" y="561"/>
                  </a:lnTo>
                  <a:lnTo>
                    <a:pt x="690" y="561"/>
                  </a:lnTo>
                  <a:lnTo>
                    <a:pt x="693" y="561"/>
                  </a:lnTo>
                  <a:lnTo>
                    <a:pt x="696" y="561"/>
                  </a:lnTo>
                  <a:lnTo>
                    <a:pt x="699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04" y="561"/>
                  </a:lnTo>
                  <a:lnTo>
                    <a:pt x="707" y="561"/>
                  </a:lnTo>
                  <a:lnTo>
                    <a:pt x="710" y="561"/>
                  </a:lnTo>
                  <a:lnTo>
                    <a:pt x="713" y="561"/>
                  </a:lnTo>
                  <a:lnTo>
                    <a:pt x="716" y="561"/>
                  </a:lnTo>
                  <a:lnTo>
                    <a:pt x="716" y="561"/>
                  </a:lnTo>
                  <a:lnTo>
                    <a:pt x="719" y="561"/>
                  </a:lnTo>
                  <a:lnTo>
                    <a:pt x="721" y="561"/>
                  </a:lnTo>
                  <a:lnTo>
                    <a:pt x="724" y="561"/>
                  </a:lnTo>
                  <a:lnTo>
                    <a:pt x="727" y="561"/>
                  </a:lnTo>
                  <a:lnTo>
                    <a:pt x="727" y="561"/>
                  </a:lnTo>
                  <a:lnTo>
                    <a:pt x="730" y="561"/>
                  </a:lnTo>
                  <a:lnTo>
                    <a:pt x="733" y="561"/>
                  </a:lnTo>
                  <a:lnTo>
                    <a:pt x="736" y="561"/>
                  </a:lnTo>
                  <a:lnTo>
                    <a:pt x="738" y="561"/>
                  </a:lnTo>
                  <a:lnTo>
                    <a:pt x="741" y="561"/>
                  </a:lnTo>
                  <a:lnTo>
                    <a:pt x="741" y="561"/>
                  </a:lnTo>
                  <a:lnTo>
                    <a:pt x="744" y="561"/>
                  </a:lnTo>
                  <a:lnTo>
                    <a:pt x="747" y="561"/>
                  </a:lnTo>
                  <a:lnTo>
                    <a:pt x="750" y="561"/>
                  </a:lnTo>
                  <a:lnTo>
                    <a:pt x="752" y="561"/>
                  </a:lnTo>
                  <a:lnTo>
                    <a:pt x="752" y="561"/>
                  </a:lnTo>
                  <a:lnTo>
                    <a:pt x="755" y="561"/>
                  </a:lnTo>
                  <a:lnTo>
                    <a:pt x="758" y="561"/>
                  </a:lnTo>
                  <a:lnTo>
                    <a:pt x="761" y="561"/>
                  </a:lnTo>
                  <a:lnTo>
                    <a:pt x="764" y="561"/>
                  </a:lnTo>
                  <a:lnTo>
                    <a:pt x="767" y="561"/>
                  </a:lnTo>
                  <a:lnTo>
                    <a:pt x="767" y="561"/>
                  </a:lnTo>
                  <a:lnTo>
                    <a:pt x="769" y="561"/>
                  </a:lnTo>
                  <a:lnTo>
                    <a:pt x="772" y="561"/>
                  </a:lnTo>
                  <a:lnTo>
                    <a:pt x="775" y="561"/>
                  </a:lnTo>
                  <a:lnTo>
                    <a:pt x="778" y="561"/>
                  </a:lnTo>
                  <a:lnTo>
                    <a:pt x="778" y="561"/>
                  </a:lnTo>
                  <a:lnTo>
                    <a:pt x="781" y="561"/>
                  </a:lnTo>
                  <a:lnTo>
                    <a:pt x="784" y="561"/>
                  </a:lnTo>
                  <a:lnTo>
                    <a:pt x="784" y="561"/>
                  </a:lnTo>
                  <a:lnTo>
                    <a:pt x="786" y="561"/>
                  </a:lnTo>
                  <a:lnTo>
                    <a:pt x="789" y="561"/>
                  </a:lnTo>
                  <a:lnTo>
                    <a:pt x="792" y="561"/>
                  </a:lnTo>
                  <a:lnTo>
                    <a:pt x="792" y="561"/>
                  </a:lnTo>
                  <a:lnTo>
                    <a:pt x="795" y="561"/>
                  </a:lnTo>
                  <a:lnTo>
                    <a:pt x="798" y="561"/>
                  </a:lnTo>
                  <a:lnTo>
                    <a:pt x="801" y="561"/>
                  </a:lnTo>
                  <a:lnTo>
                    <a:pt x="803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9" y="561"/>
                  </a:lnTo>
                  <a:lnTo>
                    <a:pt x="812" y="561"/>
                  </a:lnTo>
                  <a:lnTo>
                    <a:pt x="812" y="558"/>
                  </a:lnTo>
                  <a:lnTo>
                    <a:pt x="815" y="558"/>
                  </a:lnTo>
                  <a:lnTo>
                    <a:pt x="815" y="558"/>
                  </a:lnTo>
                  <a:lnTo>
                    <a:pt x="818" y="558"/>
                  </a:lnTo>
                  <a:lnTo>
                    <a:pt x="818" y="558"/>
                  </a:lnTo>
                  <a:lnTo>
                    <a:pt x="818" y="555"/>
                  </a:lnTo>
                  <a:lnTo>
                    <a:pt x="820" y="555"/>
                  </a:lnTo>
                  <a:lnTo>
                    <a:pt x="820" y="555"/>
                  </a:lnTo>
                  <a:lnTo>
                    <a:pt x="823" y="555"/>
                  </a:lnTo>
                  <a:lnTo>
                    <a:pt x="826" y="555"/>
                  </a:lnTo>
                  <a:lnTo>
                    <a:pt x="829" y="555"/>
                  </a:lnTo>
                  <a:lnTo>
                    <a:pt x="829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49"/>
                  </a:lnTo>
                  <a:lnTo>
                    <a:pt x="835" y="549"/>
                  </a:lnTo>
                  <a:lnTo>
                    <a:pt x="835" y="546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3" y="546"/>
                  </a:lnTo>
                  <a:lnTo>
                    <a:pt x="843" y="546"/>
                  </a:lnTo>
                  <a:lnTo>
                    <a:pt x="843" y="541"/>
                  </a:lnTo>
                  <a:lnTo>
                    <a:pt x="846" y="541"/>
                  </a:lnTo>
                  <a:lnTo>
                    <a:pt x="846" y="541"/>
                  </a:lnTo>
                  <a:lnTo>
                    <a:pt x="849" y="541"/>
                  </a:lnTo>
                  <a:lnTo>
                    <a:pt x="849" y="541"/>
                  </a:lnTo>
                  <a:lnTo>
                    <a:pt x="851" y="541"/>
                  </a:lnTo>
                  <a:lnTo>
                    <a:pt x="851" y="538"/>
                  </a:lnTo>
                  <a:lnTo>
                    <a:pt x="854" y="538"/>
                  </a:lnTo>
                  <a:lnTo>
                    <a:pt x="854" y="538"/>
                  </a:lnTo>
                  <a:lnTo>
                    <a:pt x="857" y="538"/>
                  </a:lnTo>
                  <a:lnTo>
                    <a:pt x="857" y="538"/>
                  </a:lnTo>
                  <a:lnTo>
                    <a:pt x="860" y="538"/>
                  </a:lnTo>
                  <a:lnTo>
                    <a:pt x="860" y="538"/>
                  </a:lnTo>
                  <a:lnTo>
                    <a:pt x="863" y="538"/>
                  </a:lnTo>
                  <a:lnTo>
                    <a:pt x="866" y="538"/>
                  </a:lnTo>
                  <a:lnTo>
                    <a:pt x="868" y="538"/>
                  </a:lnTo>
                  <a:lnTo>
                    <a:pt x="871" y="538"/>
                  </a:lnTo>
                  <a:lnTo>
                    <a:pt x="871" y="538"/>
                  </a:lnTo>
                  <a:lnTo>
                    <a:pt x="874" y="538"/>
                  </a:lnTo>
                  <a:lnTo>
                    <a:pt x="877" y="538"/>
                  </a:lnTo>
                  <a:lnTo>
                    <a:pt x="877" y="535"/>
                  </a:lnTo>
                  <a:lnTo>
                    <a:pt x="880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5" y="535"/>
                  </a:lnTo>
                  <a:lnTo>
                    <a:pt x="888" y="535"/>
                  </a:lnTo>
                  <a:lnTo>
                    <a:pt x="891" y="535"/>
                  </a:lnTo>
                  <a:lnTo>
                    <a:pt x="894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900" y="535"/>
                  </a:lnTo>
                  <a:lnTo>
                    <a:pt x="902" y="535"/>
                  </a:lnTo>
                  <a:lnTo>
                    <a:pt x="905" y="535"/>
                  </a:lnTo>
                  <a:lnTo>
                    <a:pt x="908" y="535"/>
                  </a:lnTo>
                  <a:lnTo>
                    <a:pt x="908" y="535"/>
                  </a:lnTo>
                  <a:lnTo>
                    <a:pt x="911" y="535"/>
                  </a:lnTo>
                  <a:lnTo>
                    <a:pt x="914" y="535"/>
                  </a:lnTo>
                  <a:lnTo>
                    <a:pt x="914" y="535"/>
                  </a:lnTo>
                  <a:lnTo>
                    <a:pt x="917" y="535"/>
                  </a:lnTo>
                  <a:lnTo>
                    <a:pt x="919" y="535"/>
                  </a:lnTo>
                  <a:lnTo>
                    <a:pt x="922" y="535"/>
                  </a:lnTo>
                  <a:lnTo>
                    <a:pt x="922" y="535"/>
                  </a:lnTo>
                  <a:lnTo>
                    <a:pt x="925" y="535"/>
                  </a:lnTo>
                  <a:lnTo>
                    <a:pt x="925" y="532"/>
                  </a:lnTo>
                  <a:lnTo>
                    <a:pt x="928" y="532"/>
                  </a:lnTo>
                  <a:lnTo>
                    <a:pt x="931" y="532"/>
                  </a:lnTo>
                  <a:lnTo>
                    <a:pt x="934" y="532"/>
                  </a:lnTo>
                  <a:lnTo>
                    <a:pt x="934" y="532"/>
                  </a:lnTo>
                  <a:lnTo>
                    <a:pt x="936" y="532"/>
                  </a:lnTo>
                  <a:lnTo>
                    <a:pt x="939" y="532"/>
                  </a:lnTo>
                  <a:lnTo>
                    <a:pt x="942" y="532"/>
                  </a:lnTo>
                  <a:lnTo>
                    <a:pt x="945" y="532"/>
                  </a:lnTo>
                  <a:lnTo>
                    <a:pt x="948" y="532"/>
                  </a:lnTo>
                  <a:lnTo>
                    <a:pt x="948" y="532"/>
                  </a:lnTo>
                  <a:lnTo>
                    <a:pt x="950" y="532"/>
                  </a:lnTo>
                  <a:lnTo>
                    <a:pt x="953" y="532"/>
                  </a:lnTo>
                  <a:lnTo>
                    <a:pt x="956" y="532"/>
                  </a:lnTo>
                  <a:lnTo>
                    <a:pt x="959" y="532"/>
                  </a:lnTo>
                  <a:lnTo>
                    <a:pt x="962" y="532"/>
                  </a:lnTo>
                  <a:lnTo>
                    <a:pt x="962" y="532"/>
                  </a:lnTo>
                  <a:lnTo>
                    <a:pt x="965" y="532"/>
                  </a:lnTo>
                  <a:lnTo>
                    <a:pt x="965" y="532"/>
                  </a:lnTo>
                  <a:lnTo>
                    <a:pt x="967" y="532"/>
                  </a:lnTo>
                  <a:lnTo>
                    <a:pt x="970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79" y="532"/>
                  </a:lnTo>
                  <a:lnTo>
                    <a:pt x="982" y="532"/>
                  </a:lnTo>
                  <a:lnTo>
                    <a:pt x="984" y="532"/>
                  </a:lnTo>
                  <a:lnTo>
                    <a:pt x="987" y="532"/>
                  </a:lnTo>
                  <a:lnTo>
                    <a:pt x="987" y="532"/>
                  </a:lnTo>
                  <a:lnTo>
                    <a:pt x="990" y="532"/>
                  </a:lnTo>
                  <a:lnTo>
                    <a:pt x="993" y="532"/>
                  </a:lnTo>
                  <a:lnTo>
                    <a:pt x="996" y="532"/>
                  </a:lnTo>
                  <a:lnTo>
                    <a:pt x="999" y="532"/>
                  </a:lnTo>
                  <a:lnTo>
                    <a:pt x="999" y="532"/>
                  </a:lnTo>
                  <a:lnTo>
                    <a:pt x="1001" y="532"/>
                  </a:lnTo>
                  <a:lnTo>
                    <a:pt x="1004" y="532"/>
                  </a:lnTo>
                  <a:lnTo>
                    <a:pt x="1007" y="532"/>
                  </a:lnTo>
                  <a:lnTo>
                    <a:pt x="1010" y="532"/>
                  </a:lnTo>
                  <a:lnTo>
                    <a:pt x="1013" y="532"/>
                  </a:lnTo>
                  <a:lnTo>
                    <a:pt x="1013" y="532"/>
                  </a:lnTo>
                  <a:lnTo>
                    <a:pt x="1016" y="532"/>
                  </a:lnTo>
                  <a:lnTo>
                    <a:pt x="1018" y="532"/>
                  </a:lnTo>
                  <a:lnTo>
                    <a:pt x="1021" y="532"/>
                  </a:lnTo>
                  <a:lnTo>
                    <a:pt x="1024" y="532"/>
                  </a:lnTo>
                  <a:lnTo>
                    <a:pt x="1027" y="532"/>
                  </a:lnTo>
                  <a:lnTo>
                    <a:pt x="1027" y="532"/>
                  </a:lnTo>
                  <a:lnTo>
                    <a:pt x="1030" y="532"/>
                  </a:lnTo>
                  <a:lnTo>
                    <a:pt x="1033" y="532"/>
                  </a:lnTo>
                  <a:lnTo>
                    <a:pt x="1035" y="532"/>
                  </a:lnTo>
                  <a:lnTo>
                    <a:pt x="1038" y="532"/>
                  </a:lnTo>
                  <a:lnTo>
                    <a:pt x="1038" y="529"/>
                  </a:lnTo>
                  <a:lnTo>
                    <a:pt x="1038" y="529"/>
                  </a:lnTo>
                  <a:lnTo>
                    <a:pt x="1041" y="529"/>
                  </a:lnTo>
                  <a:lnTo>
                    <a:pt x="1044" y="529"/>
                  </a:lnTo>
                  <a:lnTo>
                    <a:pt x="1047" y="529"/>
                  </a:lnTo>
                  <a:lnTo>
                    <a:pt x="1049" y="529"/>
                  </a:lnTo>
                  <a:lnTo>
                    <a:pt x="1052" y="529"/>
                  </a:lnTo>
                  <a:lnTo>
                    <a:pt x="1052" y="529"/>
                  </a:lnTo>
                  <a:lnTo>
                    <a:pt x="1055" y="529"/>
                  </a:lnTo>
                  <a:lnTo>
                    <a:pt x="1058" y="529"/>
                  </a:lnTo>
                  <a:lnTo>
                    <a:pt x="1061" y="529"/>
                  </a:lnTo>
                  <a:lnTo>
                    <a:pt x="1061" y="529"/>
                  </a:lnTo>
                  <a:lnTo>
                    <a:pt x="1064" y="529"/>
                  </a:lnTo>
                  <a:lnTo>
                    <a:pt x="1064" y="529"/>
                  </a:lnTo>
                  <a:lnTo>
                    <a:pt x="1066" y="529"/>
                  </a:lnTo>
                  <a:lnTo>
                    <a:pt x="1066" y="529"/>
                  </a:lnTo>
                  <a:lnTo>
                    <a:pt x="1069" y="529"/>
                  </a:lnTo>
                  <a:lnTo>
                    <a:pt x="1072" y="529"/>
                  </a:lnTo>
                  <a:lnTo>
                    <a:pt x="1075" y="529"/>
                  </a:lnTo>
                  <a:lnTo>
                    <a:pt x="1078" y="529"/>
                  </a:lnTo>
                  <a:lnTo>
                    <a:pt x="1078" y="529"/>
                  </a:lnTo>
                  <a:lnTo>
                    <a:pt x="1081" y="529"/>
                  </a:lnTo>
                  <a:lnTo>
                    <a:pt x="1083" y="529"/>
                  </a:lnTo>
                  <a:lnTo>
                    <a:pt x="1083" y="527"/>
                  </a:lnTo>
                  <a:lnTo>
                    <a:pt x="1086" y="527"/>
                  </a:lnTo>
                  <a:lnTo>
                    <a:pt x="1089" y="527"/>
                  </a:lnTo>
                  <a:lnTo>
                    <a:pt x="1089" y="521"/>
                  </a:lnTo>
                  <a:lnTo>
                    <a:pt x="1092" y="521"/>
                  </a:lnTo>
                  <a:lnTo>
                    <a:pt x="1092" y="518"/>
                  </a:lnTo>
                  <a:lnTo>
                    <a:pt x="1092" y="518"/>
                  </a:lnTo>
                  <a:lnTo>
                    <a:pt x="1092" y="515"/>
                  </a:lnTo>
                  <a:lnTo>
                    <a:pt x="1095" y="515"/>
                  </a:lnTo>
                  <a:lnTo>
                    <a:pt x="1098" y="515"/>
                  </a:lnTo>
                  <a:lnTo>
                    <a:pt x="1100" y="515"/>
                  </a:lnTo>
                  <a:lnTo>
                    <a:pt x="1100" y="515"/>
                  </a:lnTo>
                  <a:lnTo>
                    <a:pt x="1103" y="515"/>
                  </a:lnTo>
                  <a:lnTo>
                    <a:pt x="1103" y="512"/>
                  </a:lnTo>
                  <a:lnTo>
                    <a:pt x="1103" y="512"/>
                  </a:lnTo>
                  <a:lnTo>
                    <a:pt x="1103" y="510"/>
                  </a:lnTo>
                  <a:lnTo>
                    <a:pt x="1106" y="510"/>
                  </a:lnTo>
                  <a:lnTo>
                    <a:pt x="1106" y="510"/>
                  </a:lnTo>
                  <a:lnTo>
                    <a:pt x="1109" y="510"/>
                  </a:lnTo>
                  <a:lnTo>
                    <a:pt x="1109" y="510"/>
                  </a:lnTo>
                  <a:lnTo>
                    <a:pt x="1112" y="510"/>
                  </a:lnTo>
                  <a:lnTo>
                    <a:pt x="1112" y="507"/>
                  </a:lnTo>
                  <a:lnTo>
                    <a:pt x="1115" y="507"/>
                  </a:lnTo>
                  <a:lnTo>
                    <a:pt x="1115" y="507"/>
                  </a:lnTo>
                  <a:lnTo>
                    <a:pt x="1117" y="507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20" y="504"/>
                  </a:lnTo>
                  <a:lnTo>
                    <a:pt x="1120" y="504"/>
                  </a:lnTo>
                  <a:lnTo>
                    <a:pt x="1123" y="504"/>
                  </a:lnTo>
                  <a:lnTo>
                    <a:pt x="1123" y="501"/>
                  </a:lnTo>
                  <a:lnTo>
                    <a:pt x="1126" y="501"/>
                  </a:lnTo>
                  <a:lnTo>
                    <a:pt x="1126" y="501"/>
                  </a:lnTo>
                  <a:lnTo>
                    <a:pt x="1129" y="501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32" y="498"/>
                  </a:lnTo>
                  <a:lnTo>
                    <a:pt x="1132" y="498"/>
                  </a:lnTo>
                  <a:lnTo>
                    <a:pt x="1134" y="498"/>
                  </a:lnTo>
                  <a:lnTo>
                    <a:pt x="1134" y="498"/>
                  </a:lnTo>
                  <a:lnTo>
                    <a:pt x="1137" y="498"/>
                  </a:lnTo>
                  <a:lnTo>
                    <a:pt x="1137" y="496"/>
                  </a:lnTo>
                  <a:lnTo>
                    <a:pt x="1140" y="496"/>
                  </a:lnTo>
                  <a:lnTo>
                    <a:pt x="1140" y="496"/>
                  </a:lnTo>
                  <a:lnTo>
                    <a:pt x="1143" y="496"/>
                  </a:lnTo>
                  <a:lnTo>
                    <a:pt x="1143" y="496"/>
                  </a:lnTo>
                  <a:lnTo>
                    <a:pt x="1146" y="496"/>
                  </a:lnTo>
                  <a:lnTo>
                    <a:pt x="1149" y="496"/>
                  </a:lnTo>
                  <a:lnTo>
                    <a:pt x="1151" y="496"/>
                  </a:lnTo>
                  <a:lnTo>
                    <a:pt x="1151" y="496"/>
                  </a:lnTo>
                  <a:lnTo>
                    <a:pt x="1154" y="496"/>
                  </a:lnTo>
                  <a:lnTo>
                    <a:pt x="1154" y="496"/>
                  </a:lnTo>
                  <a:lnTo>
                    <a:pt x="1157" y="496"/>
                  </a:lnTo>
                  <a:lnTo>
                    <a:pt x="1157" y="496"/>
                  </a:lnTo>
                  <a:lnTo>
                    <a:pt x="1160" y="496"/>
                  </a:lnTo>
                  <a:lnTo>
                    <a:pt x="1163" y="496"/>
                  </a:lnTo>
                  <a:lnTo>
                    <a:pt x="1165" y="496"/>
                  </a:lnTo>
                  <a:lnTo>
                    <a:pt x="1168" y="496"/>
                  </a:lnTo>
                  <a:lnTo>
                    <a:pt x="1168" y="496"/>
                  </a:lnTo>
                  <a:lnTo>
                    <a:pt x="1171" y="496"/>
                  </a:lnTo>
                  <a:lnTo>
                    <a:pt x="1174" y="496"/>
                  </a:lnTo>
                  <a:lnTo>
                    <a:pt x="1177" y="496"/>
                  </a:lnTo>
                  <a:lnTo>
                    <a:pt x="1180" y="496"/>
                  </a:lnTo>
                  <a:lnTo>
                    <a:pt x="1182" y="496"/>
                  </a:lnTo>
                  <a:lnTo>
                    <a:pt x="1182" y="493"/>
                  </a:lnTo>
                  <a:lnTo>
                    <a:pt x="1182" y="493"/>
                  </a:lnTo>
                  <a:lnTo>
                    <a:pt x="1185" y="493"/>
                  </a:lnTo>
                  <a:lnTo>
                    <a:pt x="1188" y="493"/>
                  </a:lnTo>
                  <a:lnTo>
                    <a:pt x="1191" y="493"/>
                  </a:lnTo>
                  <a:lnTo>
                    <a:pt x="1191" y="493"/>
                  </a:lnTo>
                  <a:lnTo>
                    <a:pt x="1194" y="493"/>
                  </a:lnTo>
                  <a:lnTo>
                    <a:pt x="1194" y="493"/>
                  </a:lnTo>
                  <a:lnTo>
                    <a:pt x="1197" y="493"/>
                  </a:lnTo>
                  <a:lnTo>
                    <a:pt x="1199" y="493"/>
                  </a:lnTo>
                  <a:lnTo>
                    <a:pt x="1199" y="493"/>
                  </a:lnTo>
                  <a:lnTo>
                    <a:pt x="1202" y="493"/>
                  </a:lnTo>
                  <a:lnTo>
                    <a:pt x="1205" y="493"/>
                  </a:lnTo>
                  <a:lnTo>
                    <a:pt x="1205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11" y="490"/>
                  </a:lnTo>
                  <a:lnTo>
                    <a:pt x="1214" y="490"/>
                  </a:lnTo>
                  <a:lnTo>
                    <a:pt x="1214" y="490"/>
                  </a:lnTo>
                  <a:lnTo>
                    <a:pt x="1216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22" y="490"/>
                  </a:lnTo>
                  <a:lnTo>
                    <a:pt x="1222" y="487"/>
                  </a:lnTo>
                  <a:lnTo>
                    <a:pt x="1225" y="487"/>
                  </a:lnTo>
                  <a:lnTo>
                    <a:pt x="1228" y="487"/>
                  </a:lnTo>
                  <a:lnTo>
                    <a:pt x="1228" y="487"/>
                  </a:lnTo>
                  <a:lnTo>
                    <a:pt x="1231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6" y="487"/>
                  </a:lnTo>
                  <a:lnTo>
                    <a:pt x="1239" y="487"/>
                  </a:lnTo>
                  <a:lnTo>
                    <a:pt x="1239" y="484"/>
                  </a:lnTo>
                  <a:lnTo>
                    <a:pt x="1242" y="484"/>
                  </a:lnTo>
                  <a:lnTo>
                    <a:pt x="1245" y="484"/>
                  </a:lnTo>
                  <a:lnTo>
                    <a:pt x="1248" y="484"/>
                  </a:lnTo>
                  <a:lnTo>
                    <a:pt x="1248" y="484"/>
                  </a:lnTo>
                  <a:lnTo>
                    <a:pt x="1250" y="484"/>
                  </a:lnTo>
                  <a:lnTo>
                    <a:pt x="1253" y="484"/>
                  </a:lnTo>
                  <a:lnTo>
                    <a:pt x="1256" y="484"/>
                  </a:lnTo>
                  <a:lnTo>
                    <a:pt x="1259" y="484"/>
                  </a:lnTo>
                  <a:lnTo>
                    <a:pt x="1259" y="484"/>
                  </a:lnTo>
                  <a:lnTo>
                    <a:pt x="1262" y="484"/>
                  </a:lnTo>
                  <a:lnTo>
                    <a:pt x="1264" y="484"/>
                  </a:lnTo>
                  <a:lnTo>
                    <a:pt x="1267" y="484"/>
                  </a:lnTo>
                  <a:lnTo>
                    <a:pt x="1270" y="484"/>
                  </a:lnTo>
                  <a:lnTo>
                    <a:pt x="1273" y="484"/>
                  </a:lnTo>
                  <a:lnTo>
                    <a:pt x="1273" y="484"/>
                  </a:lnTo>
                  <a:lnTo>
                    <a:pt x="1276" y="484"/>
                  </a:lnTo>
                  <a:lnTo>
                    <a:pt x="1276" y="484"/>
                  </a:lnTo>
                  <a:lnTo>
                    <a:pt x="1279" y="484"/>
                  </a:lnTo>
                  <a:lnTo>
                    <a:pt x="1281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7" y="484"/>
                  </a:lnTo>
                  <a:lnTo>
                    <a:pt x="1290" y="484"/>
                  </a:lnTo>
                  <a:lnTo>
                    <a:pt x="1293" y="484"/>
                  </a:lnTo>
                  <a:lnTo>
                    <a:pt x="1293" y="484"/>
                  </a:lnTo>
                  <a:lnTo>
                    <a:pt x="1296" y="484"/>
                  </a:lnTo>
                  <a:lnTo>
                    <a:pt x="1298" y="484"/>
                  </a:lnTo>
                  <a:lnTo>
                    <a:pt x="1298" y="484"/>
                  </a:lnTo>
                  <a:lnTo>
                    <a:pt x="1301" y="484"/>
                  </a:lnTo>
                  <a:lnTo>
                    <a:pt x="1304" y="484"/>
                  </a:lnTo>
                  <a:lnTo>
                    <a:pt x="1304" y="484"/>
                  </a:lnTo>
                  <a:lnTo>
                    <a:pt x="1307" y="484"/>
                  </a:lnTo>
                  <a:lnTo>
                    <a:pt x="1310" y="484"/>
                  </a:lnTo>
                  <a:lnTo>
                    <a:pt x="1310" y="484"/>
                  </a:lnTo>
                  <a:lnTo>
                    <a:pt x="1313" y="484"/>
                  </a:lnTo>
                  <a:lnTo>
                    <a:pt x="1315" y="484"/>
                  </a:lnTo>
                  <a:lnTo>
                    <a:pt x="1318" y="484"/>
                  </a:lnTo>
                  <a:lnTo>
                    <a:pt x="1318" y="481"/>
                  </a:lnTo>
                  <a:lnTo>
                    <a:pt x="1321" y="481"/>
                  </a:lnTo>
                  <a:lnTo>
                    <a:pt x="1324" y="481"/>
                  </a:lnTo>
                  <a:lnTo>
                    <a:pt x="1324" y="481"/>
                  </a:lnTo>
                  <a:lnTo>
                    <a:pt x="1327" y="481"/>
                  </a:lnTo>
                  <a:lnTo>
                    <a:pt x="1330" y="481"/>
                  </a:lnTo>
                  <a:lnTo>
                    <a:pt x="1332" y="481"/>
                  </a:lnTo>
                  <a:lnTo>
                    <a:pt x="1335" y="481"/>
                  </a:lnTo>
                  <a:lnTo>
                    <a:pt x="1335" y="481"/>
                  </a:lnTo>
                  <a:lnTo>
                    <a:pt x="1338" y="481"/>
                  </a:lnTo>
                  <a:lnTo>
                    <a:pt x="1338" y="481"/>
                  </a:lnTo>
                  <a:lnTo>
                    <a:pt x="1341" y="481"/>
                  </a:lnTo>
                  <a:lnTo>
                    <a:pt x="1344" y="481"/>
                  </a:lnTo>
                  <a:lnTo>
                    <a:pt x="1347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52" y="481"/>
                  </a:lnTo>
                  <a:lnTo>
                    <a:pt x="1355" y="481"/>
                  </a:lnTo>
                  <a:lnTo>
                    <a:pt x="1358" y="481"/>
                  </a:lnTo>
                  <a:lnTo>
                    <a:pt x="1361" y="481"/>
                  </a:lnTo>
                  <a:lnTo>
                    <a:pt x="1361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6" y="479"/>
                  </a:lnTo>
                  <a:lnTo>
                    <a:pt x="1366" y="476"/>
                  </a:lnTo>
                  <a:lnTo>
                    <a:pt x="1369" y="476"/>
                  </a:lnTo>
                  <a:lnTo>
                    <a:pt x="1369" y="476"/>
                  </a:lnTo>
                  <a:lnTo>
                    <a:pt x="1372" y="476"/>
                  </a:lnTo>
                  <a:lnTo>
                    <a:pt x="1372" y="476"/>
                  </a:lnTo>
                  <a:lnTo>
                    <a:pt x="1375" y="476"/>
                  </a:lnTo>
                  <a:lnTo>
                    <a:pt x="1375" y="473"/>
                  </a:lnTo>
                  <a:lnTo>
                    <a:pt x="1375" y="473"/>
                  </a:lnTo>
                  <a:lnTo>
                    <a:pt x="1378" y="473"/>
                  </a:lnTo>
                  <a:lnTo>
                    <a:pt x="1378" y="473"/>
                  </a:lnTo>
                  <a:lnTo>
                    <a:pt x="1380" y="473"/>
                  </a:lnTo>
                  <a:lnTo>
                    <a:pt x="1380" y="470"/>
                  </a:lnTo>
                  <a:lnTo>
                    <a:pt x="1383" y="470"/>
                  </a:lnTo>
                  <a:lnTo>
                    <a:pt x="1386" y="470"/>
                  </a:lnTo>
                  <a:lnTo>
                    <a:pt x="1389" y="470"/>
                  </a:lnTo>
                  <a:lnTo>
                    <a:pt x="1389" y="467"/>
                  </a:lnTo>
                  <a:lnTo>
                    <a:pt x="1389" y="467"/>
                  </a:lnTo>
                  <a:lnTo>
                    <a:pt x="1389" y="464"/>
                  </a:lnTo>
                  <a:lnTo>
                    <a:pt x="1392" y="464"/>
                  </a:lnTo>
                  <a:lnTo>
                    <a:pt x="1392" y="464"/>
                  </a:lnTo>
                  <a:lnTo>
                    <a:pt x="1395" y="464"/>
                  </a:lnTo>
                  <a:lnTo>
                    <a:pt x="1395" y="462"/>
                  </a:lnTo>
                  <a:lnTo>
                    <a:pt x="1397" y="462"/>
                  </a:lnTo>
                  <a:lnTo>
                    <a:pt x="1397" y="456"/>
                  </a:lnTo>
                  <a:lnTo>
                    <a:pt x="1400" y="456"/>
                  </a:lnTo>
                  <a:lnTo>
                    <a:pt x="1400" y="453"/>
                  </a:lnTo>
                  <a:lnTo>
                    <a:pt x="1403" y="453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6" y="450"/>
                  </a:lnTo>
                  <a:lnTo>
                    <a:pt x="1409" y="450"/>
                  </a:lnTo>
                  <a:lnTo>
                    <a:pt x="1409" y="447"/>
                  </a:lnTo>
                  <a:lnTo>
                    <a:pt x="1412" y="447"/>
                  </a:lnTo>
                  <a:lnTo>
                    <a:pt x="1412" y="447"/>
                  </a:lnTo>
                  <a:lnTo>
                    <a:pt x="1414" y="447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7" y="442"/>
                  </a:lnTo>
                  <a:lnTo>
                    <a:pt x="1420" y="442"/>
                  </a:lnTo>
                  <a:lnTo>
                    <a:pt x="1420" y="442"/>
                  </a:lnTo>
                  <a:lnTo>
                    <a:pt x="1423" y="442"/>
                  </a:lnTo>
                  <a:lnTo>
                    <a:pt x="1423" y="439"/>
                  </a:lnTo>
                  <a:lnTo>
                    <a:pt x="1426" y="439"/>
                  </a:lnTo>
                  <a:lnTo>
                    <a:pt x="1429" y="439"/>
                  </a:lnTo>
                  <a:lnTo>
                    <a:pt x="1429" y="439"/>
                  </a:lnTo>
                  <a:lnTo>
                    <a:pt x="1431" y="439"/>
                  </a:lnTo>
                  <a:lnTo>
                    <a:pt x="1431" y="439"/>
                  </a:lnTo>
                  <a:lnTo>
                    <a:pt x="1434" y="439"/>
                  </a:lnTo>
                  <a:lnTo>
                    <a:pt x="1434" y="439"/>
                  </a:lnTo>
                  <a:lnTo>
                    <a:pt x="1437" y="439"/>
                  </a:lnTo>
                  <a:lnTo>
                    <a:pt x="1440" y="439"/>
                  </a:lnTo>
                  <a:lnTo>
                    <a:pt x="1440" y="439"/>
                  </a:lnTo>
                  <a:lnTo>
                    <a:pt x="1443" y="439"/>
                  </a:lnTo>
                  <a:lnTo>
                    <a:pt x="1446" y="439"/>
                  </a:lnTo>
                  <a:lnTo>
                    <a:pt x="1446" y="439"/>
                  </a:lnTo>
                  <a:lnTo>
                    <a:pt x="1448" y="439"/>
                  </a:lnTo>
                  <a:lnTo>
                    <a:pt x="1451" y="439"/>
                  </a:lnTo>
                  <a:lnTo>
                    <a:pt x="1451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7" y="436"/>
                  </a:lnTo>
                  <a:lnTo>
                    <a:pt x="1460" y="436"/>
                  </a:lnTo>
                  <a:lnTo>
                    <a:pt x="1460" y="436"/>
                  </a:lnTo>
                  <a:lnTo>
                    <a:pt x="1462" y="436"/>
                  </a:lnTo>
                  <a:lnTo>
                    <a:pt x="1462" y="433"/>
                  </a:lnTo>
                  <a:lnTo>
                    <a:pt x="1465" y="433"/>
                  </a:lnTo>
                  <a:lnTo>
                    <a:pt x="1465" y="433"/>
                  </a:lnTo>
                  <a:lnTo>
                    <a:pt x="1468" y="433"/>
                  </a:lnTo>
                  <a:lnTo>
                    <a:pt x="1471" y="433"/>
                  </a:lnTo>
                  <a:lnTo>
                    <a:pt x="1474" y="433"/>
                  </a:lnTo>
                  <a:lnTo>
                    <a:pt x="1474" y="433"/>
                  </a:lnTo>
                  <a:lnTo>
                    <a:pt x="1477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82" y="433"/>
                  </a:lnTo>
                  <a:lnTo>
                    <a:pt x="1485" y="433"/>
                  </a:lnTo>
                  <a:lnTo>
                    <a:pt x="1488" y="433"/>
                  </a:lnTo>
                  <a:lnTo>
                    <a:pt x="1491" y="433"/>
                  </a:lnTo>
                  <a:lnTo>
                    <a:pt x="1494" y="433"/>
                  </a:lnTo>
                  <a:lnTo>
                    <a:pt x="1494" y="433"/>
                  </a:lnTo>
                  <a:lnTo>
                    <a:pt x="1496" y="433"/>
                  </a:lnTo>
                  <a:lnTo>
                    <a:pt x="1499" y="433"/>
                  </a:lnTo>
                  <a:lnTo>
                    <a:pt x="1502" y="433"/>
                  </a:lnTo>
                  <a:lnTo>
                    <a:pt x="1505" y="433"/>
                  </a:lnTo>
                  <a:lnTo>
                    <a:pt x="1505" y="433"/>
                  </a:lnTo>
                  <a:lnTo>
                    <a:pt x="1505" y="430"/>
                  </a:lnTo>
                  <a:lnTo>
                    <a:pt x="1508" y="430"/>
                  </a:lnTo>
                  <a:lnTo>
                    <a:pt x="1511" y="430"/>
                  </a:lnTo>
                  <a:lnTo>
                    <a:pt x="1513" y="430"/>
                  </a:lnTo>
                  <a:lnTo>
                    <a:pt x="1516" y="430"/>
                  </a:lnTo>
                  <a:lnTo>
                    <a:pt x="1519" y="430"/>
                  </a:lnTo>
                  <a:lnTo>
                    <a:pt x="1519" y="430"/>
                  </a:lnTo>
                  <a:lnTo>
                    <a:pt x="1522" y="430"/>
                  </a:lnTo>
                  <a:lnTo>
                    <a:pt x="1522" y="430"/>
                  </a:lnTo>
                  <a:lnTo>
                    <a:pt x="1525" y="430"/>
                  </a:lnTo>
                  <a:lnTo>
                    <a:pt x="1525" y="430"/>
                  </a:lnTo>
                  <a:lnTo>
                    <a:pt x="1528" y="430"/>
                  </a:lnTo>
                  <a:lnTo>
                    <a:pt x="1530" y="430"/>
                  </a:lnTo>
                  <a:lnTo>
                    <a:pt x="1530" y="430"/>
                  </a:lnTo>
                  <a:lnTo>
                    <a:pt x="1533" y="430"/>
                  </a:lnTo>
                  <a:lnTo>
                    <a:pt x="1536" y="430"/>
                  </a:lnTo>
                  <a:lnTo>
                    <a:pt x="1539" y="430"/>
                  </a:lnTo>
                  <a:lnTo>
                    <a:pt x="1539" y="430"/>
                  </a:lnTo>
                  <a:lnTo>
                    <a:pt x="1542" y="430"/>
                  </a:lnTo>
                  <a:lnTo>
                    <a:pt x="1545" y="430"/>
                  </a:lnTo>
                  <a:lnTo>
                    <a:pt x="1545" y="430"/>
                  </a:lnTo>
                  <a:lnTo>
                    <a:pt x="1545" y="428"/>
                  </a:lnTo>
                  <a:lnTo>
                    <a:pt x="1547" y="428"/>
                  </a:lnTo>
                  <a:lnTo>
                    <a:pt x="1550" y="428"/>
                  </a:lnTo>
                  <a:lnTo>
                    <a:pt x="1553" y="428"/>
                  </a:lnTo>
                  <a:lnTo>
                    <a:pt x="1556" y="428"/>
                  </a:lnTo>
                  <a:lnTo>
                    <a:pt x="1559" y="428"/>
                  </a:lnTo>
                  <a:lnTo>
                    <a:pt x="1559" y="428"/>
                  </a:lnTo>
                  <a:lnTo>
                    <a:pt x="1561" y="428"/>
                  </a:lnTo>
                  <a:lnTo>
                    <a:pt x="1564" y="428"/>
                  </a:lnTo>
                  <a:lnTo>
                    <a:pt x="1567" y="428"/>
                  </a:lnTo>
                  <a:lnTo>
                    <a:pt x="1570" y="428"/>
                  </a:lnTo>
                  <a:lnTo>
                    <a:pt x="1570" y="428"/>
                  </a:lnTo>
                  <a:lnTo>
                    <a:pt x="1573" y="428"/>
                  </a:lnTo>
                  <a:lnTo>
                    <a:pt x="1576" y="428"/>
                  </a:lnTo>
                  <a:lnTo>
                    <a:pt x="1576" y="428"/>
                  </a:lnTo>
                  <a:lnTo>
                    <a:pt x="1578" y="428"/>
                  </a:lnTo>
                  <a:lnTo>
                    <a:pt x="1578" y="428"/>
                  </a:lnTo>
                  <a:lnTo>
                    <a:pt x="1581" y="428"/>
                  </a:lnTo>
                  <a:lnTo>
                    <a:pt x="1584" y="428"/>
                  </a:lnTo>
                  <a:lnTo>
                    <a:pt x="1584" y="428"/>
                  </a:lnTo>
                  <a:lnTo>
                    <a:pt x="1587" y="428"/>
                  </a:lnTo>
                  <a:lnTo>
                    <a:pt x="1590" y="428"/>
                  </a:lnTo>
                  <a:lnTo>
                    <a:pt x="1593" y="428"/>
                  </a:lnTo>
                  <a:lnTo>
                    <a:pt x="1593" y="425"/>
                  </a:lnTo>
                  <a:lnTo>
                    <a:pt x="1595" y="425"/>
                  </a:lnTo>
                  <a:lnTo>
                    <a:pt x="1595" y="425"/>
                  </a:lnTo>
                  <a:lnTo>
                    <a:pt x="1598" y="425"/>
                  </a:lnTo>
                  <a:lnTo>
                    <a:pt x="1601" y="425"/>
                  </a:lnTo>
                  <a:lnTo>
                    <a:pt x="1604" y="425"/>
                  </a:lnTo>
                  <a:lnTo>
                    <a:pt x="1607" y="425"/>
                  </a:lnTo>
                  <a:lnTo>
                    <a:pt x="1610" y="425"/>
                  </a:lnTo>
                  <a:lnTo>
                    <a:pt x="1610" y="425"/>
                  </a:lnTo>
                  <a:lnTo>
                    <a:pt x="1612" y="425"/>
                  </a:lnTo>
                  <a:lnTo>
                    <a:pt x="1615" y="425"/>
                  </a:lnTo>
                  <a:lnTo>
                    <a:pt x="1618" y="425"/>
                  </a:lnTo>
                  <a:lnTo>
                    <a:pt x="1621" y="425"/>
                  </a:lnTo>
                  <a:lnTo>
                    <a:pt x="1621" y="425"/>
                  </a:lnTo>
                  <a:lnTo>
                    <a:pt x="1624" y="425"/>
                  </a:lnTo>
                  <a:lnTo>
                    <a:pt x="1627" y="425"/>
                  </a:lnTo>
                  <a:lnTo>
                    <a:pt x="1629" y="425"/>
                  </a:lnTo>
                  <a:lnTo>
                    <a:pt x="1632" y="425"/>
                  </a:lnTo>
                  <a:lnTo>
                    <a:pt x="1635" y="425"/>
                  </a:lnTo>
                  <a:lnTo>
                    <a:pt x="1635" y="425"/>
                  </a:lnTo>
                  <a:lnTo>
                    <a:pt x="1638" y="425"/>
                  </a:lnTo>
                  <a:lnTo>
                    <a:pt x="1641" y="425"/>
                  </a:lnTo>
                  <a:lnTo>
                    <a:pt x="1641" y="425"/>
                  </a:lnTo>
                  <a:lnTo>
                    <a:pt x="1644" y="425"/>
                  </a:lnTo>
                  <a:lnTo>
                    <a:pt x="1646" y="425"/>
                  </a:lnTo>
                  <a:lnTo>
                    <a:pt x="1649" y="425"/>
                  </a:lnTo>
                  <a:lnTo>
                    <a:pt x="1649" y="425"/>
                  </a:lnTo>
                  <a:lnTo>
                    <a:pt x="1652" y="425"/>
                  </a:lnTo>
                  <a:lnTo>
                    <a:pt x="1652" y="425"/>
                  </a:lnTo>
                  <a:lnTo>
                    <a:pt x="1655" y="425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6"/>
                  </a:lnTo>
                  <a:lnTo>
                    <a:pt x="1666" y="416"/>
                  </a:lnTo>
                  <a:lnTo>
                    <a:pt x="1666" y="416"/>
                  </a:lnTo>
                  <a:lnTo>
                    <a:pt x="1669" y="416"/>
                  </a:lnTo>
                  <a:lnTo>
                    <a:pt x="1669" y="411"/>
                  </a:lnTo>
                  <a:lnTo>
                    <a:pt x="1672" y="411"/>
                  </a:lnTo>
                  <a:lnTo>
                    <a:pt x="1672" y="408"/>
                  </a:lnTo>
                  <a:lnTo>
                    <a:pt x="1675" y="408"/>
                  </a:lnTo>
                  <a:lnTo>
                    <a:pt x="1675" y="405"/>
                  </a:lnTo>
                  <a:lnTo>
                    <a:pt x="1675" y="405"/>
                  </a:lnTo>
                  <a:lnTo>
                    <a:pt x="1675" y="402"/>
                  </a:lnTo>
                  <a:lnTo>
                    <a:pt x="1677" y="402"/>
                  </a:lnTo>
                  <a:lnTo>
                    <a:pt x="1677" y="402"/>
                  </a:lnTo>
                  <a:lnTo>
                    <a:pt x="1680" y="402"/>
                  </a:lnTo>
                  <a:lnTo>
                    <a:pt x="1680" y="399"/>
                  </a:lnTo>
                  <a:lnTo>
                    <a:pt x="1683" y="399"/>
                  </a:lnTo>
                  <a:lnTo>
                    <a:pt x="1683" y="399"/>
                  </a:lnTo>
                  <a:lnTo>
                    <a:pt x="1686" y="399"/>
                  </a:lnTo>
                  <a:lnTo>
                    <a:pt x="1686" y="396"/>
                  </a:lnTo>
                  <a:lnTo>
                    <a:pt x="1686" y="396"/>
                  </a:lnTo>
                  <a:lnTo>
                    <a:pt x="1686" y="394"/>
                  </a:lnTo>
                  <a:lnTo>
                    <a:pt x="1689" y="394"/>
                  </a:lnTo>
                  <a:lnTo>
                    <a:pt x="1689" y="394"/>
                  </a:lnTo>
                  <a:lnTo>
                    <a:pt x="1692" y="394"/>
                  </a:lnTo>
                  <a:lnTo>
                    <a:pt x="1692" y="391"/>
                  </a:lnTo>
                  <a:lnTo>
                    <a:pt x="1694" y="391"/>
                  </a:lnTo>
                  <a:lnTo>
                    <a:pt x="1697" y="391"/>
                  </a:lnTo>
                  <a:lnTo>
                    <a:pt x="1697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88"/>
                  </a:lnTo>
                  <a:lnTo>
                    <a:pt x="1703" y="388"/>
                  </a:lnTo>
                  <a:lnTo>
                    <a:pt x="1706" y="388"/>
                  </a:lnTo>
                  <a:lnTo>
                    <a:pt x="1706" y="385"/>
                  </a:lnTo>
                  <a:lnTo>
                    <a:pt x="1709" y="385"/>
                  </a:lnTo>
                  <a:lnTo>
                    <a:pt x="1709" y="385"/>
                  </a:lnTo>
                  <a:lnTo>
                    <a:pt x="1711" y="385"/>
                  </a:lnTo>
                  <a:lnTo>
                    <a:pt x="1711" y="382"/>
                  </a:lnTo>
                  <a:lnTo>
                    <a:pt x="1714" y="382"/>
                  </a:lnTo>
                  <a:lnTo>
                    <a:pt x="1714" y="382"/>
                  </a:lnTo>
                  <a:lnTo>
                    <a:pt x="1717" y="382"/>
                  </a:lnTo>
                  <a:lnTo>
                    <a:pt x="1720" y="382"/>
                  </a:lnTo>
                  <a:lnTo>
                    <a:pt x="1723" y="382"/>
                  </a:lnTo>
                  <a:lnTo>
                    <a:pt x="1726" y="382"/>
                  </a:lnTo>
                  <a:lnTo>
                    <a:pt x="1726" y="382"/>
                  </a:lnTo>
                  <a:lnTo>
                    <a:pt x="1728" y="382"/>
                  </a:lnTo>
                  <a:lnTo>
                    <a:pt x="1731" y="382"/>
                  </a:lnTo>
                  <a:lnTo>
                    <a:pt x="1734" y="382"/>
                  </a:lnTo>
                  <a:lnTo>
                    <a:pt x="1737" y="382"/>
                  </a:lnTo>
                  <a:lnTo>
                    <a:pt x="1740" y="382"/>
                  </a:lnTo>
                  <a:lnTo>
                    <a:pt x="1740" y="382"/>
                  </a:lnTo>
                  <a:lnTo>
                    <a:pt x="1743" y="382"/>
                  </a:lnTo>
                  <a:lnTo>
                    <a:pt x="1745" y="382"/>
                  </a:lnTo>
                  <a:lnTo>
                    <a:pt x="1748" y="382"/>
                  </a:lnTo>
                  <a:lnTo>
                    <a:pt x="1751" y="382"/>
                  </a:lnTo>
                  <a:lnTo>
                    <a:pt x="1751" y="382"/>
                  </a:lnTo>
                  <a:lnTo>
                    <a:pt x="1754" y="382"/>
                  </a:lnTo>
                  <a:lnTo>
                    <a:pt x="1757" y="382"/>
                  </a:lnTo>
                  <a:lnTo>
                    <a:pt x="1759" y="382"/>
                  </a:lnTo>
                  <a:lnTo>
                    <a:pt x="1762" y="382"/>
                  </a:lnTo>
                  <a:lnTo>
                    <a:pt x="1765" y="382"/>
                  </a:lnTo>
                  <a:lnTo>
                    <a:pt x="1765" y="382"/>
                  </a:lnTo>
                  <a:lnTo>
                    <a:pt x="1768" y="382"/>
                  </a:lnTo>
                  <a:lnTo>
                    <a:pt x="1771" y="382"/>
                  </a:lnTo>
                  <a:lnTo>
                    <a:pt x="1774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9" y="382"/>
                  </a:lnTo>
                  <a:lnTo>
                    <a:pt x="1782" y="382"/>
                  </a:lnTo>
                  <a:lnTo>
                    <a:pt x="1785" y="382"/>
                  </a:lnTo>
                  <a:lnTo>
                    <a:pt x="1788" y="382"/>
                  </a:lnTo>
                  <a:lnTo>
                    <a:pt x="1791" y="382"/>
                  </a:lnTo>
                  <a:lnTo>
                    <a:pt x="1791" y="382"/>
                  </a:lnTo>
                  <a:lnTo>
                    <a:pt x="1793" y="382"/>
                  </a:lnTo>
                  <a:lnTo>
                    <a:pt x="1796" y="382"/>
                  </a:lnTo>
                  <a:lnTo>
                    <a:pt x="1799" y="382"/>
                  </a:lnTo>
                  <a:lnTo>
                    <a:pt x="1802" y="382"/>
                  </a:lnTo>
                  <a:lnTo>
                    <a:pt x="1805" y="382"/>
                  </a:lnTo>
                  <a:lnTo>
                    <a:pt x="1805" y="382"/>
                  </a:lnTo>
                  <a:lnTo>
                    <a:pt x="1808" y="382"/>
                  </a:lnTo>
                  <a:lnTo>
                    <a:pt x="1810" y="382"/>
                  </a:lnTo>
                  <a:lnTo>
                    <a:pt x="1813" y="382"/>
                  </a:lnTo>
                  <a:lnTo>
                    <a:pt x="1816" y="382"/>
                  </a:lnTo>
                  <a:lnTo>
                    <a:pt x="1816" y="382"/>
                  </a:lnTo>
                  <a:lnTo>
                    <a:pt x="1819" y="382"/>
                  </a:lnTo>
                  <a:lnTo>
                    <a:pt x="1822" y="382"/>
                  </a:lnTo>
                  <a:lnTo>
                    <a:pt x="1825" y="382"/>
                  </a:lnTo>
                  <a:lnTo>
                    <a:pt x="1825" y="382"/>
                  </a:lnTo>
                  <a:lnTo>
                    <a:pt x="1827" y="382"/>
                  </a:lnTo>
                  <a:lnTo>
                    <a:pt x="1830" y="382"/>
                  </a:lnTo>
                  <a:lnTo>
                    <a:pt x="1830" y="382"/>
                  </a:lnTo>
                  <a:lnTo>
                    <a:pt x="1833" y="382"/>
                  </a:lnTo>
                  <a:lnTo>
                    <a:pt x="1836" y="382"/>
                  </a:lnTo>
                  <a:lnTo>
                    <a:pt x="1836" y="379"/>
                  </a:lnTo>
                  <a:lnTo>
                    <a:pt x="1839" y="379"/>
                  </a:lnTo>
                  <a:lnTo>
                    <a:pt x="1842" y="379"/>
                  </a:lnTo>
                  <a:lnTo>
                    <a:pt x="1842" y="379"/>
                  </a:lnTo>
                  <a:lnTo>
                    <a:pt x="1844" y="379"/>
                  </a:lnTo>
                  <a:lnTo>
                    <a:pt x="1847" y="379"/>
                  </a:lnTo>
                  <a:lnTo>
                    <a:pt x="1850" y="379"/>
                  </a:lnTo>
                  <a:lnTo>
                    <a:pt x="1853" y="379"/>
                  </a:lnTo>
                  <a:lnTo>
                    <a:pt x="1856" y="379"/>
                  </a:lnTo>
                  <a:lnTo>
                    <a:pt x="1856" y="379"/>
                  </a:lnTo>
                  <a:lnTo>
                    <a:pt x="1859" y="379"/>
                  </a:lnTo>
                  <a:lnTo>
                    <a:pt x="1861" y="379"/>
                  </a:lnTo>
                  <a:lnTo>
                    <a:pt x="1861" y="379"/>
                  </a:lnTo>
                  <a:lnTo>
                    <a:pt x="1864" y="379"/>
                  </a:lnTo>
                  <a:lnTo>
                    <a:pt x="1867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7"/>
                  </a:lnTo>
                  <a:lnTo>
                    <a:pt x="1873" y="377"/>
                  </a:lnTo>
                  <a:lnTo>
                    <a:pt x="1875" y="377"/>
                  </a:lnTo>
                  <a:lnTo>
                    <a:pt x="1878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4" y="377"/>
                  </a:lnTo>
                  <a:lnTo>
                    <a:pt x="1887" y="377"/>
                  </a:lnTo>
                  <a:lnTo>
                    <a:pt x="1890" y="377"/>
                  </a:lnTo>
                  <a:lnTo>
                    <a:pt x="1892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8" y="377"/>
                  </a:lnTo>
                  <a:lnTo>
                    <a:pt x="1901" y="377"/>
                  </a:lnTo>
                  <a:lnTo>
                    <a:pt x="1904" y="377"/>
                  </a:lnTo>
                  <a:lnTo>
                    <a:pt x="1907" y="377"/>
                  </a:lnTo>
                  <a:lnTo>
                    <a:pt x="1907" y="377"/>
                  </a:lnTo>
                  <a:lnTo>
                    <a:pt x="1909" y="377"/>
                  </a:lnTo>
                  <a:lnTo>
                    <a:pt x="1912" y="377"/>
                  </a:lnTo>
                  <a:lnTo>
                    <a:pt x="1915" y="377"/>
                  </a:lnTo>
                  <a:lnTo>
                    <a:pt x="1915" y="374"/>
                  </a:lnTo>
                  <a:lnTo>
                    <a:pt x="1918" y="374"/>
                  </a:lnTo>
                  <a:lnTo>
                    <a:pt x="1918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4" y="374"/>
                  </a:lnTo>
                  <a:lnTo>
                    <a:pt x="1924" y="371"/>
                  </a:lnTo>
                  <a:lnTo>
                    <a:pt x="1926" y="371"/>
                  </a:lnTo>
                  <a:lnTo>
                    <a:pt x="1929" y="371"/>
                  </a:lnTo>
                  <a:lnTo>
                    <a:pt x="1929" y="371"/>
                  </a:lnTo>
                  <a:lnTo>
                    <a:pt x="1932" y="371"/>
                  </a:lnTo>
                  <a:lnTo>
                    <a:pt x="1932" y="368"/>
                  </a:lnTo>
                  <a:lnTo>
                    <a:pt x="1935" y="368"/>
                  </a:lnTo>
                  <a:lnTo>
                    <a:pt x="1935" y="362"/>
                  </a:lnTo>
                  <a:lnTo>
                    <a:pt x="1935" y="362"/>
                  </a:lnTo>
                  <a:lnTo>
                    <a:pt x="1935" y="360"/>
                  </a:lnTo>
                  <a:lnTo>
                    <a:pt x="1938" y="360"/>
                  </a:lnTo>
                  <a:lnTo>
                    <a:pt x="1938" y="360"/>
                  </a:lnTo>
                  <a:lnTo>
                    <a:pt x="1941" y="360"/>
                  </a:lnTo>
                  <a:lnTo>
                    <a:pt x="1941" y="357"/>
                  </a:lnTo>
                  <a:lnTo>
                    <a:pt x="1943" y="357"/>
                  </a:lnTo>
                  <a:lnTo>
                    <a:pt x="1946" y="357"/>
                  </a:lnTo>
                  <a:lnTo>
                    <a:pt x="1946" y="354"/>
                  </a:lnTo>
                  <a:lnTo>
                    <a:pt x="1946" y="354"/>
                  </a:lnTo>
                  <a:lnTo>
                    <a:pt x="1946" y="348"/>
                  </a:lnTo>
                  <a:lnTo>
                    <a:pt x="1949" y="348"/>
                  </a:lnTo>
                  <a:lnTo>
                    <a:pt x="1949" y="340"/>
                  </a:lnTo>
                  <a:lnTo>
                    <a:pt x="1952" y="340"/>
                  </a:lnTo>
                  <a:lnTo>
                    <a:pt x="1952" y="331"/>
                  </a:lnTo>
                  <a:lnTo>
                    <a:pt x="1955" y="331"/>
                  </a:lnTo>
                  <a:lnTo>
                    <a:pt x="1958" y="331"/>
                  </a:lnTo>
                  <a:lnTo>
                    <a:pt x="1958" y="331"/>
                  </a:lnTo>
                  <a:lnTo>
                    <a:pt x="1960" y="331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3" y="328"/>
                  </a:lnTo>
                  <a:lnTo>
                    <a:pt x="1963" y="326"/>
                  </a:lnTo>
                  <a:lnTo>
                    <a:pt x="1966" y="326"/>
                  </a:lnTo>
                  <a:lnTo>
                    <a:pt x="1966" y="326"/>
                  </a:lnTo>
                  <a:lnTo>
                    <a:pt x="1969" y="326"/>
                  </a:lnTo>
                  <a:lnTo>
                    <a:pt x="1969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0"/>
                  </a:lnTo>
                  <a:lnTo>
                    <a:pt x="1974" y="320"/>
                  </a:lnTo>
                  <a:lnTo>
                    <a:pt x="1977" y="320"/>
                  </a:lnTo>
                  <a:lnTo>
                    <a:pt x="1980" y="320"/>
                  </a:lnTo>
                  <a:lnTo>
                    <a:pt x="1980" y="320"/>
                  </a:lnTo>
                  <a:lnTo>
                    <a:pt x="1983" y="320"/>
                  </a:lnTo>
                  <a:lnTo>
                    <a:pt x="1986" y="320"/>
                  </a:lnTo>
                  <a:lnTo>
                    <a:pt x="1986" y="320"/>
                  </a:lnTo>
                  <a:lnTo>
                    <a:pt x="1989" y="320"/>
                  </a:lnTo>
                  <a:lnTo>
                    <a:pt x="1991" y="320"/>
                  </a:lnTo>
                  <a:lnTo>
                    <a:pt x="1991" y="320"/>
                  </a:lnTo>
                  <a:lnTo>
                    <a:pt x="1994" y="320"/>
                  </a:lnTo>
                  <a:lnTo>
                    <a:pt x="1994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2000" y="317"/>
                  </a:lnTo>
                  <a:lnTo>
                    <a:pt x="2000" y="314"/>
                  </a:lnTo>
                  <a:lnTo>
                    <a:pt x="2003" y="314"/>
                  </a:lnTo>
                  <a:lnTo>
                    <a:pt x="2003" y="311"/>
                  </a:lnTo>
                  <a:lnTo>
                    <a:pt x="2006" y="311"/>
                  </a:lnTo>
                  <a:lnTo>
                    <a:pt x="2008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4" y="311"/>
                  </a:lnTo>
                  <a:lnTo>
                    <a:pt x="2017" y="311"/>
                  </a:lnTo>
                  <a:lnTo>
                    <a:pt x="2020" y="311"/>
                  </a:lnTo>
                  <a:lnTo>
                    <a:pt x="2023" y="311"/>
                  </a:lnTo>
                  <a:lnTo>
                    <a:pt x="2025" y="311"/>
                  </a:lnTo>
                  <a:lnTo>
                    <a:pt x="2025" y="311"/>
                  </a:lnTo>
                  <a:lnTo>
                    <a:pt x="2028" y="311"/>
                  </a:lnTo>
                  <a:lnTo>
                    <a:pt x="2031" y="311"/>
                  </a:lnTo>
                  <a:lnTo>
                    <a:pt x="2034" y="311"/>
                  </a:lnTo>
                  <a:lnTo>
                    <a:pt x="2037" y="311"/>
                  </a:lnTo>
                  <a:lnTo>
                    <a:pt x="2037" y="311"/>
                  </a:lnTo>
                  <a:lnTo>
                    <a:pt x="2040" y="311"/>
                  </a:lnTo>
                  <a:lnTo>
                    <a:pt x="2042" y="311"/>
                  </a:lnTo>
                  <a:lnTo>
                    <a:pt x="2045" y="311"/>
                  </a:lnTo>
                  <a:lnTo>
                    <a:pt x="2048" y="311"/>
                  </a:lnTo>
                  <a:lnTo>
                    <a:pt x="2051" y="311"/>
                  </a:lnTo>
                  <a:lnTo>
                    <a:pt x="2051" y="311"/>
                  </a:lnTo>
                  <a:lnTo>
                    <a:pt x="2054" y="311"/>
                  </a:lnTo>
                  <a:lnTo>
                    <a:pt x="2057" y="311"/>
                  </a:lnTo>
                  <a:lnTo>
                    <a:pt x="2059" y="311"/>
                  </a:lnTo>
                  <a:lnTo>
                    <a:pt x="2062" y="311"/>
                  </a:lnTo>
                  <a:lnTo>
                    <a:pt x="2062" y="311"/>
                  </a:lnTo>
                  <a:lnTo>
                    <a:pt x="2065" y="311"/>
                  </a:lnTo>
                  <a:lnTo>
                    <a:pt x="2068" y="311"/>
                  </a:lnTo>
                  <a:lnTo>
                    <a:pt x="2071" y="311"/>
                  </a:lnTo>
                  <a:lnTo>
                    <a:pt x="2073" y="311"/>
                  </a:lnTo>
                  <a:lnTo>
                    <a:pt x="2076" y="311"/>
                  </a:lnTo>
                  <a:lnTo>
                    <a:pt x="2076" y="311"/>
                  </a:lnTo>
                  <a:lnTo>
                    <a:pt x="2079" y="311"/>
                  </a:lnTo>
                  <a:lnTo>
                    <a:pt x="2082" y="311"/>
                  </a:lnTo>
                  <a:lnTo>
                    <a:pt x="2085" y="311"/>
                  </a:lnTo>
                  <a:lnTo>
                    <a:pt x="2088" y="311"/>
                  </a:lnTo>
                  <a:lnTo>
                    <a:pt x="2090" y="311"/>
                  </a:lnTo>
                  <a:lnTo>
                    <a:pt x="2090" y="311"/>
                  </a:lnTo>
                  <a:lnTo>
                    <a:pt x="2093" y="311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9" y="311"/>
                  </a:lnTo>
                  <a:lnTo>
                    <a:pt x="2102" y="311"/>
                  </a:lnTo>
                  <a:lnTo>
                    <a:pt x="2102" y="311"/>
                  </a:lnTo>
                  <a:lnTo>
                    <a:pt x="2105" y="311"/>
                  </a:lnTo>
                  <a:lnTo>
                    <a:pt x="2107" y="311"/>
                  </a:lnTo>
                  <a:lnTo>
                    <a:pt x="2110" y="311"/>
                  </a:lnTo>
                  <a:lnTo>
                    <a:pt x="2113" y="311"/>
                  </a:lnTo>
                  <a:lnTo>
                    <a:pt x="2116" y="311"/>
                  </a:lnTo>
                  <a:lnTo>
                    <a:pt x="2116" y="311"/>
                  </a:lnTo>
                  <a:lnTo>
                    <a:pt x="2119" y="311"/>
                  </a:lnTo>
                  <a:lnTo>
                    <a:pt x="2122" y="311"/>
                  </a:lnTo>
                  <a:lnTo>
                    <a:pt x="2124" y="311"/>
                  </a:lnTo>
                  <a:lnTo>
                    <a:pt x="2127" y="311"/>
                  </a:lnTo>
                  <a:lnTo>
                    <a:pt x="2127" y="311"/>
                  </a:lnTo>
                  <a:lnTo>
                    <a:pt x="2130" y="311"/>
                  </a:lnTo>
                  <a:lnTo>
                    <a:pt x="2133" y="311"/>
                  </a:lnTo>
                  <a:lnTo>
                    <a:pt x="2136" y="311"/>
                  </a:lnTo>
                  <a:lnTo>
                    <a:pt x="2139" y="311"/>
                  </a:lnTo>
                  <a:lnTo>
                    <a:pt x="2141" y="311"/>
                  </a:lnTo>
                  <a:lnTo>
                    <a:pt x="2141" y="311"/>
                  </a:lnTo>
                  <a:lnTo>
                    <a:pt x="2144" y="311"/>
                  </a:lnTo>
                  <a:lnTo>
                    <a:pt x="2147" y="311"/>
                  </a:lnTo>
                  <a:lnTo>
                    <a:pt x="2150" y="311"/>
                  </a:lnTo>
                  <a:lnTo>
                    <a:pt x="2153" y="311"/>
                  </a:lnTo>
                  <a:lnTo>
                    <a:pt x="2153" y="311"/>
                  </a:lnTo>
                  <a:lnTo>
                    <a:pt x="2156" y="311"/>
                  </a:lnTo>
                  <a:lnTo>
                    <a:pt x="2158" y="311"/>
                  </a:lnTo>
                  <a:lnTo>
                    <a:pt x="2161" y="311"/>
                  </a:lnTo>
                  <a:lnTo>
                    <a:pt x="2161" y="309"/>
                  </a:lnTo>
                  <a:lnTo>
                    <a:pt x="2164" y="309"/>
                  </a:lnTo>
                  <a:lnTo>
                    <a:pt x="2167" y="309"/>
                  </a:lnTo>
                  <a:lnTo>
                    <a:pt x="2167" y="309"/>
                  </a:lnTo>
                  <a:lnTo>
                    <a:pt x="2170" y="309"/>
                  </a:lnTo>
                  <a:lnTo>
                    <a:pt x="2172" y="309"/>
                  </a:lnTo>
                  <a:lnTo>
                    <a:pt x="2175" y="309"/>
                  </a:lnTo>
                  <a:lnTo>
                    <a:pt x="2178" y="309"/>
                  </a:lnTo>
                  <a:lnTo>
                    <a:pt x="2181" y="309"/>
                  </a:lnTo>
                  <a:lnTo>
                    <a:pt x="2181" y="309"/>
                  </a:lnTo>
                  <a:lnTo>
                    <a:pt x="2184" y="309"/>
                  </a:lnTo>
                  <a:lnTo>
                    <a:pt x="2187" y="309"/>
                  </a:lnTo>
                  <a:lnTo>
                    <a:pt x="2189" y="309"/>
                  </a:lnTo>
                  <a:lnTo>
                    <a:pt x="2192" y="309"/>
                  </a:lnTo>
                  <a:lnTo>
                    <a:pt x="2192" y="306"/>
                  </a:lnTo>
                  <a:lnTo>
                    <a:pt x="2192" y="306"/>
                  </a:lnTo>
                  <a:lnTo>
                    <a:pt x="2195" y="306"/>
                  </a:lnTo>
                  <a:lnTo>
                    <a:pt x="2198" y="306"/>
                  </a:lnTo>
                  <a:lnTo>
                    <a:pt x="2198" y="306"/>
                  </a:lnTo>
                  <a:lnTo>
                    <a:pt x="2201" y="306"/>
                  </a:lnTo>
                  <a:lnTo>
                    <a:pt x="2204" y="306"/>
                  </a:lnTo>
                  <a:lnTo>
                    <a:pt x="2204" y="303"/>
                  </a:lnTo>
                  <a:lnTo>
                    <a:pt x="2206" y="303"/>
                  </a:lnTo>
                  <a:lnTo>
                    <a:pt x="2206" y="300"/>
                  </a:lnTo>
                  <a:lnTo>
                    <a:pt x="2206" y="300"/>
                  </a:lnTo>
                  <a:lnTo>
                    <a:pt x="2206" y="297"/>
                  </a:lnTo>
                  <a:lnTo>
                    <a:pt x="2209" y="297"/>
                  </a:lnTo>
                  <a:lnTo>
                    <a:pt x="2209" y="294"/>
                  </a:lnTo>
                  <a:lnTo>
                    <a:pt x="2212" y="294"/>
                  </a:lnTo>
                  <a:lnTo>
                    <a:pt x="2212" y="292"/>
                  </a:lnTo>
                  <a:lnTo>
                    <a:pt x="2215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21" y="292"/>
                  </a:lnTo>
                  <a:lnTo>
                    <a:pt x="2221" y="286"/>
                  </a:lnTo>
                  <a:lnTo>
                    <a:pt x="2223" y="286"/>
                  </a:lnTo>
                  <a:lnTo>
                    <a:pt x="2223" y="280"/>
                  </a:lnTo>
                  <a:lnTo>
                    <a:pt x="2226" y="280"/>
                  </a:lnTo>
                  <a:lnTo>
                    <a:pt x="2226" y="272"/>
                  </a:lnTo>
                  <a:lnTo>
                    <a:pt x="2229" y="272"/>
                  </a:lnTo>
                  <a:lnTo>
                    <a:pt x="2229" y="269"/>
                  </a:lnTo>
                  <a:lnTo>
                    <a:pt x="2232" y="269"/>
                  </a:lnTo>
                  <a:lnTo>
                    <a:pt x="2232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5" y="260"/>
                  </a:lnTo>
                  <a:lnTo>
                    <a:pt x="2238" y="260"/>
                  </a:lnTo>
                  <a:lnTo>
                    <a:pt x="2240" y="260"/>
                  </a:lnTo>
                  <a:lnTo>
                    <a:pt x="2240" y="260"/>
                  </a:lnTo>
                  <a:lnTo>
                    <a:pt x="2243" y="260"/>
                  </a:lnTo>
                  <a:lnTo>
                    <a:pt x="2243" y="258"/>
                  </a:lnTo>
                  <a:lnTo>
                    <a:pt x="2246" y="258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9" y="255"/>
                  </a:lnTo>
                  <a:lnTo>
                    <a:pt x="2249" y="252"/>
                  </a:lnTo>
                  <a:lnTo>
                    <a:pt x="2252" y="252"/>
                  </a:lnTo>
                  <a:lnTo>
                    <a:pt x="2255" y="252"/>
                  </a:lnTo>
                  <a:lnTo>
                    <a:pt x="2255" y="249"/>
                  </a:lnTo>
                  <a:lnTo>
                    <a:pt x="2257" y="249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60" y="246"/>
                  </a:lnTo>
                  <a:lnTo>
                    <a:pt x="2263" y="246"/>
                  </a:lnTo>
                  <a:lnTo>
                    <a:pt x="2266" y="246"/>
                  </a:lnTo>
                  <a:lnTo>
                    <a:pt x="2269" y="246"/>
                  </a:lnTo>
                  <a:lnTo>
                    <a:pt x="2269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4" y="243"/>
                  </a:lnTo>
                  <a:lnTo>
                    <a:pt x="2277" y="243"/>
                  </a:lnTo>
                  <a:lnTo>
                    <a:pt x="2280" y="243"/>
                  </a:lnTo>
                  <a:lnTo>
                    <a:pt x="2283" y="243"/>
                  </a:lnTo>
                  <a:lnTo>
                    <a:pt x="2283" y="243"/>
                  </a:lnTo>
                  <a:lnTo>
                    <a:pt x="2283" y="241"/>
                  </a:lnTo>
                  <a:lnTo>
                    <a:pt x="2286" y="241"/>
                  </a:lnTo>
                  <a:lnTo>
                    <a:pt x="2288" y="241"/>
                  </a:lnTo>
                  <a:lnTo>
                    <a:pt x="2288" y="241"/>
                  </a:lnTo>
                  <a:lnTo>
                    <a:pt x="2291" y="241"/>
                  </a:lnTo>
                  <a:lnTo>
                    <a:pt x="2294" y="241"/>
                  </a:lnTo>
                  <a:lnTo>
                    <a:pt x="2297" y="241"/>
                  </a:lnTo>
                  <a:lnTo>
                    <a:pt x="2297" y="238"/>
                  </a:lnTo>
                  <a:lnTo>
                    <a:pt x="2297" y="238"/>
                  </a:lnTo>
                  <a:lnTo>
                    <a:pt x="2300" y="238"/>
                  </a:lnTo>
                  <a:lnTo>
                    <a:pt x="2303" y="238"/>
                  </a:lnTo>
                  <a:lnTo>
                    <a:pt x="2305" y="238"/>
                  </a:lnTo>
                  <a:lnTo>
                    <a:pt x="2308" y="238"/>
                  </a:lnTo>
                  <a:lnTo>
                    <a:pt x="2308" y="238"/>
                  </a:lnTo>
                  <a:lnTo>
                    <a:pt x="2311" y="238"/>
                  </a:lnTo>
                  <a:lnTo>
                    <a:pt x="2314" y="238"/>
                  </a:lnTo>
                  <a:lnTo>
                    <a:pt x="2317" y="238"/>
                  </a:lnTo>
                  <a:lnTo>
                    <a:pt x="2320" y="238"/>
                  </a:lnTo>
                  <a:lnTo>
                    <a:pt x="2322" y="238"/>
                  </a:lnTo>
                  <a:lnTo>
                    <a:pt x="2322" y="238"/>
                  </a:lnTo>
                  <a:lnTo>
                    <a:pt x="2325" y="238"/>
                  </a:lnTo>
                  <a:lnTo>
                    <a:pt x="2328" y="238"/>
                  </a:lnTo>
                  <a:lnTo>
                    <a:pt x="2331" y="238"/>
                  </a:lnTo>
                  <a:lnTo>
                    <a:pt x="2334" y="238"/>
                  </a:lnTo>
                  <a:lnTo>
                    <a:pt x="2337" y="238"/>
                  </a:lnTo>
                  <a:lnTo>
                    <a:pt x="2337" y="238"/>
                  </a:lnTo>
                  <a:lnTo>
                    <a:pt x="2339" y="238"/>
                  </a:lnTo>
                  <a:lnTo>
                    <a:pt x="2342" y="238"/>
                  </a:lnTo>
                  <a:lnTo>
                    <a:pt x="2345" y="238"/>
                  </a:lnTo>
                  <a:lnTo>
                    <a:pt x="2348" y="238"/>
                  </a:lnTo>
                  <a:lnTo>
                    <a:pt x="2348" y="238"/>
                  </a:lnTo>
                  <a:lnTo>
                    <a:pt x="2351" y="238"/>
                  </a:lnTo>
                  <a:lnTo>
                    <a:pt x="2354" y="238"/>
                  </a:lnTo>
                  <a:lnTo>
                    <a:pt x="2356" y="238"/>
                  </a:lnTo>
                  <a:lnTo>
                    <a:pt x="2359" y="238"/>
                  </a:lnTo>
                  <a:lnTo>
                    <a:pt x="2362" y="238"/>
                  </a:lnTo>
                  <a:lnTo>
                    <a:pt x="2362" y="238"/>
                  </a:lnTo>
                  <a:lnTo>
                    <a:pt x="2365" y="238"/>
                  </a:lnTo>
                  <a:lnTo>
                    <a:pt x="2368" y="238"/>
                  </a:lnTo>
                  <a:lnTo>
                    <a:pt x="2370" y="238"/>
                  </a:lnTo>
                  <a:lnTo>
                    <a:pt x="2373" y="238"/>
                  </a:lnTo>
                  <a:lnTo>
                    <a:pt x="2373" y="238"/>
                  </a:lnTo>
                  <a:lnTo>
                    <a:pt x="2376" y="238"/>
                  </a:lnTo>
                  <a:lnTo>
                    <a:pt x="2379" y="238"/>
                  </a:lnTo>
                  <a:lnTo>
                    <a:pt x="2382" y="238"/>
                  </a:lnTo>
                  <a:lnTo>
                    <a:pt x="2385" y="238"/>
                  </a:lnTo>
                  <a:lnTo>
                    <a:pt x="2387" y="238"/>
                  </a:lnTo>
                  <a:lnTo>
                    <a:pt x="2387" y="238"/>
                  </a:lnTo>
                  <a:lnTo>
                    <a:pt x="2390" y="238"/>
                  </a:lnTo>
                  <a:lnTo>
                    <a:pt x="2393" y="238"/>
                  </a:lnTo>
                  <a:lnTo>
                    <a:pt x="2396" y="238"/>
                  </a:lnTo>
                  <a:lnTo>
                    <a:pt x="2399" y="238"/>
                  </a:lnTo>
                  <a:lnTo>
                    <a:pt x="2402" y="238"/>
                  </a:lnTo>
                  <a:lnTo>
                    <a:pt x="2402" y="238"/>
                  </a:lnTo>
                  <a:lnTo>
                    <a:pt x="2404" y="238"/>
                  </a:lnTo>
                  <a:lnTo>
                    <a:pt x="2407" y="238"/>
                  </a:lnTo>
                  <a:lnTo>
                    <a:pt x="2410" y="238"/>
                  </a:lnTo>
                  <a:lnTo>
                    <a:pt x="2413" y="238"/>
                  </a:lnTo>
                  <a:lnTo>
                    <a:pt x="2413" y="238"/>
                  </a:lnTo>
                  <a:lnTo>
                    <a:pt x="2416" y="238"/>
                  </a:lnTo>
                  <a:lnTo>
                    <a:pt x="2419" y="238"/>
                  </a:lnTo>
                  <a:lnTo>
                    <a:pt x="2421" y="238"/>
                  </a:lnTo>
                  <a:lnTo>
                    <a:pt x="2424" y="238"/>
                  </a:lnTo>
                  <a:lnTo>
                    <a:pt x="2427" y="238"/>
                  </a:lnTo>
                  <a:lnTo>
                    <a:pt x="2427" y="238"/>
                  </a:lnTo>
                  <a:lnTo>
                    <a:pt x="2430" y="238"/>
                  </a:lnTo>
                  <a:lnTo>
                    <a:pt x="2433" y="238"/>
                  </a:lnTo>
                  <a:lnTo>
                    <a:pt x="2436" y="238"/>
                  </a:lnTo>
                  <a:lnTo>
                    <a:pt x="2438" y="238"/>
                  </a:lnTo>
                  <a:lnTo>
                    <a:pt x="2438" y="238"/>
                  </a:lnTo>
                  <a:lnTo>
                    <a:pt x="2441" y="238"/>
                  </a:lnTo>
                  <a:lnTo>
                    <a:pt x="2444" y="238"/>
                  </a:lnTo>
                  <a:lnTo>
                    <a:pt x="2447" y="238"/>
                  </a:lnTo>
                  <a:lnTo>
                    <a:pt x="2450" y="238"/>
                  </a:lnTo>
                  <a:lnTo>
                    <a:pt x="2453" y="238"/>
                  </a:lnTo>
                  <a:lnTo>
                    <a:pt x="2453" y="238"/>
                  </a:lnTo>
                  <a:lnTo>
                    <a:pt x="2455" y="238"/>
                  </a:lnTo>
                  <a:lnTo>
                    <a:pt x="2458" y="238"/>
                  </a:lnTo>
                  <a:lnTo>
                    <a:pt x="2461" y="238"/>
                  </a:lnTo>
                  <a:lnTo>
                    <a:pt x="2464" y="238"/>
                  </a:lnTo>
                  <a:lnTo>
                    <a:pt x="2464" y="238"/>
                  </a:lnTo>
                  <a:lnTo>
                    <a:pt x="2467" y="238"/>
                  </a:lnTo>
                  <a:lnTo>
                    <a:pt x="2469" y="238"/>
                  </a:lnTo>
                  <a:lnTo>
                    <a:pt x="2472" y="238"/>
                  </a:lnTo>
                  <a:lnTo>
                    <a:pt x="2475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5"/>
                  </a:lnTo>
                  <a:lnTo>
                    <a:pt x="2481" y="235"/>
                  </a:lnTo>
                  <a:lnTo>
                    <a:pt x="2481" y="232"/>
                  </a:lnTo>
                  <a:lnTo>
                    <a:pt x="2484" y="232"/>
                  </a:lnTo>
                  <a:lnTo>
                    <a:pt x="2484" y="229"/>
                  </a:lnTo>
                  <a:lnTo>
                    <a:pt x="2486" y="229"/>
                  </a:lnTo>
                  <a:lnTo>
                    <a:pt x="2489" y="229"/>
                  </a:lnTo>
                  <a:lnTo>
                    <a:pt x="2489" y="226"/>
                  </a:lnTo>
                  <a:lnTo>
                    <a:pt x="2492" y="226"/>
                  </a:lnTo>
                  <a:lnTo>
                    <a:pt x="2492" y="226"/>
                  </a:lnTo>
                  <a:lnTo>
                    <a:pt x="2492" y="224"/>
                  </a:lnTo>
                  <a:lnTo>
                    <a:pt x="2495" y="224"/>
                  </a:lnTo>
                  <a:lnTo>
                    <a:pt x="2495" y="221"/>
                  </a:lnTo>
                  <a:lnTo>
                    <a:pt x="2498" y="221"/>
                  </a:lnTo>
                  <a:lnTo>
                    <a:pt x="2498" y="221"/>
                  </a:lnTo>
                  <a:lnTo>
                    <a:pt x="2501" y="221"/>
                  </a:lnTo>
                  <a:lnTo>
                    <a:pt x="2501" y="218"/>
                  </a:lnTo>
                  <a:lnTo>
                    <a:pt x="2503" y="218"/>
                  </a:lnTo>
                  <a:lnTo>
                    <a:pt x="2503" y="212"/>
                  </a:lnTo>
                  <a:lnTo>
                    <a:pt x="2503" y="212"/>
                  </a:lnTo>
                  <a:lnTo>
                    <a:pt x="2503" y="209"/>
                  </a:lnTo>
                  <a:lnTo>
                    <a:pt x="2506" y="209"/>
                  </a:lnTo>
                  <a:lnTo>
                    <a:pt x="2506" y="209"/>
                  </a:lnTo>
                  <a:lnTo>
                    <a:pt x="2509" y="209"/>
                  </a:lnTo>
                  <a:lnTo>
                    <a:pt x="2509" y="207"/>
                  </a:lnTo>
                  <a:lnTo>
                    <a:pt x="2512" y="207"/>
                  </a:lnTo>
                  <a:lnTo>
                    <a:pt x="2512" y="204"/>
                  </a:lnTo>
                  <a:lnTo>
                    <a:pt x="2515" y="204"/>
                  </a:lnTo>
                  <a:lnTo>
                    <a:pt x="2515" y="204"/>
                  </a:lnTo>
                  <a:lnTo>
                    <a:pt x="2518" y="204"/>
                  </a:lnTo>
                  <a:lnTo>
                    <a:pt x="2518" y="204"/>
                  </a:lnTo>
                  <a:lnTo>
                    <a:pt x="2518" y="201"/>
                  </a:lnTo>
                  <a:lnTo>
                    <a:pt x="2520" y="201"/>
                  </a:lnTo>
                  <a:lnTo>
                    <a:pt x="2520" y="201"/>
                  </a:lnTo>
                  <a:lnTo>
                    <a:pt x="2523" y="201"/>
                  </a:lnTo>
                  <a:lnTo>
                    <a:pt x="2526" y="201"/>
                  </a:lnTo>
                  <a:lnTo>
                    <a:pt x="2526" y="198"/>
                  </a:lnTo>
                  <a:lnTo>
                    <a:pt x="2529" y="198"/>
                  </a:lnTo>
                  <a:lnTo>
                    <a:pt x="2529" y="198"/>
                  </a:lnTo>
                  <a:lnTo>
                    <a:pt x="2529" y="195"/>
                  </a:lnTo>
                  <a:lnTo>
                    <a:pt x="2532" y="195"/>
                  </a:lnTo>
                  <a:lnTo>
                    <a:pt x="2535" y="195"/>
                  </a:lnTo>
                  <a:lnTo>
                    <a:pt x="2537" y="195"/>
                  </a:lnTo>
                  <a:lnTo>
                    <a:pt x="2540" y="195"/>
                  </a:lnTo>
                  <a:lnTo>
                    <a:pt x="2543" y="195"/>
                  </a:lnTo>
                  <a:lnTo>
                    <a:pt x="2543" y="195"/>
                  </a:lnTo>
                  <a:lnTo>
                    <a:pt x="2546" y="195"/>
                  </a:lnTo>
                  <a:lnTo>
                    <a:pt x="2549" y="195"/>
                  </a:lnTo>
                  <a:lnTo>
                    <a:pt x="2549" y="192"/>
                  </a:lnTo>
                  <a:lnTo>
                    <a:pt x="2552" y="192"/>
                  </a:lnTo>
                  <a:lnTo>
                    <a:pt x="2554" y="192"/>
                  </a:lnTo>
                  <a:lnTo>
                    <a:pt x="2554" y="190"/>
                  </a:lnTo>
                  <a:lnTo>
                    <a:pt x="2557" y="190"/>
                  </a:lnTo>
                  <a:lnTo>
                    <a:pt x="2557" y="190"/>
                  </a:lnTo>
                  <a:lnTo>
                    <a:pt x="2560" y="190"/>
                  </a:lnTo>
                  <a:lnTo>
                    <a:pt x="2563" y="190"/>
                  </a:lnTo>
                  <a:lnTo>
                    <a:pt x="2566" y="190"/>
                  </a:lnTo>
                  <a:lnTo>
                    <a:pt x="2569" y="190"/>
                  </a:lnTo>
                  <a:lnTo>
                    <a:pt x="2569" y="190"/>
                  </a:lnTo>
                  <a:lnTo>
                    <a:pt x="2571" y="190"/>
                  </a:lnTo>
                  <a:lnTo>
                    <a:pt x="2574" y="190"/>
                  </a:lnTo>
                  <a:lnTo>
                    <a:pt x="2577" y="190"/>
                  </a:lnTo>
                  <a:lnTo>
                    <a:pt x="2580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5" y="190"/>
                  </a:lnTo>
                  <a:lnTo>
                    <a:pt x="2588" y="190"/>
                  </a:lnTo>
                  <a:lnTo>
                    <a:pt x="2591" y="190"/>
                  </a:lnTo>
                  <a:lnTo>
                    <a:pt x="2591" y="187"/>
                  </a:lnTo>
                  <a:lnTo>
                    <a:pt x="2594" y="187"/>
                  </a:lnTo>
                  <a:lnTo>
                    <a:pt x="2594" y="187"/>
                  </a:lnTo>
                  <a:lnTo>
                    <a:pt x="2597" y="187"/>
                  </a:lnTo>
                  <a:lnTo>
                    <a:pt x="2600" y="187"/>
                  </a:lnTo>
                  <a:lnTo>
                    <a:pt x="2602" y="187"/>
                  </a:lnTo>
                  <a:lnTo>
                    <a:pt x="2605" y="187"/>
                  </a:lnTo>
                  <a:lnTo>
                    <a:pt x="2608" y="187"/>
                  </a:lnTo>
                  <a:lnTo>
                    <a:pt x="2608" y="187"/>
                  </a:lnTo>
                  <a:lnTo>
                    <a:pt x="2611" y="187"/>
                  </a:lnTo>
                  <a:lnTo>
                    <a:pt x="2614" y="187"/>
                  </a:lnTo>
                  <a:lnTo>
                    <a:pt x="2617" y="187"/>
                  </a:lnTo>
                  <a:lnTo>
                    <a:pt x="2619" y="187"/>
                  </a:lnTo>
                  <a:lnTo>
                    <a:pt x="2622" y="187"/>
                  </a:lnTo>
                  <a:lnTo>
                    <a:pt x="2622" y="187"/>
                  </a:lnTo>
                  <a:lnTo>
                    <a:pt x="2625" y="187"/>
                  </a:lnTo>
                  <a:lnTo>
                    <a:pt x="2628" y="187"/>
                  </a:lnTo>
                  <a:lnTo>
                    <a:pt x="2631" y="187"/>
                  </a:lnTo>
                  <a:lnTo>
                    <a:pt x="2634" y="187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6" y="184"/>
                  </a:lnTo>
                  <a:lnTo>
                    <a:pt x="2639" y="184"/>
                  </a:lnTo>
                  <a:lnTo>
                    <a:pt x="2642" y="184"/>
                  </a:lnTo>
                  <a:lnTo>
                    <a:pt x="2645" y="184"/>
                  </a:lnTo>
                  <a:lnTo>
                    <a:pt x="2648" y="184"/>
                  </a:lnTo>
                  <a:lnTo>
                    <a:pt x="2648" y="184"/>
                  </a:lnTo>
                  <a:lnTo>
                    <a:pt x="2651" y="184"/>
                  </a:lnTo>
                  <a:lnTo>
                    <a:pt x="2653" y="184"/>
                  </a:lnTo>
                  <a:lnTo>
                    <a:pt x="2656" y="184"/>
                  </a:lnTo>
                  <a:lnTo>
                    <a:pt x="2659" y="184"/>
                  </a:lnTo>
                  <a:lnTo>
                    <a:pt x="2659" y="184"/>
                  </a:lnTo>
                  <a:lnTo>
                    <a:pt x="2662" y="184"/>
                  </a:lnTo>
                  <a:lnTo>
                    <a:pt x="2665" y="184"/>
                  </a:lnTo>
                  <a:lnTo>
                    <a:pt x="2668" y="184"/>
                  </a:lnTo>
                  <a:lnTo>
                    <a:pt x="2670" y="184"/>
                  </a:lnTo>
                  <a:lnTo>
                    <a:pt x="2673" y="184"/>
                  </a:lnTo>
                  <a:lnTo>
                    <a:pt x="2673" y="184"/>
                  </a:lnTo>
                  <a:lnTo>
                    <a:pt x="2676" y="184"/>
                  </a:lnTo>
                  <a:lnTo>
                    <a:pt x="2679" y="184"/>
                  </a:lnTo>
                  <a:lnTo>
                    <a:pt x="2682" y="184"/>
                  </a:lnTo>
                  <a:lnTo>
                    <a:pt x="2682" y="181"/>
                  </a:lnTo>
                  <a:lnTo>
                    <a:pt x="2684" y="181"/>
                  </a:lnTo>
                  <a:lnTo>
                    <a:pt x="2684" y="181"/>
                  </a:lnTo>
                  <a:lnTo>
                    <a:pt x="2687" y="181"/>
                  </a:lnTo>
                  <a:lnTo>
                    <a:pt x="2690" y="181"/>
                  </a:lnTo>
                  <a:lnTo>
                    <a:pt x="2693" y="181"/>
                  </a:lnTo>
                  <a:lnTo>
                    <a:pt x="2696" y="181"/>
                  </a:lnTo>
                  <a:lnTo>
                    <a:pt x="2699" y="181"/>
                  </a:lnTo>
                  <a:lnTo>
                    <a:pt x="2699" y="181"/>
                  </a:lnTo>
                  <a:lnTo>
                    <a:pt x="2701" y="181"/>
                  </a:lnTo>
                  <a:lnTo>
                    <a:pt x="2704" y="181"/>
                  </a:lnTo>
                  <a:lnTo>
                    <a:pt x="2707" y="181"/>
                  </a:lnTo>
                  <a:lnTo>
                    <a:pt x="2710" y="181"/>
                  </a:lnTo>
                  <a:lnTo>
                    <a:pt x="2713" y="181"/>
                  </a:lnTo>
                  <a:lnTo>
                    <a:pt x="2713" y="178"/>
                  </a:lnTo>
                  <a:lnTo>
                    <a:pt x="2713" y="178"/>
                  </a:lnTo>
                  <a:lnTo>
                    <a:pt x="2716" y="178"/>
                  </a:lnTo>
                  <a:lnTo>
                    <a:pt x="2718" y="178"/>
                  </a:lnTo>
                  <a:lnTo>
                    <a:pt x="2721" y="178"/>
                  </a:lnTo>
                  <a:lnTo>
                    <a:pt x="2724" y="178"/>
                  </a:lnTo>
                  <a:lnTo>
                    <a:pt x="2724" y="178"/>
                  </a:lnTo>
                  <a:lnTo>
                    <a:pt x="2727" y="178"/>
                  </a:lnTo>
                  <a:lnTo>
                    <a:pt x="2730" y="178"/>
                  </a:lnTo>
                  <a:lnTo>
                    <a:pt x="2733" y="178"/>
                  </a:lnTo>
                  <a:lnTo>
                    <a:pt x="2735" y="178"/>
                  </a:lnTo>
                  <a:lnTo>
                    <a:pt x="2738" y="178"/>
                  </a:lnTo>
                  <a:lnTo>
                    <a:pt x="2738" y="178"/>
                  </a:lnTo>
                  <a:lnTo>
                    <a:pt x="2741" y="178"/>
                  </a:lnTo>
                  <a:lnTo>
                    <a:pt x="2744" y="178"/>
                  </a:lnTo>
                  <a:lnTo>
                    <a:pt x="2747" y="178"/>
                  </a:lnTo>
                  <a:lnTo>
                    <a:pt x="2750" y="178"/>
                  </a:lnTo>
                  <a:lnTo>
                    <a:pt x="2750" y="178"/>
                  </a:lnTo>
                  <a:lnTo>
                    <a:pt x="2752" y="178"/>
                  </a:lnTo>
                  <a:lnTo>
                    <a:pt x="2755" y="178"/>
                  </a:lnTo>
                  <a:lnTo>
                    <a:pt x="2758" y="178"/>
                  </a:lnTo>
                  <a:lnTo>
                    <a:pt x="2758" y="175"/>
                  </a:lnTo>
                  <a:lnTo>
                    <a:pt x="2761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3"/>
                  </a:lnTo>
                  <a:lnTo>
                    <a:pt x="2767" y="173"/>
                  </a:lnTo>
                  <a:lnTo>
                    <a:pt x="2769" y="173"/>
                  </a:lnTo>
                  <a:lnTo>
                    <a:pt x="2769" y="170"/>
                  </a:lnTo>
                  <a:lnTo>
                    <a:pt x="2772" y="170"/>
                  </a:lnTo>
                  <a:lnTo>
                    <a:pt x="2775" y="170"/>
                  </a:lnTo>
                  <a:lnTo>
                    <a:pt x="2778" y="170"/>
                  </a:lnTo>
                  <a:lnTo>
                    <a:pt x="2778" y="170"/>
                  </a:lnTo>
                  <a:lnTo>
                    <a:pt x="2781" y="170"/>
                  </a:lnTo>
                  <a:lnTo>
                    <a:pt x="2781" y="167"/>
                  </a:lnTo>
                  <a:lnTo>
                    <a:pt x="2783" y="167"/>
                  </a:lnTo>
                  <a:lnTo>
                    <a:pt x="2786" y="167"/>
                  </a:lnTo>
                  <a:lnTo>
                    <a:pt x="2789" y="167"/>
                  </a:lnTo>
                  <a:lnTo>
                    <a:pt x="2789" y="167"/>
                  </a:lnTo>
                  <a:lnTo>
                    <a:pt x="2789" y="164"/>
                  </a:lnTo>
                  <a:lnTo>
                    <a:pt x="2792" y="164"/>
                  </a:lnTo>
                  <a:lnTo>
                    <a:pt x="2795" y="164"/>
                  </a:lnTo>
                  <a:lnTo>
                    <a:pt x="2795" y="161"/>
                  </a:lnTo>
                  <a:lnTo>
                    <a:pt x="2798" y="161"/>
                  </a:lnTo>
                  <a:lnTo>
                    <a:pt x="2798" y="159"/>
                  </a:lnTo>
                  <a:lnTo>
                    <a:pt x="2800" y="159"/>
                  </a:lnTo>
                  <a:lnTo>
                    <a:pt x="2803" y="159"/>
                  </a:lnTo>
                  <a:lnTo>
                    <a:pt x="2803" y="156"/>
                  </a:lnTo>
                  <a:lnTo>
                    <a:pt x="2803" y="156"/>
                  </a:lnTo>
                  <a:lnTo>
                    <a:pt x="2806" y="156"/>
                  </a:lnTo>
                  <a:lnTo>
                    <a:pt x="2806" y="153"/>
                  </a:lnTo>
                  <a:lnTo>
                    <a:pt x="2809" y="153"/>
                  </a:lnTo>
                  <a:lnTo>
                    <a:pt x="2812" y="153"/>
                  </a:lnTo>
                  <a:lnTo>
                    <a:pt x="2812" y="150"/>
                  </a:lnTo>
                  <a:lnTo>
                    <a:pt x="2815" y="150"/>
                  </a:lnTo>
                  <a:lnTo>
                    <a:pt x="2815" y="150"/>
                  </a:lnTo>
                  <a:lnTo>
                    <a:pt x="2817" y="150"/>
                  </a:lnTo>
                  <a:lnTo>
                    <a:pt x="2820" y="150"/>
                  </a:lnTo>
                  <a:lnTo>
                    <a:pt x="2823" y="150"/>
                  </a:lnTo>
                  <a:lnTo>
                    <a:pt x="2826" y="150"/>
                  </a:lnTo>
                  <a:lnTo>
                    <a:pt x="2829" y="150"/>
                  </a:lnTo>
                  <a:lnTo>
                    <a:pt x="2829" y="150"/>
                  </a:lnTo>
                  <a:lnTo>
                    <a:pt x="2832" y="150"/>
                  </a:lnTo>
                  <a:lnTo>
                    <a:pt x="2834" y="150"/>
                  </a:lnTo>
                  <a:lnTo>
                    <a:pt x="2837" y="150"/>
                  </a:lnTo>
                  <a:lnTo>
                    <a:pt x="2840" y="150"/>
                  </a:lnTo>
                  <a:lnTo>
                    <a:pt x="2840" y="150"/>
                  </a:lnTo>
                  <a:lnTo>
                    <a:pt x="2843" y="150"/>
                  </a:lnTo>
                  <a:lnTo>
                    <a:pt x="2846" y="150"/>
                  </a:lnTo>
                  <a:lnTo>
                    <a:pt x="2849" y="150"/>
                  </a:lnTo>
                  <a:lnTo>
                    <a:pt x="2851" y="150"/>
                  </a:lnTo>
                  <a:lnTo>
                    <a:pt x="2854" y="150"/>
                  </a:lnTo>
                  <a:lnTo>
                    <a:pt x="2854" y="150"/>
                  </a:lnTo>
                  <a:lnTo>
                    <a:pt x="2854" y="147"/>
                  </a:lnTo>
                  <a:lnTo>
                    <a:pt x="2857" y="147"/>
                  </a:lnTo>
                  <a:lnTo>
                    <a:pt x="2860" y="147"/>
                  </a:lnTo>
                  <a:lnTo>
                    <a:pt x="2860" y="144"/>
                  </a:lnTo>
                  <a:lnTo>
                    <a:pt x="2863" y="144"/>
                  </a:lnTo>
                  <a:lnTo>
                    <a:pt x="2866" y="144"/>
                  </a:lnTo>
                  <a:lnTo>
                    <a:pt x="2868" y="144"/>
                  </a:lnTo>
                  <a:lnTo>
                    <a:pt x="2868" y="144"/>
                  </a:lnTo>
                  <a:lnTo>
                    <a:pt x="2871" y="144"/>
                  </a:lnTo>
                  <a:lnTo>
                    <a:pt x="2874" y="144"/>
                  </a:lnTo>
                  <a:lnTo>
                    <a:pt x="2877" y="144"/>
                  </a:lnTo>
                  <a:lnTo>
                    <a:pt x="2880" y="144"/>
                  </a:lnTo>
                  <a:lnTo>
                    <a:pt x="2880" y="144"/>
                  </a:lnTo>
                  <a:lnTo>
                    <a:pt x="2882" y="144"/>
                  </a:lnTo>
                  <a:lnTo>
                    <a:pt x="2885" y="144"/>
                  </a:lnTo>
                  <a:lnTo>
                    <a:pt x="2888" y="144"/>
                  </a:lnTo>
                  <a:lnTo>
                    <a:pt x="2891" y="144"/>
                  </a:lnTo>
                  <a:lnTo>
                    <a:pt x="2894" y="144"/>
                  </a:lnTo>
                  <a:lnTo>
                    <a:pt x="2894" y="144"/>
                  </a:lnTo>
                  <a:lnTo>
                    <a:pt x="2894" y="142"/>
                  </a:lnTo>
                  <a:lnTo>
                    <a:pt x="2897" y="142"/>
                  </a:lnTo>
                  <a:lnTo>
                    <a:pt x="2899" y="142"/>
                  </a:lnTo>
                  <a:lnTo>
                    <a:pt x="2902" y="142"/>
                  </a:lnTo>
                  <a:lnTo>
                    <a:pt x="2905" y="142"/>
                  </a:lnTo>
                  <a:lnTo>
                    <a:pt x="2905" y="139"/>
                  </a:lnTo>
                  <a:lnTo>
                    <a:pt x="2905" y="139"/>
                  </a:lnTo>
                  <a:lnTo>
                    <a:pt x="2908" y="139"/>
                  </a:lnTo>
                  <a:lnTo>
                    <a:pt x="2908" y="136"/>
                  </a:lnTo>
                  <a:lnTo>
                    <a:pt x="2911" y="136"/>
                  </a:lnTo>
                  <a:lnTo>
                    <a:pt x="2914" y="136"/>
                  </a:lnTo>
                  <a:lnTo>
                    <a:pt x="2916" y="136"/>
                  </a:lnTo>
                  <a:lnTo>
                    <a:pt x="2919" y="136"/>
                  </a:lnTo>
                  <a:lnTo>
                    <a:pt x="2919" y="136"/>
                  </a:lnTo>
                  <a:lnTo>
                    <a:pt x="2922" y="136"/>
                  </a:lnTo>
                  <a:lnTo>
                    <a:pt x="2925" y="136"/>
                  </a:lnTo>
                  <a:lnTo>
                    <a:pt x="2928" y="136"/>
                  </a:lnTo>
                  <a:lnTo>
                    <a:pt x="2931" y="136"/>
                  </a:lnTo>
                  <a:lnTo>
                    <a:pt x="2933" y="136"/>
                  </a:lnTo>
                  <a:lnTo>
                    <a:pt x="2933" y="136"/>
                  </a:lnTo>
                  <a:lnTo>
                    <a:pt x="2936" y="136"/>
                  </a:lnTo>
                  <a:lnTo>
                    <a:pt x="2939" y="136"/>
                  </a:lnTo>
                  <a:lnTo>
                    <a:pt x="2942" y="136"/>
                  </a:lnTo>
                  <a:lnTo>
                    <a:pt x="2945" y="136"/>
                  </a:lnTo>
                  <a:lnTo>
                    <a:pt x="2945" y="136"/>
                  </a:lnTo>
                  <a:lnTo>
                    <a:pt x="2948" y="136"/>
                  </a:lnTo>
                  <a:lnTo>
                    <a:pt x="2950" y="136"/>
                  </a:lnTo>
                  <a:lnTo>
                    <a:pt x="2953" y="136"/>
                  </a:lnTo>
                  <a:lnTo>
                    <a:pt x="2956" y="136"/>
                  </a:lnTo>
                  <a:lnTo>
                    <a:pt x="2959" y="136"/>
                  </a:lnTo>
                  <a:lnTo>
                    <a:pt x="2959" y="136"/>
                  </a:lnTo>
                  <a:lnTo>
                    <a:pt x="2962" y="136"/>
                  </a:lnTo>
                  <a:lnTo>
                    <a:pt x="2965" y="136"/>
                  </a:lnTo>
                  <a:lnTo>
                    <a:pt x="2967" y="136"/>
                  </a:lnTo>
                  <a:lnTo>
                    <a:pt x="2970" y="136"/>
                  </a:lnTo>
                  <a:lnTo>
                    <a:pt x="2970" y="136"/>
                  </a:lnTo>
                  <a:lnTo>
                    <a:pt x="2973" y="136"/>
                  </a:lnTo>
                  <a:lnTo>
                    <a:pt x="2976" y="136"/>
                  </a:lnTo>
                  <a:lnTo>
                    <a:pt x="2979" y="136"/>
                  </a:lnTo>
                  <a:lnTo>
                    <a:pt x="2981" y="136"/>
                  </a:lnTo>
                  <a:lnTo>
                    <a:pt x="2984" y="136"/>
                  </a:lnTo>
                  <a:lnTo>
                    <a:pt x="2984" y="136"/>
                  </a:lnTo>
                  <a:lnTo>
                    <a:pt x="2987" y="136"/>
                  </a:lnTo>
                  <a:lnTo>
                    <a:pt x="2990" y="136"/>
                  </a:lnTo>
                  <a:lnTo>
                    <a:pt x="2993" y="136"/>
                  </a:lnTo>
                  <a:lnTo>
                    <a:pt x="2996" y="136"/>
                  </a:lnTo>
                  <a:lnTo>
                    <a:pt x="2996" y="136"/>
                  </a:lnTo>
                  <a:lnTo>
                    <a:pt x="2998" y="136"/>
                  </a:lnTo>
                  <a:lnTo>
                    <a:pt x="3001" y="136"/>
                  </a:lnTo>
                  <a:lnTo>
                    <a:pt x="3004" y="136"/>
                  </a:lnTo>
                  <a:lnTo>
                    <a:pt x="3007" y="136"/>
                  </a:lnTo>
                  <a:lnTo>
                    <a:pt x="3010" y="136"/>
                  </a:lnTo>
                  <a:lnTo>
                    <a:pt x="3010" y="136"/>
                  </a:lnTo>
                  <a:lnTo>
                    <a:pt x="3013" y="136"/>
                  </a:lnTo>
                  <a:lnTo>
                    <a:pt x="3015" y="136"/>
                  </a:lnTo>
                  <a:lnTo>
                    <a:pt x="3018" y="136"/>
                  </a:lnTo>
                  <a:lnTo>
                    <a:pt x="3021" y="136"/>
                  </a:lnTo>
                  <a:lnTo>
                    <a:pt x="3024" y="136"/>
                  </a:lnTo>
                  <a:lnTo>
                    <a:pt x="3024" y="136"/>
                  </a:lnTo>
                  <a:lnTo>
                    <a:pt x="3027" y="136"/>
                  </a:lnTo>
                  <a:lnTo>
                    <a:pt x="3030" y="136"/>
                  </a:lnTo>
                  <a:lnTo>
                    <a:pt x="3032" y="136"/>
                  </a:lnTo>
                  <a:lnTo>
                    <a:pt x="3035" y="136"/>
                  </a:lnTo>
                  <a:lnTo>
                    <a:pt x="3035" y="136"/>
                  </a:lnTo>
                  <a:lnTo>
                    <a:pt x="3035" y="133"/>
                  </a:lnTo>
                  <a:lnTo>
                    <a:pt x="3038" y="133"/>
                  </a:lnTo>
                  <a:lnTo>
                    <a:pt x="3041" y="133"/>
                  </a:lnTo>
                  <a:lnTo>
                    <a:pt x="3044" y="133"/>
                  </a:lnTo>
                  <a:lnTo>
                    <a:pt x="3047" y="133"/>
                  </a:lnTo>
                  <a:lnTo>
                    <a:pt x="3049" y="133"/>
                  </a:lnTo>
                  <a:lnTo>
                    <a:pt x="3049" y="130"/>
                  </a:lnTo>
                  <a:lnTo>
                    <a:pt x="3049" y="130"/>
                  </a:lnTo>
                  <a:lnTo>
                    <a:pt x="3049" y="125"/>
                  </a:lnTo>
                  <a:lnTo>
                    <a:pt x="3052" y="125"/>
                  </a:lnTo>
                  <a:lnTo>
                    <a:pt x="3055" y="125"/>
                  </a:lnTo>
                  <a:lnTo>
                    <a:pt x="3055" y="122"/>
                  </a:lnTo>
                  <a:lnTo>
                    <a:pt x="3058" y="122"/>
                  </a:lnTo>
                  <a:lnTo>
                    <a:pt x="3061" y="122"/>
                  </a:lnTo>
                  <a:lnTo>
                    <a:pt x="3061" y="122"/>
                  </a:lnTo>
                  <a:lnTo>
                    <a:pt x="3061" y="113"/>
                  </a:lnTo>
                  <a:lnTo>
                    <a:pt x="3064" y="113"/>
                  </a:lnTo>
                  <a:lnTo>
                    <a:pt x="3064" y="110"/>
                  </a:lnTo>
                  <a:lnTo>
                    <a:pt x="3066" y="110"/>
                  </a:lnTo>
                  <a:lnTo>
                    <a:pt x="3066" y="108"/>
                  </a:lnTo>
                  <a:lnTo>
                    <a:pt x="3069" y="108"/>
                  </a:lnTo>
                  <a:lnTo>
                    <a:pt x="3069" y="102"/>
                  </a:lnTo>
                  <a:lnTo>
                    <a:pt x="3072" y="102"/>
                  </a:lnTo>
                  <a:lnTo>
                    <a:pt x="3072" y="96"/>
                  </a:lnTo>
                  <a:lnTo>
                    <a:pt x="3075" y="96"/>
                  </a:lnTo>
                  <a:lnTo>
                    <a:pt x="3075" y="96"/>
                  </a:lnTo>
                  <a:lnTo>
                    <a:pt x="3075" y="91"/>
                  </a:lnTo>
                  <a:lnTo>
                    <a:pt x="3078" y="91"/>
                  </a:lnTo>
                  <a:lnTo>
                    <a:pt x="3080" y="91"/>
                  </a:lnTo>
                  <a:lnTo>
                    <a:pt x="3083" y="91"/>
                  </a:lnTo>
                  <a:lnTo>
                    <a:pt x="3086" y="91"/>
                  </a:lnTo>
                  <a:lnTo>
                    <a:pt x="3089" y="91"/>
                  </a:lnTo>
                  <a:lnTo>
                    <a:pt x="3089" y="91"/>
                  </a:lnTo>
                  <a:lnTo>
                    <a:pt x="3092" y="91"/>
                  </a:lnTo>
                  <a:lnTo>
                    <a:pt x="3095" y="91"/>
                  </a:lnTo>
                  <a:lnTo>
                    <a:pt x="3097" y="91"/>
                  </a:lnTo>
                  <a:lnTo>
                    <a:pt x="3100" y="91"/>
                  </a:lnTo>
                  <a:lnTo>
                    <a:pt x="3100" y="91"/>
                  </a:lnTo>
                  <a:lnTo>
                    <a:pt x="3103" y="91"/>
                  </a:lnTo>
                  <a:lnTo>
                    <a:pt x="3106" y="91"/>
                  </a:lnTo>
                  <a:lnTo>
                    <a:pt x="3109" y="91"/>
                  </a:lnTo>
                  <a:lnTo>
                    <a:pt x="3112" y="91"/>
                  </a:lnTo>
                  <a:lnTo>
                    <a:pt x="3112" y="88"/>
                  </a:lnTo>
                  <a:lnTo>
                    <a:pt x="3114" y="88"/>
                  </a:lnTo>
                  <a:lnTo>
                    <a:pt x="3114" y="88"/>
                  </a:lnTo>
                  <a:lnTo>
                    <a:pt x="3117" y="88"/>
                  </a:lnTo>
                  <a:lnTo>
                    <a:pt x="3120" y="88"/>
                  </a:lnTo>
                  <a:lnTo>
                    <a:pt x="3123" y="88"/>
                  </a:lnTo>
                  <a:lnTo>
                    <a:pt x="3126" y="88"/>
                  </a:lnTo>
                  <a:lnTo>
                    <a:pt x="3126" y="88"/>
                  </a:lnTo>
                  <a:lnTo>
                    <a:pt x="3129" y="88"/>
                  </a:lnTo>
                  <a:lnTo>
                    <a:pt x="3131" y="88"/>
                  </a:lnTo>
                  <a:lnTo>
                    <a:pt x="3134" y="88"/>
                  </a:lnTo>
                  <a:lnTo>
                    <a:pt x="3137" y="88"/>
                  </a:lnTo>
                  <a:lnTo>
                    <a:pt x="3140" y="88"/>
                  </a:lnTo>
                  <a:lnTo>
                    <a:pt x="3140" y="88"/>
                  </a:lnTo>
                  <a:lnTo>
                    <a:pt x="3143" y="88"/>
                  </a:lnTo>
                  <a:lnTo>
                    <a:pt x="3146" y="88"/>
                  </a:lnTo>
                  <a:lnTo>
                    <a:pt x="3148" y="88"/>
                  </a:lnTo>
                  <a:lnTo>
                    <a:pt x="3151" y="88"/>
                  </a:lnTo>
                  <a:lnTo>
                    <a:pt x="3151" y="88"/>
                  </a:lnTo>
                  <a:lnTo>
                    <a:pt x="3154" y="88"/>
                  </a:lnTo>
                  <a:lnTo>
                    <a:pt x="3157" y="88"/>
                  </a:lnTo>
                  <a:lnTo>
                    <a:pt x="3160" y="88"/>
                  </a:lnTo>
                  <a:lnTo>
                    <a:pt x="3163" y="88"/>
                  </a:lnTo>
                  <a:lnTo>
                    <a:pt x="3165" y="88"/>
                  </a:lnTo>
                  <a:lnTo>
                    <a:pt x="3165" y="88"/>
                  </a:lnTo>
                  <a:lnTo>
                    <a:pt x="3168" y="88"/>
                  </a:lnTo>
                  <a:lnTo>
                    <a:pt x="3171" y="88"/>
                  </a:lnTo>
                  <a:lnTo>
                    <a:pt x="3174" y="88"/>
                  </a:lnTo>
                  <a:lnTo>
                    <a:pt x="3177" y="88"/>
                  </a:lnTo>
                  <a:lnTo>
                    <a:pt x="3179" y="88"/>
                  </a:lnTo>
                  <a:lnTo>
                    <a:pt x="3179" y="88"/>
                  </a:lnTo>
                  <a:lnTo>
                    <a:pt x="3182" y="88"/>
                  </a:lnTo>
                  <a:lnTo>
                    <a:pt x="3185" y="88"/>
                  </a:lnTo>
                  <a:lnTo>
                    <a:pt x="3188" y="88"/>
                  </a:lnTo>
                  <a:lnTo>
                    <a:pt x="3191" y="88"/>
                  </a:lnTo>
                  <a:lnTo>
                    <a:pt x="3191" y="88"/>
                  </a:lnTo>
                  <a:lnTo>
                    <a:pt x="3194" y="88"/>
                  </a:lnTo>
                  <a:lnTo>
                    <a:pt x="3196" y="88"/>
                  </a:lnTo>
                  <a:lnTo>
                    <a:pt x="3199" y="88"/>
                  </a:lnTo>
                  <a:lnTo>
                    <a:pt x="3202" y="88"/>
                  </a:lnTo>
                  <a:lnTo>
                    <a:pt x="3205" y="88"/>
                  </a:lnTo>
                  <a:lnTo>
                    <a:pt x="3205" y="88"/>
                  </a:lnTo>
                  <a:lnTo>
                    <a:pt x="3208" y="88"/>
                  </a:lnTo>
                  <a:lnTo>
                    <a:pt x="3211" y="88"/>
                  </a:lnTo>
                  <a:lnTo>
                    <a:pt x="3213" y="88"/>
                  </a:lnTo>
                  <a:lnTo>
                    <a:pt x="3216" y="88"/>
                  </a:lnTo>
                  <a:lnTo>
                    <a:pt x="3216" y="88"/>
                  </a:lnTo>
                  <a:lnTo>
                    <a:pt x="3219" y="88"/>
                  </a:lnTo>
                  <a:lnTo>
                    <a:pt x="3222" y="88"/>
                  </a:lnTo>
                  <a:lnTo>
                    <a:pt x="3225" y="88"/>
                  </a:lnTo>
                  <a:lnTo>
                    <a:pt x="3228" y="88"/>
                  </a:lnTo>
                  <a:lnTo>
                    <a:pt x="3230" y="88"/>
                  </a:lnTo>
                  <a:lnTo>
                    <a:pt x="3230" y="88"/>
                  </a:lnTo>
                  <a:lnTo>
                    <a:pt x="3233" y="88"/>
                  </a:lnTo>
                  <a:lnTo>
                    <a:pt x="3236" y="88"/>
                  </a:lnTo>
                  <a:lnTo>
                    <a:pt x="3239" y="88"/>
                  </a:lnTo>
                  <a:lnTo>
                    <a:pt x="3242" y="88"/>
                  </a:lnTo>
                  <a:lnTo>
                    <a:pt x="3245" y="88"/>
                  </a:lnTo>
                  <a:lnTo>
                    <a:pt x="3245" y="79"/>
                  </a:lnTo>
                  <a:lnTo>
                    <a:pt x="3245" y="79"/>
                  </a:lnTo>
                  <a:lnTo>
                    <a:pt x="3247" y="79"/>
                  </a:lnTo>
                  <a:lnTo>
                    <a:pt x="3250" y="79"/>
                  </a:lnTo>
                  <a:lnTo>
                    <a:pt x="3253" y="79"/>
                  </a:lnTo>
                  <a:lnTo>
                    <a:pt x="3256" y="79"/>
                  </a:lnTo>
                  <a:lnTo>
                    <a:pt x="3256" y="79"/>
                  </a:lnTo>
                  <a:lnTo>
                    <a:pt x="3259" y="79"/>
                  </a:lnTo>
                  <a:lnTo>
                    <a:pt x="3262" y="79"/>
                  </a:lnTo>
                  <a:lnTo>
                    <a:pt x="3264" y="79"/>
                  </a:lnTo>
                  <a:lnTo>
                    <a:pt x="3267" y="79"/>
                  </a:lnTo>
                  <a:lnTo>
                    <a:pt x="3270" y="79"/>
                  </a:lnTo>
                  <a:lnTo>
                    <a:pt x="3270" y="79"/>
                  </a:lnTo>
                  <a:lnTo>
                    <a:pt x="3273" y="79"/>
                  </a:lnTo>
                  <a:lnTo>
                    <a:pt x="3276" y="79"/>
                  </a:lnTo>
                  <a:lnTo>
                    <a:pt x="3279" y="79"/>
                  </a:lnTo>
                  <a:lnTo>
                    <a:pt x="3281" y="79"/>
                  </a:lnTo>
                  <a:lnTo>
                    <a:pt x="3281" y="79"/>
                  </a:lnTo>
                  <a:lnTo>
                    <a:pt x="3284" y="79"/>
                  </a:lnTo>
                  <a:lnTo>
                    <a:pt x="3287" y="79"/>
                  </a:lnTo>
                  <a:lnTo>
                    <a:pt x="3290" y="79"/>
                  </a:lnTo>
                  <a:lnTo>
                    <a:pt x="3293" y="79"/>
                  </a:lnTo>
                  <a:lnTo>
                    <a:pt x="3295" y="79"/>
                  </a:lnTo>
                  <a:lnTo>
                    <a:pt x="3295" y="79"/>
                  </a:lnTo>
                  <a:lnTo>
                    <a:pt x="3298" y="79"/>
                  </a:lnTo>
                  <a:lnTo>
                    <a:pt x="3301" y="79"/>
                  </a:lnTo>
                  <a:lnTo>
                    <a:pt x="3304" y="79"/>
                  </a:lnTo>
                  <a:lnTo>
                    <a:pt x="3307" y="79"/>
                  </a:lnTo>
                  <a:lnTo>
                    <a:pt x="3310" y="79"/>
                  </a:lnTo>
                  <a:lnTo>
                    <a:pt x="3310" y="79"/>
                  </a:lnTo>
                  <a:lnTo>
                    <a:pt x="3312" y="79"/>
                  </a:lnTo>
                  <a:lnTo>
                    <a:pt x="3315" y="79"/>
                  </a:lnTo>
                  <a:lnTo>
                    <a:pt x="3315" y="68"/>
                  </a:lnTo>
                  <a:lnTo>
                    <a:pt x="3318" y="68"/>
                  </a:lnTo>
                  <a:lnTo>
                    <a:pt x="3321" y="68"/>
                  </a:lnTo>
                  <a:lnTo>
                    <a:pt x="3321" y="68"/>
                  </a:lnTo>
                  <a:lnTo>
                    <a:pt x="3321" y="57"/>
                  </a:lnTo>
                  <a:lnTo>
                    <a:pt x="3324" y="57"/>
                  </a:lnTo>
                  <a:lnTo>
                    <a:pt x="3327" y="57"/>
                  </a:lnTo>
                  <a:lnTo>
                    <a:pt x="3329" y="57"/>
                  </a:lnTo>
                  <a:lnTo>
                    <a:pt x="3332" y="57"/>
                  </a:lnTo>
                  <a:lnTo>
                    <a:pt x="3332" y="42"/>
                  </a:lnTo>
                  <a:lnTo>
                    <a:pt x="3335" y="42"/>
                  </a:lnTo>
                  <a:lnTo>
                    <a:pt x="3335" y="28"/>
                  </a:lnTo>
                  <a:lnTo>
                    <a:pt x="3335" y="28"/>
                  </a:lnTo>
                  <a:lnTo>
                    <a:pt x="3335" y="14"/>
                  </a:lnTo>
                  <a:lnTo>
                    <a:pt x="3338" y="14"/>
                  </a:lnTo>
                  <a:lnTo>
                    <a:pt x="3341" y="14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403" name="Rectangle 113">
              <a:extLst>
                <a:ext uri="{FF2B5EF4-FFF2-40B4-BE49-F238E27FC236}">
                  <a16:creationId xmlns:a16="http://schemas.microsoft.com/office/drawing/2014/main" id="{6BB527C8-8967-440C-A83A-875948BB5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3037" y="2464734"/>
              <a:ext cx="2154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Finerenona (504/2833)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7DB285-5CFB-47DB-9272-E94BD6A3516C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68" name="Rectangle 385">
            <a:extLst>
              <a:ext uri="{FF2B5EF4-FFF2-40B4-BE49-F238E27FC236}">
                <a16:creationId xmlns:a16="http://schemas.microsoft.com/office/drawing/2014/main" id="{63567E7D-95B6-41D7-B469-1651517F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966" y="1803104"/>
            <a:ext cx="3045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HR=0,82 (95% CI 0,73–0,93)</a:t>
            </a:r>
          </a:p>
        </p:txBody>
      </p:sp>
      <p:sp>
        <p:nvSpPr>
          <p:cNvPr id="69" name="Rectangle 386">
            <a:extLst>
              <a:ext uri="{FF2B5EF4-FFF2-40B4-BE49-F238E27FC236}">
                <a16:creationId xmlns:a16="http://schemas.microsoft.com/office/drawing/2014/main" id="{D0400383-1602-4441-92DA-A1D2EBC8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99" y="2106156"/>
            <a:ext cx="4680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i="1" dirty="0">
                <a:solidFill>
                  <a:srgbClr val="000000"/>
                </a:solidFill>
                <a:ea typeface="MS PGothic" charset="0"/>
              </a:rPr>
              <a:t>p</a:t>
            </a:r>
            <a:r>
              <a:rPr lang="pt-PT" b="1" dirty="0">
                <a:solidFill>
                  <a:srgbClr val="000000"/>
                </a:solidFill>
                <a:ea typeface="MS PGothic" charset="0"/>
              </a:rPr>
              <a:t>=0</a:t>
            </a:r>
            <a:r>
              <a:rPr kumimoji="0" lang="pt-PT" sz="1800" b="1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,</a:t>
            </a:r>
          </a:p>
        </p:txBody>
      </p:sp>
      <p:sp>
        <p:nvSpPr>
          <p:cNvPr id="70" name="Rectangle 386">
            <a:extLst>
              <a:ext uri="{FF2B5EF4-FFF2-40B4-BE49-F238E27FC236}">
                <a16:creationId xmlns:a16="http://schemas.microsoft.com/office/drawing/2014/main" id="{C752C332-193C-46C5-AB94-46CC10B32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68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>
                <a:solidFill>
                  <a:srgbClr val="000000"/>
                </a:solidFill>
                <a:ea typeface="MS PGothic" charset="0"/>
              </a:rPr>
              <a:t>0</a:t>
            </a:r>
          </a:p>
        </p:txBody>
      </p:sp>
      <p:sp>
        <p:nvSpPr>
          <p:cNvPr id="71" name="Rectangle 386">
            <a:extLst>
              <a:ext uri="{FF2B5EF4-FFF2-40B4-BE49-F238E27FC236}">
                <a16:creationId xmlns:a16="http://schemas.microsoft.com/office/drawing/2014/main" id="{0C3917D5-16BC-4E53-8176-0AF5586B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770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>
                <a:solidFill>
                  <a:srgbClr val="000000"/>
                </a:solidFill>
                <a:ea typeface="MS PGothic" charset="0"/>
              </a:rPr>
              <a:t>0</a:t>
            </a:r>
          </a:p>
        </p:txBody>
      </p:sp>
      <p:sp>
        <p:nvSpPr>
          <p:cNvPr id="72" name="Rectangle 386">
            <a:extLst>
              <a:ext uri="{FF2B5EF4-FFF2-40B4-BE49-F238E27FC236}">
                <a16:creationId xmlns:a16="http://schemas.microsoft.com/office/drawing/2014/main" id="{D4D0F4C3-729E-4A99-99BB-D41065A0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519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>
                <a:solidFill>
                  <a:srgbClr val="000000"/>
                </a:solidFill>
                <a:ea typeface="MS PGothic" charset="0"/>
              </a:rPr>
              <a:t>1</a:t>
            </a:r>
          </a:p>
        </p:txBody>
      </p:sp>
      <p:sp>
        <p:nvSpPr>
          <p:cNvPr id="73" name="Rectangle 386">
            <a:extLst>
              <a:ext uri="{FF2B5EF4-FFF2-40B4-BE49-F238E27FC236}">
                <a16:creationId xmlns:a16="http://schemas.microsoft.com/office/drawing/2014/main" id="{282EB091-153C-4B78-ABF3-BCEFD943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268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>
                <a:solidFill>
                  <a:srgbClr val="000000"/>
                </a:solidFill>
                <a:ea typeface="MS PGothic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5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72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17787E-B607-4AFD-BD63-8E4DE69BA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95961"/>
              </p:ext>
            </p:extLst>
          </p:nvPr>
        </p:nvGraphicFramePr>
        <p:xfrm>
          <a:off x="631370" y="1310314"/>
          <a:ext cx="10899032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141774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2945413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35537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496846">
                <a:tc rowSpan="2">
                  <a:txBody>
                    <a:bodyPr/>
                    <a:lstStyle/>
                    <a:p>
                      <a:pPr algn="l"/>
                      <a:r>
                        <a:rPr lang="pt-PT" sz="1400" b="1">
                          <a:solidFill>
                            <a:schemeClr val="bg1"/>
                          </a:solidFill>
                        </a:rPr>
                        <a:t>Objetivo</a:t>
                      </a:r>
                    </a:p>
                  </a:txBody>
                  <a:tcPr marL="72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err="1">
                          <a:solidFill>
                            <a:schemeClr val="bg1"/>
                          </a:solidFill>
                        </a:rPr>
                        <a:t>Finerenona</a:t>
                      </a:r>
                      <a:br>
                        <a:rPr lang="pt-PT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(= 2833)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>
                          <a:solidFill>
                            <a:schemeClr val="bg1"/>
                          </a:solidFill>
                        </a:rPr>
                        <a:t>Placebo </a:t>
                      </a:r>
                      <a:br>
                        <a:rPr lang="pt-PT" sz="1400" b="1">
                          <a:solidFill>
                            <a:schemeClr val="bg1"/>
                          </a:solidFill>
                        </a:rPr>
                      </a:br>
                      <a:r>
                        <a:rPr lang="pt-PT" sz="1400" b="1">
                          <a:solidFill>
                            <a:schemeClr val="bg1"/>
                          </a:solidFill>
                        </a:rPr>
                        <a:t>(n=2841)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PT" sz="14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Hazard</a:t>
                      </a:r>
                      <a:r>
                        <a:rPr lang="pt-PT" sz="1400" b="1" i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t-PT" sz="14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ratio</a:t>
                      </a:r>
                      <a:r>
                        <a:rPr lang="pt-PT" sz="1400" b="1" i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t-PT" sz="1400" b="1" i="0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b="1">
                          <a:solidFill>
                            <a:schemeClr val="bg1"/>
                          </a:solidFill>
                        </a:rPr>
                        <a:t>Valor </a:t>
                      </a:r>
                      <a:br>
                        <a:rPr lang="pt-PT" sz="1400" b="1">
                          <a:solidFill>
                            <a:schemeClr val="bg1"/>
                          </a:solidFill>
                        </a:rPr>
                      </a:br>
                      <a:r>
                        <a:rPr lang="pt-PT" sz="1400" b="1" i="1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i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i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400" b="1">
                          <a:solidFill>
                            <a:schemeClr val="tx2"/>
                          </a:solidFill>
                        </a:rPr>
                        <a:t>Objetivo primário renal composto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504 (17,8)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600 (21,1)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0,82</a:t>
                      </a:r>
                      <a:br>
                        <a:rPr lang="pt-PT" sz="1400">
                          <a:solidFill>
                            <a:schemeClr val="tx2"/>
                          </a:solidFill>
                        </a:rPr>
                      </a:b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(0,73–0,93)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0,0014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942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Insuficiência renal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208 (7,3)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235 (8,3)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0,87 </a:t>
                      </a:r>
                      <a:br>
                        <a:rPr lang="pt-PT" sz="1400">
                          <a:solidFill>
                            <a:schemeClr val="tx2"/>
                          </a:solidFill>
                        </a:rPr>
                      </a:b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(0,72–1,05)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815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Doença renal em fase terminal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119 (4,2)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139 (4,9)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0,86 </a:t>
                      </a:r>
                      <a:br>
                        <a:rPr lang="pt-PT" sz="1400">
                          <a:solidFill>
                            <a:schemeClr val="tx2"/>
                          </a:solidFill>
                        </a:rPr>
                      </a:b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(0,67–1,10)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794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eGFR sustentada</a:t>
                      </a:r>
                      <a:br>
                        <a:rPr lang="pt-PT" sz="14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PT" sz="14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&lt;15 ml/min/1,73 m</a:t>
                      </a:r>
                      <a:r>
                        <a:rPr lang="pt-PT" sz="1400" baseline="300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167 (5,9)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199 (7,0)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0,82 </a:t>
                      </a:r>
                      <a:br>
                        <a:rPr lang="pt-PT" sz="1400">
                          <a:solidFill>
                            <a:schemeClr val="tx2"/>
                          </a:solidFill>
                        </a:rPr>
                      </a:b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(0,67–1,01)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883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Diminuição sustentada de ≥40% da eGFR face à referência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479 (16,9)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577 (20,3)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0,81 </a:t>
                      </a:r>
                      <a:br>
                        <a:rPr lang="pt-PT" sz="1400">
                          <a:solidFill>
                            <a:schemeClr val="tx2"/>
                          </a:solidFill>
                        </a:rPr>
                      </a:b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(0,72–0,92)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31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Morte renal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2 (&lt;0,1)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2 (&lt;0,1)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3832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BE806EE-04DE-4CA6-BEF1-8663B05E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Componentes do objetivo primário renal composto específico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0CEC98-052A-4896-957B-167939B49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8244419" cy="506124"/>
          </a:xfrm>
        </p:spPr>
        <p:txBody>
          <a:bodyPr/>
          <a:lstStyle/>
          <a:p>
            <a:pPr lvl="0"/>
            <a:r>
              <a:rPr lang="pt-PT" sz="1000" noProof="0" dirty="0"/>
              <a:t>n refere-se ao número de doentes com evento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2C54C-BD28-427E-B565-969ADBF0F1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16</a:t>
            </a:fld>
            <a:endParaRPr lang="en-US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CE09FE-0204-43C8-9128-E940A9701018}"/>
              </a:ext>
            </a:extLst>
          </p:cNvPr>
          <p:cNvGrpSpPr/>
          <p:nvPr/>
        </p:nvGrpSpPr>
        <p:grpSpPr>
          <a:xfrm>
            <a:off x="5674168" y="1991406"/>
            <a:ext cx="5581979" cy="4525509"/>
            <a:chOff x="4439816" y="1991406"/>
            <a:chExt cx="3812566" cy="4525509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D5F7CAA8-CBA8-429E-B8A1-080137752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00483828"/>
                </p:ext>
              </p:extLst>
            </p:nvPr>
          </p:nvGraphicFramePr>
          <p:xfrm>
            <a:off x="4475820" y="1991406"/>
            <a:ext cx="3776562" cy="4525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10D253-B787-4284-8BB3-37C5690B575D}"/>
                </a:ext>
              </a:extLst>
            </p:cNvPr>
            <p:cNvGrpSpPr/>
            <p:nvPr/>
          </p:nvGrpSpPr>
          <p:grpSpPr>
            <a:xfrm>
              <a:off x="4439816" y="5816150"/>
              <a:ext cx="2990513" cy="268660"/>
              <a:chOff x="5791561" y="6255965"/>
              <a:chExt cx="2990513" cy="26866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D4CBC5-64C8-4447-8BA5-A6D12D9A0DDC}"/>
                  </a:ext>
                </a:extLst>
              </p:cNvPr>
              <p:cNvSpPr txBox="1"/>
              <p:nvPr/>
            </p:nvSpPr>
            <p:spPr>
              <a:xfrm>
                <a:off x="5791561" y="6257608"/>
                <a:ext cx="15121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100" b="1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Favorece a finerenona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4713FA-0250-41B9-AB84-D2A64FE21750}"/>
                  </a:ext>
                </a:extLst>
              </p:cNvPr>
              <p:cNvSpPr txBox="1"/>
              <p:nvPr/>
            </p:nvSpPr>
            <p:spPr>
              <a:xfrm>
                <a:off x="7519656" y="6263015"/>
                <a:ext cx="12306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100" b="1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Favorece o placebo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68CF2A3-EDD5-4929-8702-9A95962EEB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6674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4434354-B71B-44DB-B164-9E14E07CA3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8362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03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4C66-76B4-481D-8D52-1DB7E855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100" dirty="0"/>
              <a:t>Principal objetivo secundário</a:t>
            </a:r>
            <a:br>
              <a:rPr lang="pt-PT" dirty="0"/>
            </a:br>
            <a:r>
              <a:rPr lang="pt-PT" sz="3100" dirty="0">
                <a:solidFill>
                  <a:schemeClr val="bg2"/>
                </a:solidFill>
              </a:rPr>
              <a:t>Morte cardiovascular, infarto</a:t>
            </a:r>
            <a:r>
              <a:rPr lang="pt-PT" sz="3100" dirty="0">
                <a:solidFill>
                  <a:srgbClr val="C00000"/>
                </a:solidFill>
              </a:rPr>
              <a:t> </a:t>
            </a:r>
            <a:r>
              <a:rPr lang="pt-PT" sz="3100" dirty="0">
                <a:solidFill>
                  <a:schemeClr val="bg2"/>
                </a:solidFill>
              </a:rPr>
              <a:t>do miocárdio não fatal, AVC não fatal ou hospitalização por insuficiência cardíaca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DBAF7-1F28-4630-ACE4-6AF2A636D0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60" name="Table label">
            <a:extLst>
              <a:ext uri="{FF2B5EF4-FFF2-40B4-BE49-F238E27FC236}">
                <a16:creationId xmlns:a16="http://schemas.microsoft.com/office/drawing/2014/main" id="{940AD7B3-03E7-4B5A-932D-F971530CC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69" y="5195532"/>
            <a:ext cx="9311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N.º em risco</a:t>
            </a:r>
          </a:p>
        </p:txBody>
      </p:sp>
      <p:grpSp>
        <p:nvGrpSpPr>
          <p:cNvPr id="10" name="Table finerenone">
            <a:extLst>
              <a:ext uri="{FF2B5EF4-FFF2-40B4-BE49-F238E27FC236}">
                <a16:creationId xmlns:a16="http://schemas.microsoft.com/office/drawing/2014/main" id="{8CA98A4B-AD18-4078-B568-9B009BD83EB3}"/>
              </a:ext>
            </a:extLst>
          </p:cNvPr>
          <p:cNvGrpSpPr/>
          <p:nvPr/>
        </p:nvGrpSpPr>
        <p:grpSpPr>
          <a:xfrm>
            <a:off x="337215" y="5674859"/>
            <a:ext cx="9286918" cy="215444"/>
            <a:chOff x="263031" y="5814426"/>
            <a:chExt cx="8198929" cy="215444"/>
          </a:xfrm>
        </p:grpSpPr>
        <p:sp>
          <p:nvSpPr>
            <p:cNvPr id="243" name="Rectangle 86">
              <a:extLst>
                <a:ext uri="{FF2B5EF4-FFF2-40B4-BE49-F238E27FC236}">
                  <a16:creationId xmlns:a16="http://schemas.microsoft.com/office/drawing/2014/main" id="{174E700E-7CF2-47FC-ABD9-395A97348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65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2833</a:t>
              </a:r>
            </a:p>
          </p:txBody>
        </p:sp>
        <p:sp>
          <p:nvSpPr>
            <p:cNvPr id="245" name="Rectangle 88">
              <a:extLst>
                <a:ext uri="{FF2B5EF4-FFF2-40B4-BE49-F238E27FC236}">
                  <a16:creationId xmlns:a16="http://schemas.microsoft.com/office/drawing/2014/main" id="{46B89FDD-DEA9-453D-A25F-32007DCC1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286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2688</a:t>
              </a:r>
            </a:p>
          </p:txBody>
        </p:sp>
        <p:sp>
          <p:nvSpPr>
            <p:cNvPr id="247" name="Rectangle 90">
              <a:extLst>
                <a:ext uri="{FF2B5EF4-FFF2-40B4-BE49-F238E27FC236}">
                  <a16:creationId xmlns:a16="http://schemas.microsoft.com/office/drawing/2014/main" id="{D982D399-B8A7-4B9A-A36D-28CCA85DC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790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2017</a:t>
              </a:r>
            </a:p>
          </p:txBody>
        </p:sp>
        <p:sp>
          <p:nvSpPr>
            <p:cNvPr id="249" name="Rectangle 92">
              <a:extLst>
                <a:ext uri="{FF2B5EF4-FFF2-40B4-BE49-F238E27FC236}">
                  <a16:creationId xmlns:a16="http://schemas.microsoft.com/office/drawing/2014/main" id="{009C459E-1E96-439D-A349-04DA9541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591" y="5814426"/>
              <a:ext cx="2981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984</a:t>
              </a:r>
            </a:p>
          </p:txBody>
        </p:sp>
        <p:sp>
          <p:nvSpPr>
            <p:cNvPr id="251" name="Rectangle 94">
              <a:extLst>
                <a:ext uri="{FF2B5EF4-FFF2-40B4-BE49-F238E27FC236}">
                  <a16:creationId xmlns:a16="http://schemas.microsoft.com/office/drawing/2014/main" id="{ED4788C5-DF07-43FA-8824-68FF5B6A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474" y="5814426"/>
              <a:ext cx="271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111</a:t>
              </a:r>
            </a:p>
          </p:txBody>
        </p:sp>
        <p:sp>
          <p:nvSpPr>
            <p:cNvPr id="62" name="Rectangle 365">
              <a:extLst>
                <a:ext uri="{FF2B5EF4-FFF2-40B4-BE49-F238E27FC236}">
                  <a16:creationId xmlns:a16="http://schemas.microsoft.com/office/drawing/2014/main" id="{99A5B375-4EE1-402D-A266-AB037BDF3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31" y="5814426"/>
              <a:ext cx="963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Finerenona</a:t>
              </a: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43A08799-B245-46A9-8799-59B0C8AA796E}"/>
              </a:ext>
            </a:extLst>
          </p:cNvPr>
          <p:cNvGrpSpPr/>
          <p:nvPr/>
        </p:nvGrpSpPr>
        <p:grpSpPr>
          <a:xfrm>
            <a:off x="651328" y="5435772"/>
            <a:ext cx="8980357" cy="215444"/>
            <a:chOff x="540345" y="5575339"/>
            <a:chExt cx="7928282" cy="215444"/>
          </a:xfrm>
        </p:grpSpPr>
        <p:sp>
          <p:nvSpPr>
            <p:cNvPr id="252" name="Rectangle 96">
              <a:extLst>
                <a:ext uri="{FF2B5EF4-FFF2-40B4-BE49-F238E27FC236}">
                  <a16:creationId xmlns:a16="http://schemas.microsoft.com/office/drawing/2014/main" id="{86E31674-9A63-46C1-8655-7F239470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65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2841</a:t>
              </a:r>
            </a:p>
          </p:txBody>
        </p:sp>
        <p:sp>
          <p:nvSpPr>
            <p:cNvPr id="254" name="Rectangle 98">
              <a:extLst>
                <a:ext uri="{FF2B5EF4-FFF2-40B4-BE49-F238E27FC236}">
                  <a16:creationId xmlns:a16="http://schemas.microsoft.com/office/drawing/2014/main" id="{1ACAFB50-693E-4128-A08B-1AEFAF3D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285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2653</a:t>
              </a:r>
            </a:p>
          </p:txBody>
        </p:sp>
        <p:sp>
          <p:nvSpPr>
            <p:cNvPr id="256" name="Rectangle 100">
              <a:extLst>
                <a:ext uri="{FF2B5EF4-FFF2-40B4-BE49-F238E27FC236}">
                  <a16:creationId xmlns:a16="http://schemas.microsoft.com/office/drawing/2014/main" id="{BC3B7206-CDCA-462A-ACC2-071B83E0B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788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1969</a:t>
              </a:r>
            </a:p>
          </p:txBody>
        </p:sp>
        <p:sp>
          <p:nvSpPr>
            <p:cNvPr id="258" name="Rectangle 102">
              <a:extLst>
                <a:ext uri="{FF2B5EF4-FFF2-40B4-BE49-F238E27FC236}">
                  <a16:creationId xmlns:a16="http://schemas.microsoft.com/office/drawing/2014/main" id="{D4E3C56C-7730-4DA5-8EAC-F8C1004AF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589" y="5575339"/>
              <a:ext cx="2981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951</a:t>
              </a:r>
            </a:p>
          </p:txBody>
        </p:sp>
        <p:sp>
          <p:nvSpPr>
            <p:cNvPr id="260" name="Rectangle 104">
              <a:extLst>
                <a:ext uri="{FF2B5EF4-FFF2-40B4-BE49-F238E27FC236}">
                  <a16:creationId xmlns:a16="http://schemas.microsoft.com/office/drawing/2014/main" id="{9CF36702-26CD-4EBC-83EF-C14A2926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3804" y="5575339"/>
              <a:ext cx="2848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115</a:t>
              </a:r>
            </a:p>
          </p:txBody>
        </p:sp>
        <p:sp>
          <p:nvSpPr>
            <p:cNvPr id="63" name="Rectangle 375">
              <a:extLst>
                <a:ext uri="{FF2B5EF4-FFF2-40B4-BE49-F238E27FC236}">
                  <a16:creationId xmlns:a16="http://schemas.microsoft.com/office/drawing/2014/main" id="{A45CC881-E36A-4C56-9DBA-4042E2A6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5" y="557533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</a:t>
              </a:r>
            </a:p>
          </p:txBody>
        </p:sp>
      </p:grpSp>
      <p:grpSp>
        <p:nvGrpSpPr>
          <p:cNvPr id="8" name="Stats">
            <a:extLst>
              <a:ext uri="{FF2B5EF4-FFF2-40B4-BE49-F238E27FC236}">
                <a16:creationId xmlns:a16="http://schemas.microsoft.com/office/drawing/2014/main" id="{B27B7921-C179-4188-8100-69EEAD395C34}"/>
              </a:ext>
            </a:extLst>
          </p:cNvPr>
          <p:cNvGrpSpPr/>
          <p:nvPr/>
        </p:nvGrpSpPr>
        <p:grpSpPr>
          <a:xfrm>
            <a:off x="1903996" y="1915743"/>
            <a:ext cx="3450373" cy="662489"/>
            <a:chOff x="1649891" y="2079591"/>
            <a:chExt cx="3045706" cy="657647"/>
          </a:xfrm>
        </p:grpSpPr>
        <p:sp>
          <p:nvSpPr>
            <p:cNvPr id="91" name="Rectangle 385">
              <a:extLst>
                <a:ext uri="{FF2B5EF4-FFF2-40B4-BE49-F238E27FC236}">
                  <a16:creationId xmlns:a16="http://schemas.microsoft.com/office/drawing/2014/main" id="{2B80003E-ABFB-4DF1-BFA1-22F6F6EED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079591"/>
              <a:ext cx="30457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HR=0,86 (95% CI 0,75–0,99)</a:t>
              </a:r>
            </a:p>
          </p:txBody>
        </p:sp>
        <p:sp>
          <p:nvSpPr>
            <p:cNvPr id="92" name="Rectangle 386">
              <a:extLst>
                <a:ext uri="{FF2B5EF4-FFF2-40B4-BE49-F238E27FC236}">
                  <a16:creationId xmlns:a16="http://schemas.microsoft.com/office/drawing/2014/main" id="{6C85D1D2-CEB7-4022-B01F-C8227C650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460239"/>
              <a:ext cx="9938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1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</a:t>
              </a:r>
              <a:r>
                <a:rPr kumimoji="0" lang="pt-PT" sz="18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=0,0339</a:t>
              </a:r>
            </a:p>
          </p:txBody>
        </p:sp>
      </p:grpSp>
      <p:grpSp>
        <p:nvGrpSpPr>
          <p:cNvPr id="6" name="Placebo">
            <a:extLst>
              <a:ext uri="{FF2B5EF4-FFF2-40B4-BE49-F238E27FC236}">
                <a16:creationId xmlns:a16="http://schemas.microsoft.com/office/drawing/2014/main" id="{89F4CA5A-4540-4CD6-A7C7-E244912359ED}"/>
              </a:ext>
            </a:extLst>
          </p:cNvPr>
          <p:cNvGrpSpPr/>
          <p:nvPr/>
        </p:nvGrpSpPr>
        <p:grpSpPr>
          <a:xfrm>
            <a:off x="1766015" y="2028643"/>
            <a:ext cx="9990859" cy="2585568"/>
            <a:chOff x="1528093" y="2191666"/>
            <a:chExt cx="8819110" cy="2566671"/>
          </a:xfrm>
        </p:grpSpPr>
        <p:sp>
          <p:nvSpPr>
            <p:cNvPr id="231" name="Freeform 79">
              <a:extLst>
                <a:ext uri="{FF2B5EF4-FFF2-40B4-BE49-F238E27FC236}">
                  <a16:creationId xmlns:a16="http://schemas.microsoft.com/office/drawing/2014/main" id="{957BB862-7C68-42C0-AFFC-CBB44F368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093" y="2430185"/>
              <a:ext cx="6780697" cy="2328152"/>
            </a:xfrm>
            <a:custGeom>
              <a:avLst/>
              <a:gdLst>
                <a:gd name="T0" fmla="*/ 50 w 3346"/>
                <a:gd name="T1" fmla="*/ 363 h 368"/>
                <a:gd name="T2" fmla="*/ 99 w 3346"/>
                <a:gd name="T3" fmla="*/ 354 h 368"/>
                <a:gd name="T4" fmla="*/ 147 w 3346"/>
                <a:gd name="T5" fmla="*/ 351 h 368"/>
                <a:gd name="T6" fmla="*/ 198 w 3346"/>
                <a:gd name="T7" fmla="*/ 346 h 368"/>
                <a:gd name="T8" fmla="*/ 246 w 3346"/>
                <a:gd name="T9" fmla="*/ 340 h 368"/>
                <a:gd name="T10" fmla="*/ 297 w 3346"/>
                <a:gd name="T11" fmla="*/ 334 h 368"/>
                <a:gd name="T12" fmla="*/ 345 w 3346"/>
                <a:gd name="T13" fmla="*/ 332 h 368"/>
                <a:gd name="T14" fmla="*/ 398 w 3346"/>
                <a:gd name="T15" fmla="*/ 326 h 368"/>
                <a:gd name="T16" fmla="*/ 446 w 3346"/>
                <a:gd name="T17" fmla="*/ 317 h 368"/>
                <a:gd name="T18" fmla="*/ 495 w 3346"/>
                <a:gd name="T19" fmla="*/ 312 h 368"/>
                <a:gd name="T20" fmla="*/ 543 w 3346"/>
                <a:gd name="T21" fmla="*/ 306 h 368"/>
                <a:gd name="T22" fmla="*/ 596 w 3346"/>
                <a:gd name="T23" fmla="*/ 300 h 368"/>
                <a:gd name="T24" fmla="*/ 644 w 3346"/>
                <a:gd name="T25" fmla="*/ 295 h 368"/>
                <a:gd name="T26" fmla="*/ 698 w 3346"/>
                <a:gd name="T27" fmla="*/ 289 h 368"/>
                <a:gd name="T28" fmla="*/ 749 w 3346"/>
                <a:gd name="T29" fmla="*/ 286 h 368"/>
                <a:gd name="T30" fmla="*/ 794 w 3346"/>
                <a:gd name="T31" fmla="*/ 278 h 368"/>
                <a:gd name="T32" fmla="*/ 837 w 3346"/>
                <a:gd name="T33" fmla="*/ 269 h 368"/>
                <a:gd name="T34" fmla="*/ 882 w 3346"/>
                <a:gd name="T35" fmla="*/ 261 h 368"/>
                <a:gd name="T36" fmla="*/ 936 w 3346"/>
                <a:gd name="T37" fmla="*/ 258 h 368"/>
                <a:gd name="T38" fmla="*/ 981 w 3346"/>
                <a:gd name="T39" fmla="*/ 250 h 368"/>
                <a:gd name="T40" fmla="*/ 1032 w 3346"/>
                <a:gd name="T41" fmla="*/ 244 h 368"/>
                <a:gd name="T42" fmla="*/ 1086 w 3346"/>
                <a:gd name="T43" fmla="*/ 241 h 368"/>
                <a:gd name="T44" fmla="*/ 1137 w 3346"/>
                <a:gd name="T45" fmla="*/ 235 h 368"/>
                <a:gd name="T46" fmla="*/ 1185 w 3346"/>
                <a:gd name="T47" fmla="*/ 227 h 368"/>
                <a:gd name="T48" fmla="*/ 1236 w 3346"/>
                <a:gd name="T49" fmla="*/ 221 h 368"/>
                <a:gd name="T50" fmla="*/ 1287 w 3346"/>
                <a:gd name="T51" fmla="*/ 216 h 368"/>
                <a:gd name="T52" fmla="*/ 1340 w 3346"/>
                <a:gd name="T53" fmla="*/ 213 h 368"/>
                <a:gd name="T54" fmla="*/ 1386 w 3346"/>
                <a:gd name="T55" fmla="*/ 204 h 368"/>
                <a:gd name="T56" fmla="*/ 1434 w 3346"/>
                <a:gd name="T57" fmla="*/ 196 h 368"/>
                <a:gd name="T58" fmla="*/ 1493 w 3346"/>
                <a:gd name="T59" fmla="*/ 193 h 368"/>
                <a:gd name="T60" fmla="*/ 1544 w 3346"/>
                <a:gd name="T61" fmla="*/ 187 h 368"/>
                <a:gd name="T62" fmla="*/ 1598 w 3346"/>
                <a:gd name="T63" fmla="*/ 182 h 368"/>
                <a:gd name="T64" fmla="*/ 1646 w 3346"/>
                <a:gd name="T65" fmla="*/ 176 h 368"/>
                <a:gd name="T66" fmla="*/ 1702 w 3346"/>
                <a:gd name="T67" fmla="*/ 170 h 368"/>
                <a:gd name="T68" fmla="*/ 1759 w 3346"/>
                <a:gd name="T69" fmla="*/ 167 h 368"/>
                <a:gd name="T70" fmla="*/ 1810 w 3346"/>
                <a:gd name="T71" fmla="*/ 162 h 368"/>
                <a:gd name="T72" fmla="*/ 1864 w 3346"/>
                <a:gd name="T73" fmla="*/ 156 h 368"/>
                <a:gd name="T74" fmla="*/ 1917 w 3346"/>
                <a:gd name="T75" fmla="*/ 150 h 368"/>
                <a:gd name="T76" fmla="*/ 1971 w 3346"/>
                <a:gd name="T77" fmla="*/ 145 h 368"/>
                <a:gd name="T78" fmla="*/ 2031 w 3346"/>
                <a:gd name="T79" fmla="*/ 142 h 368"/>
                <a:gd name="T80" fmla="*/ 2087 w 3346"/>
                <a:gd name="T81" fmla="*/ 136 h 368"/>
                <a:gd name="T82" fmla="*/ 2152 w 3346"/>
                <a:gd name="T83" fmla="*/ 133 h 368"/>
                <a:gd name="T84" fmla="*/ 2203 w 3346"/>
                <a:gd name="T85" fmla="*/ 125 h 368"/>
                <a:gd name="T86" fmla="*/ 2260 w 3346"/>
                <a:gd name="T87" fmla="*/ 119 h 368"/>
                <a:gd name="T88" fmla="*/ 2311 w 3346"/>
                <a:gd name="T89" fmla="*/ 108 h 368"/>
                <a:gd name="T90" fmla="*/ 2367 w 3346"/>
                <a:gd name="T91" fmla="*/ 102 h 368"/>
                <a:gd name="T92" fmla="*/ 2427 w 3346"/>
                <a:gd name="T93" fmla="*/ 97 h 368"/>
                <a:gd name="T94" fmla="*/ 2483 w 3346"/>
                <a:gd name="T95" fmla="*/ 91 h 368"/>
                <a:gd name="T96" fmla="*/ 2531 w 3346"/>
                <a:gd name="T97" fmla="*/ 77 h 368"/>
                <a:gd name="T98" fmla="*/ 2593 w 3346"/>
                <a:gd name="T99" fmla="*/ 71 h 368"/>
                <a:gd name="T100" fmla="*/ 2653 w 3346"/>
                <a:gd name="T101" fmla="*/ 65 h 368"/>
                <a:gd name="T102" fmla="*/ 2715 w 3346"/>
                <a:gd name="T103" fmla="*/ 63 h 368"/>
                <a:gd name="T104" fmla="*/ 2774 w 3346"/>
                <a:gd name="T105" fmla="*/ 51 h 368"/>
                <a:gd name="T106" fmla="*/ 2831 w 3346"/>
                <a:gd name="T107" fmla="*/ 40 h 368"/>
                <a:gd name="T108" fmla="*/ 2893 w 3346"/>
                <a:gd name="T109" fmla="*/ 37 h 368"/>
                <a:gd name="T110" fmla="*/ 2958 w 3346"/>
                <a:gd name="T111" fmla="*/ 34 h 368"/>
                <a:gd name="T112" fmla="*/ 3026 w 3346"/>
                <a:gd name="T113" fmla="*/ 34 h 368"/>
                <a:gd name="T114" fmla="*/ 3088 w 3346"/>
                <a:gd name="T115" fmla="*/ 26 h 368"/>
                <a:gd name="T116" fmla="*/ 3151 w 3346"/>
                <a:gd name="T117" fmla="*/ 17 h 368"/>
                <a:gd name="T118" fmla="*/ 3219 w 3346"/>
                <a:gd name="T119" fmla="*/ 17 h 368"/>
                <a:gd name="T120" fmla="*/ 3284 w 3346"/>
                <a:gd name="T121" fmla="*/ 1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46" h="368">
                  <a:moveTo>
                    <a:pt x="0" y="368"/>
                  </a:moveTo>
                  <a:lnTo>
                    <a:pt x="2" y="368"/>
                  </a:lnTo>
                  <a:lnTo>
                    <a:pt x="2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8" y="366"/>
                  </a:lnTo>
                  <a:lnTo>
                    <a:pt x="11" y="366"/>
                  </a:lnTo>
                  <a:lnTo>
                    <a:pt x="14" y="366"/>
                  </a:lnTo>
                  <a:lnTo>
                    <a:pt x="17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22" y="366"/>
                  </a:lnTo>
                  <a:lnTo>
                    <a:pt x="25" y="366"/>
                  </a:lnTo>
                  <a:lnTo>
                    <a:pt x="25" y="366"/>
                  </a:lnTo>
                  <a:lnTo>
                    <a:pt x="28" y="366"/>
                  </a:lnTo>
                  <a:lnTo>
                    <a:pt x="31" y="366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3" y="363"/>
                  </a:lnTo>
                  <a:lnTo>
                    <a:pt x="36" y="363"/>
                  </a:lnTo>
                  <a:lnTo>
                    <a:pt x="39" y="363"/>
                  </a:lnTo>
                  <a:lnTo>
                    <a:pt x="42" y="363"/>
                  </a:lnTo>
                  <a:lnTo>
                    <a:pt x="45" y="363"/>
                  </a:lnTo>
                  <a:lnTo>
                    <a:pt x="45" y="363"/>
                  </a:lnTo>
                  <a:lnTo>
                    <a:pt x="48" y="363"/>
                  </a:lnTo>
                  <a:lnTo>
                    <a:pt x="48" y="363"/>
                  </a:lnTo>
                  <a:lnTo>
                    <a:pt x="50" y="363"/>
                  </a:lnTo>
                  <a:lnTo>
                    <a:pt x="50" y="363"/>
                  </a:lnTo>
                  <a:lnTo>
                    <a:pt x="53" y="363"/>
                  </a:lnTo>
                  <a:lnTo>
                    <a:pt x="56" y="363"/>
                  </a:lnTo>
                  <a:lnTo>
                    <a:pt x="59" y="363"/>
                  </a:lnTo>
                  <a:lnTo>
                    <a:pt x="59" y="363"/>
                  </a:lnTo>
                  <a:lnTo>
                    <a:pt x="59" y="360"/>
                  </a:lnTo>
                  <a:lnTo>
                    <a:pt x="62" y="360"/>
                  </a:lnTo>
                  <a:lnTo>
                    <a:pt x="65" y="360"/>
                  </a:lnTo>
                  <a:lnTo>
                    <a:pt x="65" y="360"/>
                  </a:lnTo>
                  <a:lnTo>
                    <a:pt x="67" y="360"/>
                  </a:lnTo>
                  <a:lnTo>
                    <a:pt x="70" y="360"/>
                  </a:lnTo>
                  <a:lnTo>
                    <a:pt x="70" y="357"/>
                  </a:lnTo>
                  <a:lnTo>
                    <a:pt x="70" y="357"/>
                  </a:lnTo>
                  <a:lnTo>
                    <a:pt x="73" y="357"/>
                  </a:lnTo>
                  <a:lnTo>
                    <a:pt x="76" y="357"/>
                  </a:lnTo>
                  <a:lnTo>
                    <a:pt x="76" y="357"/>
                  </a:lnTo>
                  <a:lnTo>
                    <a:pt x="79" y="357"/>
                  </a:lnTo>
                  <a:lnTo>
                    <a:pt x="82" y="357"/>
                  </a:lnTo>
                  <a:lnTo>
                    <a:pt x="82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7" y="357"/>
                  </a:lnTo>
                  <a:lnTo>
                    <a:pt x="87" y="357"/>
                  </a:lnTo>
                  <a:lnTo>
                    <a:pt x="90" y="357"/>
                  </a:lnTo>
                  <a:lnTo>
                    <a:pt x="90" y="354"/>
                  </a:lnTo>
                  <a:lnTo>
                    <a:pt x="93" y="354"/>
                  </a:lnTo>
                  <a:lnTo>
                    <a:pt x="96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101" y="354"/>
                  </a:lnTo>
                  <a:lnTo>
                    <a:pt x="101" y="354"/>
                  </a:lnTo>
                  <a:lnTo>
                    <a:pt x="104" y="354"/>
                  </a:lnTo>
                  <a:lnTo>
                    <a:pt x="107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1"/>
                  </a:lnTo>
                  <a:lnTo>
                    <a:pt x="113" y="351"/>
                  </a:lnTo>
                  <a:lnTo>
                    <a:pt x="116" y="351"/>
                  </a:lnTo>
                  <a:lnTo>
                    <a:pt x="116" y="351"/>
                  </a:lnTo>
                  <a:lnTo>
                    <a:pt x="118" y="351"/>
                  </a:lnTo>
                  <a:lnTo>
                    <a:pt x="121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7" y="351"/>
                  </a:lnTo>
                  <a:lnTo>
                    <a:pt x="130" y="351"/>
                  </a:lnTo>
                  <a:lnTo>
                    <a:pt x="132" y="351"/>
                  </a:lnTo>
                  <a:lnTo>
                    <a:pt x="132" y="351"/>
                  </a:lnTo>
                  <a:lnTo>
                    <a:pt x="135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41" y="351"/>
                  </a:lnTo>
                  <a:lnTo>
                    <a:pt x="144" y="351"/>
                  </a:lnTo>
                  <a:lnTo>
                    <a:pt x="147" y="351"/>
                  </a:lnTo>
                  <a:lnTo>
                    <a:pt x="149" y="351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52" y="349"/>
                  </a:lnTo>
                  <a:lnTo>
                    <a:pt x="152" y="349"/>
                  </a:lnTo>
                  <a:lnTo>
                    <a:pt x="155" y="349"/>
                  </a:lnTo>
                  <a:lnTo>
                    <a:pt x="158" y="349"/>
                  </a:lnTo>
                  <a:lnTo>
                    <a:pt x="161" y="349"/>
                  </a:lnTo>
                  <a:lnTo>
                    <a:pt x="164" y="349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6" y="346"/>
                  </a:lnTo>
                  <a:lnTo>
                    <a:pt x="169" y="346"/>
                  </a:lnTo>
                  <a:lnTo>
                    <a:pt x="172" y="346"/>
                  </a:lnTo>
                  <a:lnTo>
                    <a:pt x="175" y="346"/>
                  </a:lnTo>
                  <a:lnTo>
                    <a:pt x="175" y="346"/>
                  </a:lnTo>
                  <a:lnTo>
                    <a:pt x="178" y="346"/>
                  </a:lnTo>
                  <a:lnTo>
                    <a:pt x="181" y="346"/>
                  </a:lnTo>
                  <a:lnTo>
                    <a:pt x="183" y="346"/>
                  </a:lnTo>
                  <a:lnTo>
                    <a:pt x="186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92" y="346"/>
                  </a:lnTo>
                  <a:lnTo>
                    <a:pt x="192" y="346"/>
                  </a:lnTo>
                  <a:lnTo>
                    <a:pt x="195" y="346"/>
                  </a:lnTo>
                  <a:lnTo>
                    <a:pt x="198" y="346"/>
                  </a:lnTo>
                  <a:lnTo>
                    <a:pt x="200" y="346"/>
                  </a:lnTo>
                  <a:lnTo>
                    <a:pt x="203" y="346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6" y="343"/>
                  </a:lnTo>
                  <a:lnTo>
                    <a:pt x="209" y="343"/>
                  </a:lnTo>
                  <a:lnTo>
                    <a:pt x="212" y="343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20" y="343"/>
                  </a:lnTo>
                  <a:lnTo>
                    <a:pt x="223" y="343"/>
                  </a:lnTo>
                  <a:lnTo>
                    <a:pt x="226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31" y="343"/>
                  </a:lnTo>
                  <a:lnTo>
                    <a:pt x="234" y="343"/>
                  </a:lnTo>
                  <a:lnTo>
                    <a:pt x="234" y="340"/>
                  </a:lnTo>
                  <a:lnTo>
                    <a:pt x="237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6" y="340"/>
                  </a:lnTo>
                  <a:lnTo>
                    <a:pt x="248" y="340"/>
                  </a:lnTo>
                  <a:lnTo>
                    <a:pt x="251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7" y="340"/>
                  </a:lnTo>
                  <a:lnTo>
                    <a:pt x="260" y="340"/>
                  </a:lnTo>
                  <a:lnTo>
                    <a:pt x="260" y="337"/>
                  </a:lnTo>
                  <a:lnTo>
                    <a:pt x="263" y="337"/>
                  </a:lnTo>
                  <a:lnTo>
                    <a:pt x="265" y="337"/>
                  </a:lnTo>
                  <a:lnTo>
                    <a:pt x="265" y="337"/>
                  </a:lnTo>
                  <a:lnTo>
                    <a:pt x="268" y="337"/>
                  </a:lnTo>
                  <a:lnTo>
                    <a:pt x="268" y="337"/>
                  </a:lnTo>
                  <a:lnTo>
                    <a:pt x="271" y="337"/>
                  </a:lnTo>
                  <a:lnTo>
                    <a:pt x="274" y="337"/>
                  </a:lnTo>
                  <a:lnTo>
                    <a:pt x="277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2" y="337"/>
                  </a:lnTo>
                  <a:lnTo>
                    <a:pt x="282" y="337"/>
                  </a:lnTo>
                  <a:lnTo>
                    <a:pt x="285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1" y="337"/>
                  </a:lnTo>
                  <a:lnTo>
                    <a:pt x="294" y="337"/>
                  </a:lnTo>
                  <a:lnTo>
                    <a:pt x="294" y="337"/>
                  </a:lnTo>
                  <a:lnTo>
                    <a:pt x="297" y="337"/>
                  </a:lnTo>
                  <a:lnTo>
                    <a:pt x="297" y="334"/>
                  </a:lnTo>
                  <a:lnTo>
                    <a:pt x="299" y="334"/>
                  </a:lnTo>
                  <a:lnTo>
                    <a:pt x="299" y="334"/>
                  </a:lnTo>
                  <a:lnTo>
                    <a:pt x="302" y="334"/>
                  </a:lnTo>
                  <a:lnTo>
                    <a:pt x="305" y="334"/>
                  </a:lnTo>
                  <a:lnTo>
                    <a:pt x="308" y="334"/>
                  </a:lnTo>
                  <a:lnTo>
                    <a:pt x="308" y="334"/>
                  </a:lnTo>
                  <a:lnTo>
                    <a:pt x="311" y="334"/>
                  </a:lnTo>
                  <a:lnTo>
                    <a:pt x="311" y="334"/>
                  </a:lnTo>
                  <a:lnTo>
                    <a:pt x="314" y="334"/>
                  </a:lnTo>
                  <a:lnTo>
                    <a:pt x="314" y="334"/>
                  </a:lnTo>
                  <a:lnTo>
                    <a:pt x="316" y="334"/>
                  </a:lnTo>
                  <a:lnTo>
                    <a:pt x="319" y="334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22" y="332"/>
                  </a:lnTo>
                  <a:lnTo>
                    <a:pt x="325" y="332"/>
                  </a:lnTo>
                  <a:lnTo>
                    <a:pt x="328" y="332"/>
                  </a:lnTo>
                  <a:lnTo>
                    <a:pt x="328" y="332"/>
                  </a:lnTo>
                  <a:lnTo>
                    <a:pt x="330" y="332"/>
                  </a:lnTo>
                  <a:lnTo>
                    <a:pt x="330" y="332"/>
                  </a:lnTo>
                  <a:lnTo>
                    <a:pt x="333" y="332"/>
                  </a:lnTo>
                  <a:lnTo>
                    <a:pt x="333" y="332"/>
                  </a:lnTo>
                  <a:lnTo>
                    <a:pt x="336" y="332"/>
                  </a:lnTo>
                  <a:lnTo>
                    <a:pt x="339" y="332"/>
                  </a:lnTo>
                  <a:lnTo>
                    <a:pt x="342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7" y="332"/>
                  </a:lnTo>
                  <a:lnTo>
                    <a:pt x="350" y="332"/>
                  </a:lnTo>
                  <a:lnTo>
                    <a:pt x="353" y="332"/>
                  </a:lnTo>
                  <a:lnTo>
                    <a:pt x="356" y="332"/>
                  </a:lnTo>
                  <a:lnTo>
                    <a:pt x="359" y="332"/>
                  </a:lnTo>
                  <a:lnTo>
                    <a:pt x="359" y="332"/>
                  </a:lnTo>
                  <a:lnTo>
                    <a:pt x="362" y="332"/>
                  </a:lnTo>
                  <a:lnTo>
                    <a:pt x="362" y="329"/>
                  </a:lnTo>
                  <a:lnTo>
                    <a:pt x="364" y="329"/>
                  </a:lnTo>
                  <a:lnTo>
                    <a:pt x="367" y="329"/>
                  </a:lnTo>
                  <a:lnTo>
                    <a:pt x="367" y="329"/>
                  </a:lnTo>
                  <a:lnTo>
                    <a:pt x="370" y="329"/>
                  </a:lnTo>
                  <a:lnTo>
                    <a:pt x="373" y="329"/>
                  </a:lnTo>
                  <a:lnTo>
                    <a:pt x="373" y="326"/>
                  </a:lnTo>
                  <a:lnTo>
                    <a:pt x="373" y="326"/>
                  </a:lnTo>
                  <a:lnTo>
                    <a:pt x="376" y="326"/>
                  </a:lnTo>
                  <a:lnTo>
                    <a:pt x="376" y="326"/>
                  </a:lnTo>
                  <a:lnTo>
                    <a:pt x="379" y="326"/>
                  </a:lnTo>
                  <a:lnTo>
                    <a:pt x="381" y="326"/>
                  </a:lnTo>
                  <a:lnTo>
                    <a:pt x="381" y="326"/>
                  </a:lnTo>
                  <a:lnTo>
                    <a:pt x="384" y="326"/>
                  </a:lnTo>
                  <a:lnTo>
                    <a:pt x="384" y="326"/>
                  </a:lnTo>
                  <a:lnTo>
                    <a:pt x="387" y="326"/>
                  </a:lnTo>
                  <a:lnTo>
                    <a:pt x="390" y="326"/>
                  </a:lnTo>
                  <a:lnTo>
                    <a:pt x="393" y="326"/>
                  </a:lnTo>
                  <a:lnTo>
                    <a:pt x="393" y="326"/>
                  </a:lnTo>
                  <a:lnTo>
                    <a:pt x="396" y="326"/>
                  </a:lnTo>
                  <a:lnTo>
                    <a:pt x="398" y="326"/>
                  </a:lnTo>
                  <a:lnTo>
                    <a:pt x="398" y="326"/>
                  </a:lnTo>
                  <a:lnTo>
                    <a:pt x="401" y="326"/>
                  </a:lnTo>
                  <a:lnTo>
                    <a:pt x="401" y="326"/>
                  </a:lnTo>
                  <a:lnTo>
                    <a:pt x="404" y="326"/>
                  </a:lnTo>
                  <a:lnTo>
                    <a:pt x="407" y="326"/>
                  </a:lnTo>
                  <a:lnTo>
                    <a:pt x="407" y="323"/>
                  </a:lnTo>
                  <a:lnTo>
                    <a:pt x="410" y="323"/>
                  </a:lnTo>
                  <a:lnTo>
                    <a:pt x="410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5" y="323"/>
                  </a:lnTo>
                  <a:lnTo>
                    <a:pt x="415" y="323"/>
                  </a:lnTo>
                  <a:lnTo>
                    <a:pt x="418" y="323"/>
                  </a:lnTo>
                  <a:lnTo>
                    <a:pt x="421" y="323"/>
                  </a:lnTo>
                  <a:lnTo>
                    <a:pt x="424" y="323"/>
                  </a:lnTo>
                  <a:lnTo>
                    <a:pt x="424" y="323"/>
                  </a:lnTo>
                  <a:lnTo>
                    <a:pt x="427" y="323"/>
                  </a:lnTo>
                  <a:lnTo>
                    <a:pt x="429" y="323"/>
                  </a:lnTo>
                  <a:lnTo>
                    <a:pt x="429" y="320"/>
                  </a:lnTo>
                  <a:lnTo>
                    <a:pt x="432" y="320"/>
                  </a:lnTo>
                  <a:lnTo>
                    <a:pt x="435" y="320"/>
                  </a:lnTo>
                  <a:lnTo>
                    <a:pt x="435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41" y="320"/>
                  </a:lnTo>
                  <a:lnTo>
                    <a:pt x="441" y="317"/>
                  </a:lnTo>
                  <a:lnTo>
                    <a:pt x="444" y="317"/>
                  </a:lnTo>
                  <a:lnTo>
                    <a:pt x="446" y="317"/>
                  </a:lnTo>
                  <a:lnTo>
                    <a:pt x="449" y="317"/>
                  </a:lnTo>
                  <a:lnTo>
                    <a:pt x="449" y="317"/>
                  </a:lnTo>
                  <a:lnTo>
                    <a:pt x="452" y="317"/>
                  </a:lnTo>
                  <a:lnTo>
                    <a:pt x="452" y="317"/>
                  </a:lnTo>
                  <a:lnTo>
                    <a:pt x="455" y="317"/>
                  </a:lnTo>
                  <a:lnTo>
                    <a:pt x="458" y="317"/>
                  </a:lnTo>
                  <a:lnTo>
                    <a:pt x="461" y="317"/>
                  </a:lnTo>
                  <a:lnTo>
                    <a:pt x="461" y="317"/>
                  </a:lnTo>
                  <a:lnTo>
                    <a:pt x="463" y="317"/>
                  </a:lnTo>
                  <a:lnTo>
                    <a:pt x="463" y="317"/>
                  </a:lnTo>
                  <a:lnTo>
                    <a:pt x="466" y="317"/>
                  </a:lnTo>
                  <a:lnTo>
                    <a:pt x="469" y="317"/>
                  </a:lnTo>
                  <a:lnTo>
                    <a:pt x="469" y="315"/>
                  </a:lnTo>
                  <a:lnTo>
                    <a:pt x="472" y="315"/>
                  </a:lnTo>
                  <a:lnTo>
                    <a:pt x="475" y="315"/>
                  </a:lnTo>
                  <a:lnTo>
                    <a:pt x="475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80" y="315"/>
                  </a:lnTo>
                  <a:lnTo>
                    <a:pt x="480" y="312"/>
                  </a:lnTo>
                  <a:lnTo>
                    <a:pt x="483" y="312"/>
                  </a:lnTo>
                  <a:lnTo>
                    <a:pt x="483" y="312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2"/>
                  </a:lnTo>
                  <a:lnTo>
                    <a:pt x="495" y="312"/>
                  </a:lnTo>
                  <a:lnTo>
                    <a:pt x="497" y="312"/>
                  </a:lnTo>
                  <a:lnTo>
                    <a:pt x="497" y="312"/>
                  </a:lnTo>
                  <a:lnTo>
                    <a:pt x="500" y="312"/>
                  </a:lnTo>
                  <a:lnTo>
                    <a:pt x="503" y="312"/>
                  </a:lnTo>
                  <a:lnTo>
                    <a:pt x="503" y="312"/>
                  </a:lnTo>
                  <a:lnTo>
                    <a:pt x="506" y="312"/>
                  </a:lnTo>
                  <a:lnTo>
                    <a:pt x="506" y="309"/>
                  </a:lnTo>
                  <a:lnTo>
                    <a:pt x="509" y="309"/>
                  </a:lnTo>
                  <a:lnTo>
                    <a:pt x="509" y="309"/>
                  </a:lnTo>
                  <a:lnTo>
                    <a:pt x="512" y="309"/>
                  </a:lnTo>
                  <a:lnTo>
                    <a:pt x="514" y="309"/>
                  </a:lnTo>
                  <a:lnTo>
                    <a:pt x="514" y="309"/>
                  </a:lnTo>
                  <a:lnTo>
                    <a:pt x="517" y="309"/>
                  </a:lnTo>
                  <a:lnTo>
                    <a:pt x="517" y="309"/>
                  </a:lnTo>
                  <a:lnTo>
                    <a:pt x="520" y="309"/>
                  </a:lnTo>
                  <a:lnTo>
                    <a:pt x="523" y="309"/>
                  </a:lnTo>
                  <a:lnTo>
                    <a:pt x="526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31" y="309"/>
                  </a:lnTo>
                  <a:lnTo>
                    <a:pt x="531" y="306"/>
                  </a:lnTo>
                  <a:lnTo>
                    <a:pt x="534" y="306"/>
                  </a:lnTo>
                  <a:lnTo>
                    <a:pt x="537" y="306"/>
                  </a:lnTo>
                  <a:lnTo>
                    <a:pt x="540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5" y="306"/>
                  </a:lnTo>
                  <a:lnTo>
                    <a:pt x="545" y="306"/>
                  </a:lnTo>
                  <a:lnTo>
                    <a:pt x="548" y="306"/>
                  </a:lnTo>
                  <a:lnTo>
                    <a:pt x="551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7" y="306"/>
                  </a:lnTo>
                  <a:lnTo>
                    <a:pt x="560" y="306"/>
                  </a:lnTo>
                  <a:lnTo>
                    <a:pt x="562" y="306"/>
                  </a:lnTo>
                  <a:lnTo>
                    <a:pt x="565" y="306"/>
                  </a:lnTo>
                  <a:lnTo>
                    <a:pt x="568" y="306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71" y="303"/>
                  </a:lnTo>
                  <a:lnTo>
                    <a:pt x="574" y="303"/>
                  </a:lnTo>
                  <a:lnTo>
                    <a:pt x="574" y="303"/>
                  </a:lnTo>
                  <a:lnTo>
                    <a:pt x="577" y="303"/>
                  </a:lnTo>
                  <a:lnTo>
                    <a:pt x="579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5" y="303"/>
                  </a:lnTo>
                  <a:lnTo>
                    <a:pt x="588" y="303"/>
                  </a:lnTo>
                  <a:lnTo>
                    <a:pt x="591" y="303"/>
                  </a:lnTo>
                  <a:lnTo>
                    <a:pt x="594" y="303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6" y="300"/>
                  </a:lnTo>
                  <a:lnTo>
                    <a:pt x="599" y="300"/>
                  </a:lnTo>
                  <a:lnTo>
                    <a:pt x="599" y="300"/>
                  </a:lnTo>
                  <a:lnTo>
                    <a:pt x="602" y="300"/>
                  </a:lnTo>
                  <a:lnTo>
                    <a:pt x="605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11" y="300"/>
                  </a:lnTo>
                  <a:lnTo>
                    <a:pt x="613" y="300"/>
                  </a:lnTo>
                  <a:lnTo>
                    <a:pt x="616" y="300"/>
                  </a:lnTo>
                  <a:lnTo>
                    <a:pt x="619" y="300"/>
                  </a:lnTo>
                  <a:lnTo>
                    <a:pt x="619" y="300"/>
                  </a:lnTo>
                  <a:lnTo>
                    <a:pt x="622" y="300"/>
                  </a:lnTo>
                  <a:lnTo>
                    <a:pt x="622" y="298"/>
                  </a:lnTo>
                  <a:lnTo>
                    <a:pt x="622" y="298"/>
                  </a:lnTo>
                  <a:lnTo>
                    <a:pt x="625" y="298"/>
                  </a:lnTo>
                  <a:lnTo>
                    <a:pt x="625" y="298"/>
                  </a:lnTo>
                  <a:lnTo>
                    <a:pt x="627" y="298"/>
                  </a:lnTo>
                  <a:lnTo>
                    <a:pt x="630" y="298"/>
                  </a:lnTo>
                  <a:lnTo>
                    <a:pt x="630" y="298"/>
                  </a:lnTo>
                  <a:lnTo>
                    <a:pt x="633" y="298"/>
                  </a:lnTo>
                  <a:lnTo>
                    <a:pt x="633" y="298"/>
                  </a:lnTo>
                  <a:lnTo>
                    <a:pt x="636" y="298"/>
                  </a:lnTo>
                  <a:lnTo>
                    <a:pt x="636" y="298"/>
                  </a:lnTo>
                  <a:lnTo>
                    <a:pt x="639" y="298"/>
                  </a:lnTo>
                  <a:lnTo>
                    <a:pt x="639" y="295"/>
                  </a:lnTo>
                  <a:lnTo>
                    <a:pt x="642" y="295"/>
                  </a:lnTo>
                  <a:lnTo>
                    <a:pt x="644" y="295"/>
                  </a:lnTo>
                  <a:lnTo>
                    <a:pt x="644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50" y="295"/>
                  </a:lnTo>
                  <a:lnTo>
                    <a:pt x="650" y="292"/>
                  </a:lnTo>
                  <a:lnTo>
                    <a:pt x="653" y="292"/>
                  </a:lnTo>
                  <a:lnTo>
                    <a:pt x="656" y="292"/>
                  </a:lnTo>
                  <a:lnTo>
                    <a:pt x="659" y="292"/>
                  </a:lnTo>
                  <a:lnTo>
                    <a:pt x="659" y="292"/>
                  </a:lnTo>
                  <a:lnTo>
                    <a:pt x="661" y="292"/>
                  </a:lnTo>
                  <a:lnTo>
                    <a:pt x="664" y="292"/>
                  </a:lnTo>
                  <a:lnTo>
                    <a:pt x="667" y="292"/>
                  </a:lnTo>
                  <a:lnTo>
                    <a:pt x="670" y="292"/>
                  </a:lnTo>
                  <a:lnTo>
                    <a:pt x="673" y="292"/>
                  </a:lnTo>
                  <a:lnTo>
                    <a:pt x="673" y="292"/>
                  </a:lnTo>
                  <a:lnTo>
                    <a:pt x="676" y="292"/>
                  </a:lnTo>
                  <a:lnTo>
                    <a:pt x="676" y="292"/>
                  </a:lnTo>
                  <a:lnTo>
                    <a:pt x="678" y="292"/>
                  </a:lnTo>
                  <a:lnTo>
                    <a:pt x="681" y="292"/>
                  </a:lnTo>
                  <a:lnTo>
                    <a:pt x="684" y="292"/>
                  </a:lnTo>
                  <a:lnTo>
                    <a:pt x="687" y="292"/>
                  </a:lnTo>
                  <a:lnTo>
                    <a:pt x="687" y="292"/>
                  </a:lnTo>
                  <a:lnTo>
                    <a:pt x="690" y="292"/>
                  </a:lnTo>
                  <a:lnTo>
                    <a:pt x="693" y="292"/>
                  </a:lnTo>
                  <a:lnTo>
                    <a:pt x="695" y="292"/>
                  </a:lnTo>
                  <a:lnTo>
                    <a:pt x="695" y="292"/>
                  </a:lnTo>
                  <a:lnTo>
                    <a:pt x="698" y="292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701" y="289"/>
                  </a:lnTo>
                  <a:lnTo>
                    <a:pt x="704" y="289"/>
                  </a:lnTo>
                  <a:lnTo>
                    <a:pt x="707" y="289"/>
                  </a:lnTo>
                  <a:lnTo>
                    <a:pt x="710" y="289"/>
                  </a:lnTo>
                  <a:lnTo>
                    <a:pt x="710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5" y="289"/>
                  </a:lnTo>
                  <a:lnTo>
                    <a:pt x="715" y="289"/>
                  </a:lnTo>
                  <a:lnTo>
                    <a:pt x="718" y="289"/>
                  </a:lnTo>
                  <a:lnTo>
                    <a:pt x="721" y="289"/>
                  </a:lnTo>
                  <a:lnTo>
                    <a:pt x="724" y="289"/>
                  </a:lnTo>
                  <a:lnTo>
                    <a:pt x="724" y="286"/>
                  </a:lnTo>
                  <a:lnTo>
                    <a:pt x="727" y="286"/>
                  </a:lnTo>
                  <a:lnTo>
                    <a:pt x="727" y="286"/>
                  </a:lnTo>
                  <a:lnTo>
                    <a:pt x="729" y="286"/>
                  </a:lnTo>
                  <a:lnTo>
                    <a:pt x="732" y="286"/>
                  </a:lnTo>
                  <a:lnTo>
                    <a:pt x="735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41" y="286"/>
                  </a:lnTo>
                  <a:lnTo>
                    <a:pt x="743" y="286"/>
                  </a:lnTo>
                  <a:lnTo>
                    <a:pt x="746" y="286"/>
                  </a:lnTo>
                  <a:lnTo>
                    <a:pt x="746" y="286"/>
                  </a:lnTo>
                  <a:lnTo>
                    <a:pt x="749" y="286"/>
                  </a:lnTo>
                  <a:lnTo>
                    <a:pt x="749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3"/>
                  </a:lnTo>
                  <a:lnTo>
                    <a:pt x="758" y="283"/>
                  </a:lnTo>
                  <a:lnTo>
                    <a:pt x="760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6" y="283"/>
                  </a:lnTo>
                  <a:lnTo>
                    <a:pt x="769" y="283"/>
                  </a:lnTo>
                  <a:lnTo>
                    <a:pt x="772" y="283"/>
                  </a:lnTo>
                  <a:lnTo>
                    <a:pt x="775" y="283"/>
                  </a:lnTo>
                  <a:lnTo>
                    <a:pt x="775" y="281"/>
                  </a:lnTo>
                  <a:lnTo>
                    <a:pt x="777" y="281"/>
                  </a:lnTo>
                  <a:lnTo>
                    <a:pt x="777" y="281"/>
                  </a:lnTo>
                  <a:lnTo>
                    <a:pt x="780" y="281"/>
                  </a:lnTo>
                  <a:lnTo>
                    <a:pt x="780" y="281"/>
                  </a:lnTo>
                  <a:lnTo>
                    <a:pt x="783" y="281"/>
                  </a:lnTo>
                  <a:lnTo>
                    <a:pt x="786" y="281"/>
                  </a:lnTo>
                  <a:lnTo>
                    <a:pt x="786" y="281"/>
                  </a:lnTo>
                  <a:lnTo>
                    <a:pt x="789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78"/>
                  </a:lnTo>
                  <a:lnTo>
                    <a:pt x="794" y="278"/>
                  </a:lnTo>
                  <a:lnTo>
                    <a:pt x="797" y="278"/>
                  </a:lnTo>
                  <a:lnTo>
                    <a:pt x="797" y="278"/>
                  </a:lnTo>
                  <a:lnTo>
                    <a:pt x="800" y="278"/>
                  </a:lnTo>
                  <a:lnTo>
                    <a:pt x="800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6" y="278"/>
                  </a:lnTo>
                  <a:lnTo>
                    <a:pt x="806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11" y="275"/>
                  </a:lnTo>
                  <a:lnTo>
                    <a:pt x="814" y="275"/>
                  </a:lnTo>
                  <a:lnTo>
                    <a:pt x="814" y="275"/>
                  </a:lnTo>
                  <a:lnTo>
                    <a:pt x="817" y="275"/>
                  </a:lnTo>
                  <a:lnTo>
                    <a:pt x="817" y="275"/>
                  </a:lnTo>
                  <a:lnTo>
                    <a:pt x="820" y="275"/>
                  </a:lnTo>
                  <a:lnTo>
                    <a:pt x="823" y="275"/>
                  </a:lnTo>
                  <a:lnTo>
                    <a:pt x="823" y="272"/>
                  </a:lnTo>
                  <a:lnTo>
                    <a:pt x="826" y="272"/>
                  </a:lnTo>
                  <a:lnTo>
                    <a:pt x="826" y="272"/>
                  </a:lnTo>
                  <a:lnTo>
                    <a:pt x="828" y="272"/>
                  </a:lnTo>
                  <a:lnTo>
                    <a:pt x="828" y="272"/>
                  </a:lnTo>
                  <a:lnTo>
                    <a:pt x="831" y="272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7"/>
                  </a:lnTo>
                  <a:lnTo>
                    <a:pt x="848" y="267"/>
                  </a:lnTo>
                  <a:lnTo>
                    <a:pt x="848" y="267"/>
                  </a:lnTo>
                  <a:lnTo>
                    <a:pt x="851" y="267"/>
                  </a:lnTo>
                  <a:lnTo>
                    <a:pt x="851" y="264"/>
                  </a:lnTo>
                  <a:lnTo>
                    <a:pt x="854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9" y="264"/>
                  </a:lnTo>
                  <a:lnTo>
                    <a:pt x="862" y="264"/>
                  </a:lnTo>
                  <a:lnTo>
                    <a:pt x="865" y="264"/>
                  </a:lnTo>
                  <a:lnTo>
                    <a:pt x="868" y="264"/>
                  </a:lnTo>
                  <a:lnTo>
                    <a:pt x="868" y="264"/>
                  </a:lnTo>
                  <a:lnTo>
                    <a:pt x="871" y="264"/>
                  </a:lnTo>
                  <a:lnTo>
                    <a:pt x="871" y="264"/>
                  </a:lnTo>
                  <a:lnTo>
                    <a:pt x="874" y="264"/>
                  </a:lnTo>
                  <a:lnTo>
                    <a:pt x="874" y="264"/>
                  </a:lnTo>
                  <a:lnTo>
                    <a:pt x="876" y="264"/>
                  </a:lnTo>
                  <a:lnTo>
                    <a:pt x="879" y="264"/>
                  </a:lnTo>
                  <a:lnTo>
                    <a:pt x="879" y="261"/>
                  </a:lnTo>
                  <a:lnTo>
                    <a:pt x="882" y="261"/>
                  </a:lnTo>
                  <a:lnTo>
                    <a:pt x="882" y="261"/>
                  </a:lnTo>
                  <a:lnTo>
                    <a:pt x="885" y="261"/>
                  </a:lnTo>
                  <a:lnTo>
                    <a:pt x="885" y="261"/>
                  </a:lnTo>
                  <a:lnTo>
                    <a:pt x="888" y="261"/>
                  </a:lnTo>
                  <a:lnTo>
                    <a:pt x="891" y="261"/>
                  </a:lnTo>
                  <a:lnTo>
                    <a:pt x="893" y="261"/>
                  </a:lnTo>
                  <a:lnTo>
                    <a:pt x="893" y="261"/>
                  </a:lnTo>
                  <a:lnTo>
                    <a:pt x="896" y="261"/>
                  </a:lnTo>
                  <a:lnTo>
                    <a:pt x="896" y="261"/>
                  </a:lnTo>
                  <a:lnTo>
                    <a:pt x="899" y="261"/>
                  </a:lnTo>
                  <a:lnTo>
                    <a:pt x="902" y="261"/>
                  </a:lnTo>
                  <a:lnTo>
                    <a:pt x="902" y="261"/>
                  </a:lnTo>
                  <a:lnTo>
                    <a:pt x="905" y="261"/>
                  </a:lnTo>
                  <a:lnTo>
                    <a:pt x="908" y="261"/>
                  </a:lnTo>
                  <a:lnTo>
                    <a:pt x="908" y="261"/>
                  </a:lnTo>
                  <a:lnTo>
                    <a:pt x="908" y="258"/>
                  </a:lnTo>
                  <a:lnTo>
                    <a:pt x="910" y="258"/>
                  </a:lnTo>
                  <a:lnTo>
                    <a:pt x="910" y="258"/>
                  </a:lnTo>
                  <a:lnTo>
                    <a:pt x="913" y="258"/>
                  </a:lnTo>
                  <a:lnTo>
                    <a:pt x="916" y="258"/>
                  </a:lnTo>
                  <a:lnTo>
                    <a:pt x="919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5" y="258"/>
                  </a:lnTo>
                  <a:lnTo>
                    <a:pt x="927" y="258"/>
                  </a:lnTo>
                  <a:lnTo>
                    <a:pt x="930" y="258"/>
                  </a:lnTo>
                  <a:lnTo>
                    <a:pt x="933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5"/>
                  </a:lnTo>
                  <a:lnTo>
                    <a:pt x="939" y="255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4" y="255"/>
                  </a:lnTo>
                  <a:lnTo>
                    <a:pt x="944" y="255"/>
                  </a:lnTo>
                  <a:lnTo>
                    <a:pt x="947" y="255"/>
                  </a:lnTo>
                  <a:lnTo>
                    <a:pt x="947" y="255"/>
                  </a:lnTo>
                  <a:lnTo>
                    <a:pt x="950" y="255"/>
                  </a:lnTo>
                  <a:lnTo>
                    <a:pt x="953" y="255"/>
                  </a:lnTo>
                  <a:lnTo>
                    <a:pt x="953" y="255"/>
                  </a:lnTo>
                  <a:lnTo>
                    <a:pt x="956" y="255"/>
                  </a:lnTo>
                  <a:lnTo>
                    <a:pt x="956" y="252"/>
                  </a:lnTo>
                  <a:lnTo>
                    <a:pt x="958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4" y="252"/>
                  </a:lnTo>
                  <a:lnTo>
                    <a:pt x="967" y="252"/>
                  </a:lnTo>
                  <a:lnTo>
                    <a:pt x="970" y="252"/>
                  </a:lnTo>
                  <a:lnTo>
                    <a:pt x="973" y="252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5" y="250"/>
                  </a:lnTo>
                  <a:lnTo>
                    <a:pt x="975" y="250"/>
                  </a:lnTo>
                  <a:lnTo>
                    <a:pt x="978" y="250"/>
                  </a:lnTo>
                  <a:lnTo>
                    <a:pt x="981" y="250"/>
                  </a:lnTo>
                  <a:lnTo>
                    <a:pt x="984" y="250"/>
                  </a:lnTo>
                  <a:lnTo>
                    <a:pt x="984" y="250"/>
                  </a:lnTo>
                  <a:lnTo>
                    <a:pt x="987" y="250"/>
                  </a:lnTo>
                  <a:lnTo>
                    <a:pt x="987" y="250"/>
                  </a:lnTo>
                  <a:lnTo>
                    <a:pt x="987" y="247"/>
                  </a:lnTo>
                  <a:lnTo>
                    <a:pt x="990" y="247"/>
                  </a:lnTo>
                  <a:lnTo>
                    <a:pt x="990" y="247"/>
                  </a:lnTo>
                  <a:lnTo>
                    <a:pt x="992" y="247"/>
                  </a:lnTo>
                  <a:lnTo>
                    <a:pt x="995" y="247"/>
                  </a:lnTo>
                  <a:lnTo>
                    <a:pt x="995" y="247"/>
                  </a:lnTo>
                  <a:lnTo>
                    <a:pt x="998" y="247"/>
                  </a:lnTo>
                  <a:lnTo>
                    <a:pt x="998" y="247"/>
                  </a:lnTo>
                  <a:lnTo>
                    <a:pt x="1001" y="247"/>
                  </a:lnTo>
                  <a:lnTo>
                    <a:pt x="1001" y="247"/>
                  </a:lnTo>
                  <a:lnTo>
                    <a:pt x="1004" y="247"/>
                  </a:lnTo>
                  <a:lnTo>
                    <a:pt x="1007" y="247"/>
                  </a:lnTo>
                  <a:lnTo>
                    <a:pt x="1007" y="247"/>
                  </a:lnTo>
                  <a:lnTo>
                    <a:pt x="1009" y="247"/>
                  </a:lnTo>
                  <a:lnTo>
                    <a:pt x="1012" y="247"/>
                  </a:lnTo>
                  <a:lnTo>
                    <a:pt x="1012" y="247"/>
                  </a:lnTo>
                  <a:lnTo>
                    <a:pt x="1015" y="247"/>
                  </a:lnTo>
                  <a:lnTo>
                    <a:pt x="1015" y="244"/>
                  </a:lnTo>
                  <a:lnTo>
                    <a:pt x="1018" y="244"/>
                  </a:lnTo>
                  <a:lnTo>
                    <a:pt x="1021" y="244"/>
                  </a:lnTo>
                  <a:lnTo>
                    <a:pt x="1024" y="244"/>
                  </a:lnTo>
                  <a:lnTo>
                    <a:pt x="1026" y="244"/>
                  </a:lnTo>
                  <a:lnTo>
                    <a:pt x="1026" y="244"/>
                  </a:lnTo>
                  <a:lnTo>
                    <a:pt x="1029" y="244"/>
                  </a:lnTo>
                  <a:lnTo>
                    <a:pt x="1032" y="244"/>
                  </a:lnTo>
                  <a:lnTo>
                    <a:pt x="1035" y="244"/>
                  </a:lnTo>
                  <a:lnTo>
                    <a:pt x="1038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3" y="244"/>
                  </a:lnTo>
                  <a:lnTo>
                    <a:pt x="1046" y="244"/>
                  </a:lnTo>
                  <a:lnTo>
                    <a:pt x="1049" y="244"/>
                  </a:lnTo>
                  <a:lnTo>
                    <a:pt x="1052" y="244"/>
                  </a:lnTo>
                  <a:lnTo>
                    <a:pt x="1052" y="244"/>
                  </a:lnTo>
                  <a:lnTo>
                    <a:pt x="1055" y="244"/>
                  </a:lnTo>
                  <a:lnTo>
                    <a:pt x="1055" y="244"/>
                  </a:lnTo>
                  <a:lnTo>
                    <a:pt x="1057" y="244"/>
                  </a:lnTo>
                  <a:lnTo>
                    <a:pt x="1060" y="244"/>
                  </a:lnTo>
                  <a:lnTo>
                    <a:pt x="1060" y="244"/>
                  </a:lnTo>
                  <a:lnTo>
                    <a:pt x="1063" y="244"/>
                  </a:lnTo>
                  <a:lnTo>
                    <a:pt x="1066" y="244"/>
                  </a:lnTo>
                  <a:lnTo>
                    <a:pt x="1066" y="241"/>
                  </a:lnTo>
                  <a:lnTo>
                    <a:pt x="1066" y="241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72" y="241"/>
                  </a:lnTo>
                  <a:lnTo>
                    <a:pt x="1074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17" y="235"/>
                  </a:lnTo>
                  <a:lnTo>
                    <a:pt x="1120" y="235"/>
                  </a:lnTo>
                  <a:lnTo>
                    <a:pt x="1120" y="235"/>
                  </a:lnTo>
                  <a:lnTo>
                    <a:pt x="1123" y="235"/>
                  </a:lnTo>
                  <a:lnTo>
                    <a:pt x="1125" y="235"/>
                  </a:lnTo>
                  <a:lnTo>
                    <a:pt x="1128" y="235"/>
                  </a:lnTo>
                  <a:lnTo>
                    <a:pt x="1131" y="235"/>
                  </a:lnTo>
                  <a:lnTo>
                    <a:pt x="1131" y="235"/>
                  </a:lnTo>
                  <a:lnTo>
                    <a:pt x="1134" y="235"/>
                  </a:lnTo>
                  <a:lnTo>
                    <a:pt x="1137" y="235"/>
                  </a:lnTo>
                  <a:lnTo>
                    <a:pt x="1139" y="235"/>
                  </a:lnTo>
                  <a:lnTo>
                    <a:pt x="1139" y="235"/>
                  </a:lnTo>
                  <a:lnTo>
                    <a:pt x="1142" y="235"/>
                  </a:lnTo>
                  <a:lnTo>
                    <a:pt x="1142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8" y="233"/>
                  </a:lnTo>
                  <a:lnTo>
                    <a:pt x="1151" y="233"/>
                  </a:lnTo>
                  <a:lnTo>
                    <a:pt x="1154" y="233"/>
                  </a:lnTo>
                  <a:lnTo>
                    <a:pt x="1156" y="233"/>
                  </a:lnTo>
                  <a:lnTo>
                    <a:pt x="1156" y="233"/>
                  </a:lnTo>
                  <a:lnTo>
                    <a:pt x="1159" y="233"/>
                  </a:lnTo>
                  <a:lnTo>
                    <a:pt x="1162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8" y="233"/>
                  </a:lnTo>
                  <a:lnTo>
                    <a:pt x="1171" y="233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3" y="230"/>
                  </a:lnTo>
                  <a:lnTo>
                    <a:pt x="1176" y="230"/>
                  </a:lnTo>
                  <a:lnTo>
                    <a:pt x="1176" y="230"/>
                  </a:lnTo>
                  <a:lnTo>
                    <a:pt x="1179" y="230"/>
                  </a:lnTo>
                  <a:lnTo>
                    <a:pt x="1179" y="227"/>
                  </a:lnTo>
                  <a:lnTo>
                    <a:pt x="1182" y="227"/>
                  </a:lnTo>
                  <a:lnTo>
                    <a:pt x="1182" y="227"/>
                  </a:lnTo>
                  <a:lnTo>
                    <a:pt x="1185" y="227"/>
                  </a:lnTo>
                  <a:lnTo>
                    <a:pt x="1188" y="227"/>
                  </a:lnTo>
                  <a:lnTo>
                    <a:pt x="1190" y="227"/>
                  </a:lnTo>
                  <a:lnTo>
                    <a:pt x="1193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9" y="227"/>
                  </a:lnTo>
                  <a:lnTo>
                    <a:pt x="1202" y="227"/>
                  </a:lnTo>
                  <a:lnTo>
                    <a:pt x="1205" y="227"/>
                  </a:lnTo>
                  <a:lnTo>
                    <a:pt x="1207" y="227"/>
                  </a:lnTo>
                  <a:lnTo>
                    <a:pt x="1210" y="227"/>
                  </a:lnTo>
                  <a:lnTo>
                    <a:pt x="1210" y="227"/>
                  </a:lnTo>
                  <a:lnTo>
                    <a:pt x="1210" y="224"/>
                  </a:lnTo>
                  <a:lnTo>
                    <a:pt x="1213" y="224"/>
                  </a:lnTo>
                  <a:lnTo>
                    <a:pt x="1216" y="224"/>
                  </a:lnTo>
                  <a:lnTo>
                    <a:pt x="1219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4" y="224"/>
                  </a:lnTo>
                  <a:lnTo>
                    <a:pt x="1227" y="224"/>
                  </a:lnTo>
                  <a:lnTo>
                    <a:pt x="1227" y="224"/>
                  </a:lnTo>
                  <a:lnTo>
                    <a:pt x="1230" y="224"/>
                  </a:lnTo>
                  <a:lnTo>
                    <a:pt x="1233" y="224"/>
                  </a:lnTo>
                  <a:lnTo>
                    <a:pt x="1233" y="224"/>
                  </a:lnTo>
                  <a:lnTo>
                    <a:pt x="1236" y="224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8" y="221"/>
                  </a:lnTo>
                  <a:lnTo>
                    <a:pt x="1238" y="221"/>
                  </a:lnTo>
                  <a:lnTo>
                    <a:pt x="1241" y="221"/>
                  </a:lnTo>
                  <a:lnTo>
                    <a:pt x="1241" y="221"/>
                  </a:lnTo>
                  <a:lnTo>
                    <a:pt x="1244" y="221"/>
                  </a:lnTo>
                  <a:lnTo>
                    <a:pt x="1244" y="218"/>
                  </a:lnTo>
                  <a:lnTo>
                    <a:pt x="1247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3" y="218"/>
                  </a:lnTo>
                  <a:lnTo>
                    <a:pt x="1255" y="218"/>
                  </a:lnTo>
                  <a:lnTo>
                    <a:pt x="1258" y="218"/>
                  </a:lnTo>
                  <a:lnTo>
                    <a:pt x="1261" y="218"/>
                  </a:lnTo>
                  <a:lnTo>
                    <a:pt x="1261" y="218"/>
                  </a:lnTo>
                  <a:lnTo>
                    <a:pt x="1264" y="218"/>
                  </a:lnTo>
                  <a:lnTo>
                    <a:pt x="1267" y="218"/>
                  </a:lnTo>
                  <a:lnTo>
                    <a:pt x="1270" y="218"/>
                  </a:lnTo>
                  <a:lnTo>
                    <a:pt x="1272" y="218"/>
                  </a:lnTo>
                  <a:lnTo>
                    <a:pt x="1272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8" y="218"/>
                  </a:lnTo>
                  <a:lnTo>
                    <a:pt x="1281" y="218"/>
                  </a:lnTo>
                  <a:lnTo>
                    <a:pt x="1284" y="218"/>
                  </a:lnTo>
                  <a:lnTo>
                    <a:pt x="1287" y="218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9" y="216"/>
                  </a:lnTo>
                  <a:lnTo>
                    <a:pt x="1289" y="216"/>
                  </a:lnTo>
                  <a:lnTo>
                    <a:pt x="1292" y="216"/>
                  </a:lnTo>
                  <a:lnTo>
                    <a:pt x="1292" y="216"/>
                  </a:lnTo>
                  <a:lnTo>
                    <a:pt x="1295" y="216"/>
                  </a:lnTo>
                  <a:lnTo>
                    <a:pt x="1298" y="216"/>
                  </a:lnTo>
                  <a:lnTo>
                    <a:pt x="1301" y="216"/>
                  </a:lnTo>
                  <a:lnTo>
                    <a:pt x="1301" y="216"/>
                  </a:lnTo>
                  <a:lnTo>
                    <a:pt x="1304" y="216"/>
                  </a:lnTo>
                  <a:lnTo>
                    <a:pt x="1306" y="216"/>
                  </a:lnTo>
                  <a:lnTo>
                    <a:pt x="1309" y="216"/>
                  </a:lnTo>
                  <a:lnTo>
                    <a:pt x="1312" y="216"/>
                  </a:lnTo>
                  <a:lnTo>
                    <a:pt x="1315" y="216"/>
                  </a:lnTo>
                  <a:lnTo>
                    <a:pt x="1315" y="216"/>
                  </a:lnTo>
                  <a:lnTo>
                    <a:pt x="1315" y="213"/>
                  </a:lnTo>
                  <a:lnTo>
                    <a:pt x="1318" y="213"/>
                  </a:lnTo>
                  <a:lnTo>
                    <a:pt x="1318" y="213"/>
                  </a:lnTo>
                  <a:lnTo>
                    <a:pt x="1321" y="213"/>
                  </a:lnTo>
                  <a:lnTo>
                    <a:pt x="1321" y="213"/>
                  </a:lnTo>
                  <a:lnTo>
                    <a:pt x="1323" y="213"/>
                  </a:lnTo>
                  <a:lnTo>
                    <a:pt x="1326" y="213"/>
                  </a:lnTo>
                  <a:lnTo>
                    <a:pt x="1326" y="213"/>
                  </a:lnTo>
                  <a:lnTo>
                    <a:pt x="1329" y="213"/>
                  </a:lnTo>
                  <a:lnTo>
                    <a:pt x="1332" y="213"/>
                  </a:lnTo>
                  <a:lnTo>
                    <a:pt x="1335" y="213"/>
                  </a:lnTo>
                  <a:lnTo>
                    <a:pt x="1338" y="213"/>
                  </a:lnTo>
                  <a:lnTo>
                    <a:pt x="1340" y="213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3" y="210"/>
                  </a:lnTo>
                  <a:lnTo>
                    <a:pt x="1346" y="210"/>
                  </a:lnTo>
                  <a:lnTo>
                    <a:pt x="1349" y="210"/>
                  </a:lnTo>
                  <a:lnTo>
                    <a:pt x="1349" y="207"/>
                  </a:lnTo>
                  <a:lnTo>
                    <a:pt x="1352" y="207"/>
                  </a:lnTo>
                  <a:lnTo>
                    <a:pt x="1354" y="207"/>
                  </a:lnTo>
                  <a:lnTo>
                    <a:pt x="1354" y="207"/>
                  </a:lnTo>
                  <a:lnTo>
                    <a:pt x="1357" y="207"/>
                  </a:lnTo>
                  <a:lnTo>
                    <a:pt x="1360" y="207"/>
                  </a:lnTo>
                  <a:lnTo>
                    <a:pt x="1360" y="207"/>
                  </a:lnTo>
                  <a:lnTo>
                    <a:pt x="1363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9" y="207"/>
                  </a:lnTo>
                  <a:lnTo>
                    <a:pt x="1371" y="207"/>
                  </a:lnTo>
                  <a:lnTo>
                    <a:pt x="1374" y="207"/>
                  </a:lnTo>
                  <a:lnTo>
                    <a:pt x="1374" y="204"/>
                  </a:lnTo>
                  <a:lnTo>
                    <a:pt x="1377" y="204"/>
                  </a:lnTo>
                  <a:lnTo>
                    <a:pt x="1377" y="204"/>
                  </a:lnTo>
                  <a:lnTo>
                    <a:pt x="1380" y="204"/>
                  </a:lnTo>
                  <a:lnTo>
                    <a:pt x="1380" y="204"/>
                  </a:lnTo>
                  <a:lnTo>
                    <a:pt x="1383" y="204"/>
                  </a:lnTo>
                  <a:lnTo>
                    <a:pt x="1383" y="204"/>
                  </a:lnTo>
                  <a:lnTo>
                    <a:pt x="1386" y="204"/>
                  </a:lnTo>
                  <a:lnTo>
                    <a:pt x="1388" y="204"/>
                  </a:lnTo>
                  <a:lnTo>
                    <a:pt x="1388" y="201"/>
                  </a:lnTo>
                  <a:lnTo>
                    <a:pt x="1391" y="201"/>
                  </a:lnTo>
                  <a:lnTo>
                    <a:pt x="1391" y="201"/>
                  </a:lnTo>
                  <a:lnTo>
                    <a:pt x="1394" y="201"/>
                  </a:lnTo>
                  <a:lnTo>
                    <a:pt x="1397" y="201"/>
                  </a:lnTo>
                  <a:lnTo>
                    <a:pt x="1397" y="201"/>
                  </a:lnTo>
                  <a:lnTo>
                    <a:pt x="1400" y="201"/>
                  </a:lnTo>
                  <a:lnTo>
                    <a:pt x="1400" y="201"/>
                  </a:lnTo>
                  <a:lnTo>
                    <a:pt x="1403" y="201"/>
                  </a:lnTo>
                  <a:lnTo>
                    <a:pt x="1403" y="201"/>
                  </a:lnTo>
                  <a:lnTo>
                    <a:pt x="1405" y="201"/>
                  </a:lnTo>
                  <a:lnTo>
                    <a:pt x="1405" y="201"/>
                  </a:lnTo>
                  <a:lnTo>
                    <a:pt x="1405" y="199"/>
                  </a:lnTo>
                  <a:lnTo>
                    <a:pt x="1408" y="199"/>
                  </a:lnTo>
                  <a:lnTo>
                    <a:pt x="1408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7" y="199"/>
                  </a:lnTo>
                  <a:lnTo>
                    <a:pt x="1420" y="199"/>
                  </a:lnTo>
                  <a:lnTo>
                    <a:pt x="1420" y="199"/>
                  </a:lnTo>
                  <a:lnTo>
                    <a:pt x="1422" y="199"/>
                  </a:lnTo>
                  <a:lnTo>
                    <a:pt x="1422" y="199"/>
                  </a:lnTo>
                  <a:lnTo>
                    <a:pt x="1425" y="199"/>
                  </a:lnTo>
                  <a:lnTo>
                    <a:pt x="1425" y="196"/>
                  </a:lnTo>
                  <a:lnTo>
                    <a:pt x="1428" y="196"/>
                  </a:lnTo>
                  <a:lnTo>
                    <a:pt x="1431" y="196"/>
                  </a:lnTo>
                  <a:lnTo>
                    <a:pt x="1431" y="196"/>
                  </a:lnTo>
                  <a:lnTo>
                    <a:pt x="1434" y="196"/>
                  </a:lnTo>
                  <a:lnTo>
                    <a:pt x="1437" y="196"/>
                  </a:lnTo>
                  <a:lnTo>
                    <a:pt x="1439" y="196"/>
                  </a:lnTo>
                  <a:lnTo>
                    <a:pt x="1442" y="196"/>
                  </a:lnTo>
                  <a:lnTo>
                    <a:pt x="1445" y="196"/>
                  </a:lnTo>
                  <a:lnTo>
                    <a:pt x="1445" y="196"/>
                  </a:lnTo>
                  <a:lnTo>
                    <a:pt x="1448" y="196"/>
                  </a:lnTo>
                  <a:lnTo>
                    <a:pt x="1448" y="196"/>
                  </a:lnTo>
                  <a:lnTo>
                    <a:pt x="1451" y="196"/>
                  </a:lnTo>
                  <a:lnTo>
                    <a:pt x="1453" y="196"/>
                  </a:lnTo>
                  <a:lnTo>
                    <a:pt x="1456" y="196"/>
                  </a:lnTo>
                  <a:lnTo>
                    <a:pt x="1459" y="196"/>
                  </a:lnTo>
                  <a:lnTo>
                    <a:pt x="1459" y="196"/>
                  </a:lnTo>
                  <a:lnTo>
                    <a:pt x="1462" y="196"/>
                  </a:lnTo>
                  <a:lnTo>
                    <a:pt x="1465" y="196"/>
                  </a:lnTo>
                  <a:lnTo>
                    <a:pt x="1468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3" y="196"/>
                  </a:lnTo>
                  <a:lnTo>
                    <a:pt x="1476" y="196"/>
                  </a:lnTo>
                  <a:lnTo>
                    <a:pt x="1479" y="196"/>
                  </a:lnTo>
                  <a:lnTo>
                    <a:pt x="1479" y="193"/>
                  </a:lnTo>
                  <a:lnTo>
                    <a:pt x="1482" y="193"/>
                  </a:lnTo>
                  <a:lnTo>
                    <a:pt x="1485" y="193"/>
                  </a:lnTo>
                  <a:lnTo>
                    <a:pt x="1485" y="193"/>
                  </a:lnTo>
                  <a:lnTo>
                    <a:pt x="1487" y="193"/>
                  </a:lnTo>
                  <a:lnTo>
                    <a:pt x="1487" y="193"/>
                  </a:lnTo>
                  <a:lnTo>
                    <a:pt x="1490" y="193"/>
                  </a:lnTo>
                  <a:lnTo>
                    <a:pt x="1493" y="193"/>
                  </a:lnTo>
                  <a:lnTo>
                    <a:pt x="1493" y="193"/>
                  </a:lnTo>
                  <a:lnTo>
                    <a:pt x="1496" y="193"/>
                  </a:lnTo>
                  <a:lnTo>
                    <a:pt x="1496" y="193"/>
                  </a:lnTo>
                  <a:lnTo>
                    <a:pt x="1499" y="193"/>
                  </a:lnTo>
                  <a:lnTo>
                    <a:pt x="1502" y="193"/>
                  </a:lnTo>
                  <a:lnTo>
                    <a:pt x="1504" y="193"/>
                  </a:lnTo>
                  <a:lnTo>
                    <a:pt x="1507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0"/>
                  </a:lnTo>
                  <a:lnTo>
                    <a:pt x="1513" y="190"/>
                  </a:lnTo>
                  <a:lnTo>
                    <a:pt x="1513" y="190"/>
                  </a:lnTo>
                  <a:lnTo>
                    <a:pt x="1516" y="190"/>
                  </a:lnTo>
                  <a:lnTo>
                    <a:pt x="1519" y="190"/>
                  </a:lnTo>
                  <a:lnTo>
                    <a:pt x="1521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7" y="190"/>
                  </a:lnTo>
                  <a:lnTo>
                    <a:pt x="1530" y="190"/>
                  </a:lnTo>
                  <a:lnTo>
                    <a:pt x="1530" y="187"/>
                  </a:lnTo>
                  <a:lnTo>
                    <a:pt x="1533" y="187"/>
                  </a:lnTo>
                  <a:lnTo>
                    <a:pt x="1533" y="187"/>
                  </a:lnTo>
                  <a:lnTo>
                    <a:pt x="1536" y="187"/>
                  </a:lnTo>
                  <a:lnTo>
                    <a:pt x="1536" y="187"/>
                  </a:lnTo>
                  <a:lnTo>
                    <a:pt x="1538" y="187"/>
                  </a:lnTo>
                  <a:lnTo>
                    <a:pt x="1541" y="187"/>
                  </a:lnTo>
                  <a:lnTo>
                    <a:pt x="1544" y="187"/>
                  </a:lnTo>
                  <a:lnTo>
                    <a:pt x="1547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4"/>
                  </a:lnTo>
                  <a:lnTo>
                    <a:pt x="1552" y="184"/>
                  </a:lnTo>
                  <a:lnTo>
                    <a:pt x="1552" y="184"/>
                  </a:lnTo>
                  <a:lnTo>
                    <a:pt x="1555" y="184"/>
                  </a:lnTo>
                  <a:lnTo>
                    <a:pt x="1558" y="184"/>
                  </a:lnTo>
                  <a:lnTo>
                    <a:pt x="1561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7" y="184"/>
                  </a:lnTo>
                  <a:lnTo>
                    <a:pt x="1567" y="182"/>
                  </a:lnTo>
                  <a:lnTo>
                    <a:pt x="1569" y="182"/>
                  </a:lnTo>
                  <a:lnTo>
                    <a:pt x="1572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8" y="182"/>
                  </a:lnTo>
                  <a:lnTo>
                    <a:pt x="1581" y="182"/>
                  </a:lnTo>
                  <a:lnTo>
                    <a:pt x="1584" y="182"/>
                  </a:lnTo>
                  <a:lnTo>
                    <a:pt x="1586" y="182"/>
                  </a:lnTo>
                  <a:lnTo>
                    <a:pt x="1589" y="182"/>
                  </a:lnTo>
                  <a:lnTo>
                    <a:pt x="1589" y="182"/>
                  </a:lnTo>
                  <a:lnTo>
                    <a:pt x="1592" y="182"/>
                  </a:lnTo>
                  <a:lnTo>
                    <a:pt x="1595" y="182"/>
                  </a:lnTo>
                  <a:lnTo>
                    <a:pt x="1598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3" y="182"/>
                  </a:lnTo>
                  <a:lnTo>
                    <a:pt x="1603" y="182"/>
                  </a:lnTo>
                  <a:lnTo>
                    <a:pt x="1606" y="182"/>
                  </a:lnTo>
                  <a:lnTo>
                    <a:pt x="1609" y="182"/>
                  </a:lnTo>
                  <a:lnTo>
                    <a:pt x="1609" y="179"/>
                  </a:lnTo>
                  <a:lnTo>
                    <a:pt x="1612" y="179"/>
                  </a:lnTo>
                  <a:lnTo>
                    <a:pt x="1612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8" y="179"/>
                  </a:lnTo>
                  <a:lnTo>
                    <a:pt x="1618" y="176"/>
                  </a:lnTo>
                  <a:lnTo>
                    <a:pt x="1620" y="176"/>
                  </a:lnTo>
                  <a:lnTo>
                    <a:pt x="1623" y="176"/>
                  </a:lnTo>
                  <a:lnTo>
                    <a:pt x="1626" y="176"/>
                  </a:lnTo>
                  <a:lnTo>
                    <a:pt x="1629" y="176"/>
                  </a:lnTo>
                  <a:lnTo>
                    <a:pt x="1629" y="176"/>
                  </a:lnTo>
                  <a:lnTo>
                    <a:pt x="1632" y="176"/>
                  </a:lnTo>
                  <a:lnTo>
                    <a:pt x="1635" y="176"/>
                  </a:lnTo>
                  <a:lnTo>
                    <a:pt x="1637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3" y="176"/>
                  </a:lnTo>
                  <a:lnTo>
                    <a:pt x="1646" y="176"/>
                  </a:lnTo>
                  <a:lnTo>
                    <a:pt x="1649" y="176"/>
                  </a:lnTo>
                  <a:lnTo>
                    <a:pt x="1649" y="173"/>
                  </a:lnTo>
                  <a:lnTo>
                    <a:pt x="1651" y="173"/>
                  </a:lnTo>
                  <a:lnTo>
                    <a:pt x="1651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7" y="173"/>
                  </a:lnTo>
                  <a:lnTo>
                    <a:pt x="1660" y="173"/>
                  </a:lnTo>
                  <a:lnTo>
                    <a:pt x="1663" y="173"/>
                  </a:lnTo>
                  <a:lnTo>
                    <a:pt x="1666" y="173"/>
                  </a:lnTo>
                  <a:lnTo>
                    <a:pt x="1668" y="173"/>
                  </a:lnTo>
                  <a:lnTo>
                    <a:pt x="1668" y="173"/>
                  </a:lnTo>
                  <a:lnTo>
                    <a:pt x="1671" y="173"/>
                  </a:lnTo>
                  <a:lnTo>
                    <a:pt x="1674" y="173"/>
                  </a:lnTo>
                  <a:lnTo>
                    <a:pt x="1677" y="173"/>
                  </a:lnTo>
                  <a:lnTo>
                    <a:pt x="1680" y="173"/>
                  </a:lnTo>
                  <a:lnTo>
                    <a:pt x="1680" y="173"/>
                  </a:lnTo>
                  <a:lnTo>
                    <a:pt x="1683" y="173"/>
                  </a:lnTo>
                  <a:lnTo>
                    <a:pt x="1683" y="173"/>
                  </a:lnTo>
                  <a:lnTo>
                    <a:pt x="1685" y="173"/>
                  </a:lnTo>
                  <a:lnTo>
                    <a:pt x="1685" y="170"/>
                  </a:lnTo>
                  <a:lnTo>
                    <a:pt x="1688" y="170"/>
                  </a:lnTo>
                  <a:lnTo>
                    <a:pt x="1691" y="170"/>
                  </a:lnTo>
                  <a:lnTo>
                    <a:pt x="1694" y="170"/>
                  </a:lnTo>
                  <a:lnTo>
                    <a:pt x="1694" y="170"/>
                  </a:lnTo>
                  <a:lnTo>
                    <a:pt x="1697" y="170"/>
                  </a:lnTo>
                  <a:lnTo>
                    <a:pt x="1700" y="170"/>
                  </a:lnTo>
                  <a:lnTo>
                    <a:pt x="1702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8" y="170"/>
                  </a:lnTo>
                  <a:lnTo>
                    <a:pt x="1708" y="170"/>
                  </a:lnTo>
                  <a:lnTo>
                    <a:pt x="1711" y="170"/>
                  </a:lnTo>
                  <a:lnTo>
                    <a:pt x="1714" y="170"/>
                  </a:lnTo>
                  <a:lnTo>
                    <a:pt x="1717" y="170"/>
                  </a:lnTo>
                  <a:lnTo>
                    <a:pt x="1719" y="170"/>
                  </a:lnTo>
                  <a:lnTo>
                    <a:pt x="1719" y="170"/>
                  </a:lnTo>
                  <a:lnTo>
                    <a:pt x="1722" y="170"/>
                  </a:lnTo>
                  <a:lnTo>
                    <a:pt x="1725" y="170"/>
                  </a:lnTo>
                  <a:lnTo>
                    <a:pt x="1728" y="170"/>
                  </a:lnTo>
                  <a:lnTo>
                    <a:pt x="1731" y="170"/>
                  </a:lnTo>
                  <a:lnTo>
                    <a:pt x="1734" y="170"/>
                  </a:lnTo>
                  <a:lnTo>
                    <a:pt x="1734" y="167"/>
                  </a:lnTo>
                  <a:lnTo>
                    <a:pt x="1734" y="167"/>
                  </a:lnTo>
                  <a:lnTo>
                    <a:pt x="1736" y="167"/>
                  </a:lnTo>
                  <a:lnTo>
                    <a:pt x="1736" y="167"/>
                  </a:lnTo>
                  <a:lnTo>
                    <a:pt x="1739" y="167"/>
                  </a:lnTo>
                  <a:lnTo>
                    <a:pt x="1742" y="167"/>
                  </a:lnTo>
                  <a:lnTo>
                    <a:pt x="1745" y="167"/>
                  </a:lnTo>
                  <a:lnTo>
                    <a:pt x="1745" y="167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7"/>
                  </a:lnTo>
                  <a:lnTo>
                    <a:pt x="1753" y="167"/>
                  </a:lnTo>
                  <a:lnTo>
                    <a:pt x="1756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5"/>
                  </a:lnTo>
                  <a:lnTo>
                    <a:pt x="1762" y="165"/>
                  </a:lnTo>
                  <a:lnTo>
                    <a:pt x="1765" y="165"/>
                  </a:lnTo>
                  <a:lnTo>
                    <a:pt x="1767" y="165"/>
                  </a:lnTo>
                  <a:lnTo>
                    <a:pt x="1770" y="165"/>
                  </a:lnTo>
                  <a:lnTo>
                    <a:pt x="1770" y="165"/>
                  </a:lnTo>
                  <a:lnTo>
                    <a:pt x="1773" y="165"/>
                  </a:lnTo>
                  <a:lnTo>
                    <a:pt x="1773" y="165"/>
                  </a:lnTo>
                  <a:lnTo>
                    <a:pt x="1776" y="165"/>
                  </a:lnTo>
                  <a:lnTo>
                    <a:pt x="1779" y="165"/>
                  </a:lnTo>
                  <a:lnTo>
                    <a:pt x="1782" y="165"/>
                  </a:lnTo>
                  <a:lnTo>
                    <a:pt x="1784" y="165"/>
                  </a:lnTo>
                  <a:lnTo>
                    <a:pt x="1784" y="165"/>
                  </a:lnTo>
                  <a:lnTo>
                    <a:pt x="1787" y="165"/>
                  </a:lnTo>
                  <a:lnTo>
                    <a:pt x="1787" y="165"/>
                  </a:lnTo>
                  <a:lnTo>
                    <a:pt x="1790" y="165"/>
                  </a:lnTo>
                  <a:lnTo>
                    <a:pt x="1790" y="162"/>
                  </a:lnTo>
                  <a:lnTo>
                    <a:pt x="1793" y="162"/>
                  </a:lnTo>
                  <a:lnTo>
                    <a:pt x="1796" y="162"/>
                  </a:lnTo>
                  <a:lnTo>
                    <a:pt x="1799" y="162"/>
                  </a:lnTo>
                  <a:lnTo>
                    <a:pt x="1799" y="162"/>
                  </a:lnTo>
                  <a:lnTo>
                    <a:pt x="1801" y="162"/>
                  </a:lnTo>
                  <a:lnTo>
                    <a:pt x="1804" y="162"/>
                  </a:lnTo>
                  <a:lnTo>
                    <a:pt x="1804" y="162"/>
                  </a:lnTo>
                  <a:lnTo>
                    <a:pt x="1807" y="162"/>
                  </a:lnTo>
                  <a:lnTo>
                    <a:pt x="1810" y="162"/>
                  </a:lnTo>
                  <a:lnTo>
                    <a:pt x="1810" y="162"/>
                  </a:lnTo>
                  <a:lnTo>
                    <a:pt x="1813" y="162"/>
                  </a:lnTo>
                  <a:lnTo>
                    <a:pt x="1816" y="162"/>
                  </a:lnTo>
                  <a:lnTo>
                    <a:pt x="1816" y="162"/>
                  </a:lnTo>
                  <a:lnTo>
                    <a:pt x="1818" y="162"/>
                  </a:lnTo>
                  <a:lnTo>
                    <a:pt x="1821" y="162"/>
                  </a:lnTo>
                  <a:lnTo>
                    <a:pt x="1824" y="162"/>
                  </a:lnTo>
                  <a:lnTo>
                    <a:pt x="1824" y="162"/>
                  </a:lnTo>
                  <a:lnTo>
                    <a:pt x="1824" y="159"/>
                  </a:lnTo>
                  <a:lnTo>
                    <a:pt x="1827" y="159"/>
                  </a:lnTo>
                  <a:lnTo>
                    <a:pt x="1827" y="159"/>
                  </a:lnTo>
                  <a:lnTo>
                    <a:pt x="1830" y="159"/>
                  </a:lnTo>
                  <a:lnTo>
                    <a:pt x="1833" y="159"/>
                  </a:lnTo>
                  <a:lnTo>
                    <a:pt x="1835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41" y="159"/>
                  </a:lnTo>
                  <a:lnTo>
                    <a:pt x="1844" y="159"/>
                  </a:lnTo>
                  <a:lnTo>
                    <a:pt x="1847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52" y="159"/>
                  </a:lnTo>
                  <a:lnTo>
                    <a:pt x="1855" y="159"/>
                  </a:lnTo>
                  <a:lnTo>
                    <a:pt x="1858" y="159"/>
                  </a:lnTo>
                  <a:lnTo>
                    <a:pt x="1861" y="159"/>
                  </a:lnTo>
                  <a:lnTo>
                    <a:pt x="1864" y="159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6" y="156"/>
                  </a:lnTo>
                  <a:lnTo>
                    <a:pt x="1869" y="156"/>
                  </a:lnTo>
                  <a:lnTo>
                    <a:pt x="1869" y="156"/>
                  </a:lnTo>
                  <a:lnTo>
                    <a:pt x="1872" y="156"/>
                  </a:lnTo>
                  <a:lnTo>
                    <a:pt x="1875" y="156"/>
                  </a:lnTo>
                  <a:lnTo>
                    <a:pt x="1875" y="153"/>
                  </a:lnTo>
                  <a:lnTo>
                    <a:pt x="1878" y="153"/>
                  </a:lnTo>
                  <a:lnTo>
                    <a:pt x="1878" y="153"/>
                  </a:lnTo>
                  <a:lnTo>
                    <a:pt x="1881" y="153"/>
                  </a:lnTo>
                  <a:lnTo>
                    <a:pt x="1881" y="153"/>
                  </a:lnTo>
                  <a:lnTo>
                    <a:pt x="1883" y="153"/>
                  </a:lnTo>
                  <a:lnTo>
                    <a:pt x="1886" y="153"/>
                  </a:lnTo>
                  <a:lnTo>
                    <a:pt x="1889" y="153"/>
                  </a:lnTo>
                  <a:lnTo>
                    <a:pt x="1889" y="153"/>
                  </a:lnTo>
                  <a:lnTo>
                    <a:pt x="1892" y="153"/>
                  </a:lnTo>
                  <a:lnTo>
                    <a:pt x="1895" y="153"/>
                  </a:lnTo>
                  <a:lnTo>
                    <a:pt x="1898" y="153"/>
                  </a:lnTo>
                  <a:lnTo>
                    <a:pt x="1900" y="153"/>
                  </a:lnTo>
                  <a:lnTo>
                    <a:pt x="1903" y="153"/>
                  </a:lnTo>
                  <a:lnTo>
                    <a:pt x="1903" y="153"/>
                  </a:lnTo>
                  <a:lnTo>
                    <a:pt x="1906" y="153"/>
                  </a:lnTo>
                  <a:lnTo>
                    <a:pt x="1906" y="153"/>
                  </a:lnTo>
                  <a:lnTo>
                    <a:pt x="1909" y="153"/>
                  </a:lnTo>
                  <a:lnTo>
                    <a:pt x="1912" y="153"/>
                  </a:lnTo>
                  <a:lnTo>
                    <a:pt x="1915" y="153"/>
                  </a:lnTo>
                  <a:lnTo>
                    <a:pt x="1915" y="150"/>
                  </a:lnTo>
                  <a:lnTo>
                    <a:pt x="1915" y="150"/>
                  </a:lnTo>
                  <a:lnTo>
                    <a:pt x="1917" y="150"/>
                  </a:lnTo>
                  <a:lnTo>
                    <a:pt x="1920" y="150"/>
                  </a:lnTo>
                  <a:lnTo>
                    <a:pt x="1923" y="150"/>
                  </a:lnTo>
                  <a:lnTo>
                    <a:pt x="1926" y="150"/>
                  </a:lnTo>
                  <a:lnTo>
                    <a:pt x="1929" y="150"/>
                  </a:lnTo>
                  <a:lnTo>
                    <a:pt x="1929" y="150"/>
                  </a:lnTo>
                  <a:lnTo>
                    <a:pt x="1932" y="150"/>
                  </a:lnTo>
                  <a:lnTo>
                    <a:pt x="1934" y="150"/>
                  </a:lnTo>
                  <a:lnTo>
                    <a:pt x="1937" y="150"/>
                  </a:lnTo>
                  <a:lnTo>
                    <a:pt x="1940" y="150"/>
                  </a:lnTo>
                  <a:lnTo>
                    <a:pt x="1943" y="150"/>
                  </a:lnTo>
                  <a:lnTo>
                    <a:pt x="1943" y="150"/>
                  </a:lnTo>
                  <a:lnTo>
                    <a:pt x="1946" y="150"/>
                  </a:lnTo>
                  <a:lnTo>
                    <a:pt x="1948" y="150"/>
                  </a:lnTo>
                  <a:lnTo>
                    <a:pt x="1951" y="150"/>
                  </a:lnTo>
                  <a:lnTo>
                    <a:pt x="1951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7" y="150"/>
                  </a:lnTo>
                  <a:lnTo>
                    <a:pt x="1960" y="150"/>
                  </a:lnTo>
                  <a:lnTo>
                    <a:pt x="1963" y="150"/>
                  </a:lnTo>
                  <a:lnTo>
                    <a:pt x="1963" y="148"/>
                  </a:lnTo>
                  <a:lnTo>
                    <a:pt x="1965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71" y="148"/>
                  </a:lnTo>
                  <a:lnTo>
                    <a:pt x="1971" y="145"/>
                  </a:lnTo>
                  <a:lnTo>
                    <a:pt x="1974" y="145"/>
                  </a:lnTo>
                  <a:lnTo>
                    <a:pt x="1977" y="145"/>
                  </a:lnTo>
                  <a:lnTo>
                    <a:pt x="1980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5" y="145"/>
                  </a:lnTo>
                  <a:lnTo>
                    <a:pt x="1988" y="145"/>
                  </a:lnTo>
                  <a:lnTo>
                    <a:pt x="1991" y="145"/>
                  </a:lnTo>
                  <a:lnTo>
                    <a:pt x="1994" y="145"/>
                  </a:lnTo>
                  <a:lnTo>
                    <a:pt x="1994" y="145"/>
                  </a:lnTo>
                  <a:lnTo>
                    <a:pt x="1997" y="145"/>
                  </a:lnTo>
                  <a:lnTo>
                    <a:pt x="1999" y="145"/>
                  </a:lnTo>
                  <a:lnTo>
                    <a:pt x="2002" y="145"/>
                  </a:lnTo>
                  <a:lnTo>
                    <a:pt x="2005" y="145"/>
                  </a:lnTo>
                  <a:lnTo>
                    <a:pt x="2005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11" y="142"/>
                  </a:lnTo>
                  <a:lnTo>
                    <a:pt x="2014" y="142"/>
                  </a:lnTo>
                  <a:lnTo>
                    <a:pt x="2016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22" y="142"/>
                  </a:lnTo>
                  <a:lnTo>
                    <a:pt x="2025" y="142"/>
                  </a:lnTo>
                  <a:lnTo>
                    <a:pt x="2028" y="142"/>
                  </a:lnTo>
                  <a:lnTo>
                    <a:pt x="2031" y="142"/>
                  </a:lnTo>
                  <a:lnTo>
                    <a:pt x="2031" y="139"/>
                  </a:lnTo>
                  <a:lnTo>
                    <a:pt x="2033" y="139"/>
                  </a:lnTo>
                  <a:lnTo>
                    <a:pt x="2033" y="139"/>
                  </a:lnTo>
                  <a:lnTo>
                    <a:pt x="2036" y="139"/>
                  </a:lnTo>
                  <a:lnTo>
                    <a:pt x="2039" y="139"/>
                  </a:lnTo>
                  <a:lnTo>
                    <a:pt x="2039" y="139"/>
                  </a:lnTo>
                  <a:lnTo>
                    <a:pt x="2042" y="139"/>
                  </a:lnTo>
                  <a:lnTo>
                    <a:pt x="2045" y="139"/>
                  </a:lnTo>
                  <a:lnTo>
                    <a:pt x="2048" y="139"/>
                  </a:lnTo>
                  <a:lnTo>
                    <a:pt x="2048" y="139"/>
                  </a:lnTo>
                  <a:lnTo>
                    <a:pt x="2050" y="139"/>
                  </a:lnTo>
                  <a:lnTo>
                    <a:pt x="2053" y="139"/>
                  </a:lnTo>
                  <a:lnTo>
                    <a:pt x="2056" y="139"/>
                  </a:lnTo>
                  <a:lnTo>
                    <a:pt x="2059" y="139"/>
                  </a:lnTo>
                  <a:lnTo>
                    <a:pt x="2059" y="139"/>
                  </a:lnTo>
                  <a:lnTo>
                    <a:pt x="2062" y="139"/>
                  </a:lnTo>
                  <a:lnTo>
                    <a:pt x="2064" y="139"/>
                  </a:lnTo>
                  <a:lnTo>
                    <a:pt x="2067" y="139"/>
                  </a:lnTo>
                  <a:lnTo>
                    <a:pt x="2067" y="136"/>
                  </a:lnTo>
                  <a:lnTo>
                    <a:pt x="2070" y="136"/>
                  </a:lnTo>
                  <a:lnTo>
                    <a:pt x="2073" y="136"/>
                  </a:lnTo>
                  <a:lnTo>
                    <a:pt x="2073" y="136"/>
                  </a:lnTo>
                  <a:lnTo>
                    <a:pt x="2076" y="136"/>
                  </a:lnTo>
                  <a:lnTo>
                    <a:pt x="2076" y="136"/>
                  </a:lnTo>
                  <a:lnTo>
                    <a:pt x="2079" y="136"/>
                  </a:lnTo>
                  <a:lnTo>
                    <a:pt x="2081" y="136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5" y="136"/>
                  </a:lnTo>
                  <a:lnTo>
                    <a:pt x="2118" y="136"/>
                  </a:lnTo>
                  <a:lnTo>
                    <a:pt x="2121" y="136"/>
                  </a:lnTo>
                  <a:lnTo>
                    <a:pt x="2124" y="136"/>
                  </a:lnTo>
                  <a:lnTo>
                    <a:pt x="2124" y="136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8" y="133"/>
                  </a:lnTo>
                  <a:lnTo>
                    <a:pt x="2161" y="133"/>
                  </a:lnTo>
                  <a:lnTo>
                    <a:pt x="2161" y="133"/>
                  </a:lnTo>
                  <a:lnTo>
                    <a:pt x="2163" y="133"/>
                  </a:lnTo>
                  <a:lnTo>
                    <a:pt x="2163" y="133"/>
                  </a:lnTo>
                  <a:lnTo>
                    <a:pt x="2166" y="133"/>
                  </a:lnTo>
                  <a:lnTo>
                    <a:pt x="2169" y="133"/>
                  </a:lnTo>
                  <a:lnTo>
                    <a:pt x="2172" y="133"/>
                  </a:lnTo>
                  <a:lnTo>
                    <a:pt x="2172" y="131"/>
                  </a:lnTo>
                  <a:lnTo>
                    <a:pt x="2175" y="131"/>
                  </a:lnTo>
                  <a:lnTo>
                    <a:pt x="2178" y="131"/>
                  </a:lnTo>
                  <a:lnTo>
                    <a:pt x="2178" y="131"/>
                  </a:lnTo>
                  <a:lnTo>
                    <a:pt x="2178" y="128"/>
                  </a:lnTo>
                  <a:lnTo>
                    <a:pt x="2180" y="128"/>
                  </a:lnTo>
                  <a:lnTo>
                    <a:pt x="2180" y="128"/>
                  </a:lnTo>
                  <a:lnTo>
                    <a:pt x="2183" y="128"/>
                  </a:lnTo>
                  <a:lnTo>
                    <a:pt x="2183" y="125"/>
                  </a:lnTo>
                  <a:lnTo>
                    <a:pt x="2186" y="125"/>
                  </a:lnTo>
                  <a:lnTo>
                    <a:pt x="2189" y="125"/>
                  </a:lnTo>
                  <a:lnTo>
                    <a:pt x="2192" y="125"/>
                  </a:lnTo>
                  <a:lnTo>
                    <a:pt x="2192" y="125"/>
                  </a:lnTo>
                  <a:lnTo>
                    <a:pt x="2195" y="125"/>
                  </a:lnTo>
                  <a:lnTo>
                    <a:pt x="2197" y="125"/>
                  </a:lnTo>
                  <a:lnTo>
                    <a:pt x="2200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9" y="122"/>
                  </a:lnTo>
                  <a:lnTo>
                    <a:pt x="2229" y="122"/>
                  </a:lnTo>
                  <a:lnTo>
                    <a:pt x="2231" y="122"/>
                  </a:lnTo>
                  <a:lnTo>
                    <a:pt x="2234" y="122"/>
                  </a:lnTo>
                  <a:lnTo>
                    <a:pt x="2234" y="122"/>
                  </a:lnTo>
                  <a:lnTo>
                    <a:pt x="2237" y="122"/>
                  </a:lnTo>
                  <a:lnTo>
                    <a:pt x="2240" y="122"/>
                  </a:lnTo>
                  <a:lnTo>
                    <a:pt x="2243" y="122"/>
                  </a:lnTo>
                  <a:lnTo>
                    <a:pt x="2243" y="122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2" y="116"/>
                  </a:lnTo>
                  <a:lnTo>
                    <a:pt x="2265" y="116"/>
                  </a:lnTo>
                  <a:lnTo>
                    <a:pt x="2268" y="116"/>
                  </a:lnTo>
                  <a:lnTo>
                    <a:pt x="2268" y="116"/>
                  </a:lnTo>
                  <a:lnTo>
                    <a:pt x="2271" y="116"/>
                  </a:lnTo>
                  <a:lnTo>
                    <a:pt x="2271" y="116"/>
                  </a:lnTo>
                  <a:lnTo>
                    <a:pt x="2274" y="116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5" y="114"/>
                  </a:lnTo>
                  <a:lnTo>
                    <a:pt x="2288" y="114"/>
                  </a:lnTo>
                  <a:lnTo>
                    <a:pt x="2288" y="114"/>
                  </a:lnTo>
                  <a:lnTo>
                    <a:pt x="2291" y="114"/>
                  </a:lnTo>
                  <a:lnTo>
                    <a:pt x="2294" y="114"/>
                  </a:lnTo>
                  <a:lnTo>
                    <a:pt x="2296" y="114"/>
                  </a:lnTo>
                  <a:lnTo>
                    <a:pt x="2296" y="114"/>
                  </a:lnTo>
                  <a:lnTo>
                    <a:pt x="2296" y="111"/>
                  </a:lnTo>
                  <a:lnTo>
                    <a:pt x="2299" y="111"/>
                  </a:lnTo>
                  <a:lnTo>
                    <a:pt x="2302" y="111"/>
                  </a:lnTo>
                  <a:lnTo>
                    <a:pt x="2302" y="108"/>
                  </a:lnTo>
                  <a:lnTo>
                    <a:pt x="2305" y="108"/>
                  </a:lnTo>
                  <a:lnTo>
                    <a:pt x="2308" y="108"/>
                  </a:lnTo>
                  <a:lnTo>
                    <a:pt x="2308" y="108"/>
                  </a:lnTo>
                  <a:lnTo>
                    <a:pt x="2311" y="108"/>
                  </a:lnTo>
                  <a:lnTo>
                    <a:pt x="2313" y="108"/>
                  </a:lnTo>
                  <a:lnTo>
                    <a:pt x="2316" y="108"/>
                  </a:lnTo>
                  <a:lnTo>
                    <a:pt x="2319" y="108"/>
                  </a:lnTo>
                  <a:lnTo>
                    <a:pt x="2322" y="108"/>
                  </a:lnTo>
                  <a:lnTo>
                    <a:pt x="2322" y="108"/>
                  </a:lnTo>
                  <a:lnTo>
                    <a:pt x="2325" y="108"/>
                  </a:lnTo>
                  <a:lnTo>
                    <a:pt x="2328" y="108"/>
                  </a:lnTo>
                  <a:lnTo>
                    <a:pt x="2330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6" y="108"/>
                  </a:lnTo>
                  <a:lnTo>
                    <a:pt x="2339" y="108"/>
                  </a:lnTo>
                  <a:lnTo>
                    <a:pt x="2339" y="105"/>
                  </a:lnTo>
                  <a:lnTo>
                    <a:pt x="2342" y="105"/>
                  </a:lnTo>
                  <a:lnTo>
                    <a:pt x="2345" y="105"/>
                  </a:lnTo>
                  <a:lnTo>
                    <a:pt x="2345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50" y="105"/>
                  </a:lnTo>
                  <a:lnTo>
                    <a:pt x="2353" y="105"/>
                  </a:lnTo>
                  <a:lnTo>
                    <a:pt x="2353" y="102"/>
                  </a:lnTo>
                  <a:lnTo>
                    <a:pt x="2356" y="102"/>
                  </a:lnTo>
                  <a:lnTo>
                    <a:pt x="2359" y="102"/>
                  </a:lnTo>
                  <a:lnTo>
                    <a:pt x="2361" y="102"/>
                  </a:lnTo>
                  <a:lnTo>
                    <a:pt x="2361" y="102"/>
                  </a:lnTo>
                  <a:lnTo>
                    <a:pt x="2364" y="102"/>
                  </a:lnTo>
                  <a:lnTo>
                    <a:pt x="2367" y="102"/>
                  </a:lnTo>
                  <a:lnTo>
                    <a:pt x="2367" y="102"/>
                  </a:lnTo>
                  <a:lnTo>
                    <a:pt x="2370" y="102"/>
                  </a:lnTo>
                  <a:lnTo>
                    <a:pt x="2373" y="102"/>
                  </a:lnTo>
                  <a:lnTo>
                    <a:pt x="2373" y="102"/>
                  </a:lnTo>
                  <a:lnTo>
                    <a:pt x="2376" y="102"/>
                  </a:lnTo>
                  <a:lnTo>
                    <a:pt x="2378" y="102"/>
                  </a:lnTo>
                  <a:lnTo>
                    <a:pt x="2381" y="102"/>
                  </a:lnTo>
                  <a:lnTo>
                    <a:pt x="2384" y="102"/>
                  </a:lnTo>
                  <a:lnTo>
                    <a:pt x="2387" y="102"/>
                  </a:lnTo>
                  <a:lnTo>
                    <a:pt x="2387" y="102"/>
                  </a:lnTo>
                  <a:lnTo>
                    <a:pt x="2390" y="102"/>
                  </a:lnTo>
                  <a:lnTo>
                    <a:pt x="2393" y="102"/>
                  </a:lnTo>
                  <a:lnTo>
                    <a:pt x="2395" y="102"/>
                  </a:lnTo>
                  <a:lnTo>
                    <a:pt x="2398" y="102"/>
                  </a:lnTo>
                  <a:lnTo>
                    <a:pt x="2401" y="102"/>
                  </a:lnTo>
                  <a:lnTo>
                    <a:pt x="2401" y="102"/>
                  </a:lnTo>
                  <a:lnTo>
                    <a:pt x="2404" y="102"/>
                  </a:lnTo>
                  <a:lnTo>
                    <a:pt x="2404" y="99"/>
                  </a:lnTo>
                  <a:lnTo>
                    <a:pt x="2407" y="99"/>
                  </a:lnTo>
                  <a:lnTo>
                    <a:pt x="2410" y="99"/>
                  </a:lnTo>
                  <a:lnTo>
                    <a:pt x="2410" y="99"/>
                  </a:lnTo>
                  <a:lnTo>
                    <a:pt x="2412" y="99"/>
                  </a:lnTo>
                  <a:lnTo>
                    <a:pt x="2412" y="99"/>
                  </a:lnTo>
                  <a:lnTo>
                    <a:pt x="2415" y="99"/>
                  </a:lnTo>
                  <a:lnTo>
                    <a:pt x="2418" y="99"/>
                  </a:lnTo>
                  <a:lnTo>
                    <a:pt x="2421" y="99"/>
                  </a:lnTo>
                  <a:lnTo>
                    <a:pt x="2421" y="97"/>
                  </a:lnTo>
                  <a:lnTo>
                    <a:pt x="2424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9" y="97"/>
                  </a:lnTo>
                  <a:lnTo>
                    <a:pt x="2432" y="97"/>
                  </a:lnTo>
                  <a:lnTo>
                    <a:pt x="2435" y="97"/>
                  </a:lnTo>
                  <a:lnTo>
                    <a:pt x="2438" y="97"/>
                  </a:lnTo>
                  <a:lnTo>
                    <a:pt x="2438" y="94"/>
                  </a:lnTo>
                  <a:lnTo>
                    <a:pt x="2438" y="94"/>
                  </a:lnTo>
                  <a:lnTo>
                    <a:pt x="2441" y="94"/>
                  </a:lnTo>
                  <a:lnTo>
                    <a:pt x="2444" y="94"/>
                  </a:lnTo>
                  <a:lnTo>
                    <a:pt x="2446" y="94"/>
                  </a:lnTo>
                  <a:lnTo>
                    <a:pt x="2449" y="94"/>
                  </a:lnTo>
                  <a:lnTo>
                    <a:pt x="2452" y="94"/>
                  </a:lnTo>
                  <a:lnTo>
                    <a:pt x="2452" y="94"/>
                  </a:lnTo>
                  <a:lnTo>
                    <a:pt x="2455" y="94"/>
                  </a:lnTo>
                  <a:lnTo>
                    <a:pt x="2458" y="94"/>
                  </a:lnTo>
                  <a:lnTo>
                    <a:pt x="2460" y="94"/>
                  </a:lnTo>
                  <a:lnTo>
                    <a:pt x="2463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9" y="94"/>
                  </a:lnTo>
                  <a:lnTo>
                    <a:pt x="2472" y="94"/>
                  </a:lnTo>
                  <a:lnTo>
                    <a:pt x="2475" y="94"/>
                  </a:lnTo>
                  <a:lnTo>
                    <a:pt x="2477" y="94"/>
                  </a:lnTo>
                  <a:lnTo>
                    <a:pt x="2477" y="94"/>
                  </a:lnTo>
                  <a:lnTo>
                    <a:pt x="2477" y="91"/>
                  </a:lnTo>
                  <a:lnTo>
                    <a:pt x="2480" y="91"/>
                  </a:lnTo>
                  <a:lnTo>
                    <a:pt x="2483" y="91"/>
                  </a:lnTo>
                  <a:lnTo>
                    <a:pt x="2486" y="91"/>
                  </a:lnTo>
                  <a:lnTo>
                    <a:pt x="2489" y="91"/>
                  </a:lnTo>
                  <a:lnTo>
                    <a:pt x="2492" y="91"/>
                  </a:lnTo>
                  <a:lnTo>
                    <a:pt x="2492" y="88"/>
                  </a:lnTo>
                  <a:lnTo>
                    <a:pt x="2492" y="88"/>
                  </a:lnTo>
                  <a:lnTo>
                    <a:pt x="2494" y="88"/>
                  </a:lnTo>
                  <a:lnTo>
                    <a:pt x="2497" y="88"/>
                  </a:lnTo>
                  <a:lnTo>
                    <a:pt x="2500" y="88"/>
                  </a:lnTo>
                  <a:lnTo>
                    <a:pt x="2503" y="88"/>
                  </a:lnTo>
                  <a:lnTo>
                    <a:pt x="2506" y="88"/>
                  </a:lnTo>
                  <a:lnTo>
                    <a:pt x="2506" y="88"/>
                  </a:lnTo>
                  <a:lnTo>
                    <a:pt x="2506" y="85"/>
                  </a:lnTo>
                  <a:lnTo>
                    <a:pt x="2509" y="85"/>
                  </a:lnTo>
                  <a:lnTo>
                    <a:pt x="2509" y="85"/>
                  </a:lnTo>
                  <a:lnTo>
                    <a:pt x="2511" y="85"/>
                  </a:lnTo>
                  <a:lnTo>
                    <a:pt x="2511" y="82"/>
                  </a:lnTo>
                  <a:lnTo>
                    <a:pt x="2514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20" y="82"/>
                  </a:lnTo>
                  <a:lnTo>
                    <a:pt x="2523" y="82"/>
                  </a:lnTo>
                  <a:lnTo>
                    <a:pt x="2526" y="82"/>
                  </a:lnTo>
                  <a:lnTo>
                    <a:pt x="2526" y="80"/>
                  </a:lnTo>
                  <a:lnTo>
                    <a:pt x="2528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77"/>
                  </a:lnTo>
                  <a:lnTo>
                    <a:pt x="2534" y="77"/>
                  </a:lnTo>
                  <a:lnTo>
                    <a:pt x="2537" y="77"/>
                  </a:lnTo>
                  <a:lnTo>
                    <a:pt x="2540" y="77"/>
                  </a:lnTo>
                  <a:lnTo>
                    <a:pt x="2543" y="77"/>
                  </a:lnTo>
                  <a:lnTo>
                    <a:pt x="2543" y="77"/>
                  </a:lnTo>
                  <a:lnTo>
                    <a:pt x="2545" y="77"/>
                  </a:lnTo>
                  <a:lnTo>
                    <a:pt x="2548" y="77"/>
                  </a:lnTo>
                  <a:lnTo>
                    <a:pt x="2551" y="77"/>
                  </a:lnTo>
                  <a:lnTo>
                    <a:pt x="2554" y="77"/>
                  </a:lnTo>
                  <a:lnTo>
                    <a:pt x="2557" y="77"/>
                  </a:lnTo>
                  <a:lnTo>
                    <a:pt x="2557" y="77"/>
                  </a:lnTo>
                  <a:lnTo>
                    <a:pt x="2559" y="77"/>
                  </a:lnTo>
                  <a:lnTo>
                    <a:pt x="2562" y="77"/>
                  </a:lnTo>
                  <a:lnTo>
                    <a:pt x="2565" y="77"/>
                  </a:lnTo>
                  <a:lnTo>
                    <a:pt x="2565" y="77"/>
                  </a:lnTo>
                  <a:lnTo>
                    <a:pt x="2568" y="77"/>
                  </a:lnTo>
                  <a:lnTo>
                    <a:pt x="2568" y="74"/>
                  </a:lnTo>
                  <a:lnTo>
                    <a:pt x="2571" y="74"/>
                  </a:lnTo>
                  <a:lnTo>
                    <a:pt x="2571" y="74"/>
                  </a:lnTo>
                  <a:lnTo>
                    <a:pt x="2574" y="74"/>
                  </a:lnTo>
                  <a:lnTo>
                    <a:pt x="2576" y="74"/>
                  </a:lnTo>
                  <a:lnTo>
                    <a:pt x="2579" y="74"/>
                  </a:lnTo>
                  <a:lnTo>
                    <a:pt x="2582" y="74"/>
                  </a:lnTo>
                  <a:lnTo>
                    <a:pt x="2582" y="71"/>
                  </a:lnTo>
                  <a:lnTo>
                    <a:pt x="2582" y="71"/>
                  </a:lnTo>
                  <a:lnTo>
                    <a:pt x="2585" y="71"/>
                  </a:lnTo>
                  <a:lnTo>
                    <a:pt x="2588" y="71"/>
                  </a:lnTo>
                  <a:lnTo>
                    <a:pt x="2591" y="71"/>
                  </a:lnTo>
                  <a:lnTo>
                    <a:pt x="2593" y="71"/>
                  </a:lnTo>
                  <a:lnTo>
                    <a:pt x="2596" y="71"/>
                  </a:lnTo>
                  <a:lnTo>
                    <a:pt x="2596" y="71"/>
                  </a:lnTo>
                  <a:lnTo>
                    <a:pt x="2599" y="71"/>
                  </a:lnTo>
                  <a:lnTo>
                    <a:pt x="2602" y="71"/>
                  </a:lnTo>
                  <a:lnTo>
                    <a:pt x="2605" y="71"/>
                  </a:lnTo>
                  <a:lnTo>
                    <a:pt x="2608" y="71"/>
                  </a:lnTo>
                  <a:lnTo>
                    <a:pt x="2610" y="71"/>
                  </a:lnTo>
                  <a:lnTo>
                    <a:pt x="2610" y="71"/>
                  </a:lnTo>
                  <a:lnTo>
                    <a:pt x="2613" y="71"/>
                  </a:lnTo>
                  <a:lnTo>
                    <a:pt x="2616" y="71"/>
                  </a:lnTo>
                  <a:lnTo>
                    <a:pt x="2619" y="71"/>
                  </a:lnTo>
                  <a:lnTo>
                    <a:pt x="2622" y="71"/>
                  </a:lnTo>
                  <a:lnTo>
                    <a:pt x="2622" y="71"/>
                  </a:lnTo>
                  <a:lnTo>
                    <a:pt x="2625" y="71"/>
                  </a:lnTo>
                  <a:lnTo>
                    <a:pt x="2625" y="71"/>
                  </a:lnTo>
                  <a:lnTo>
                    <a:pt x="2627" y="71"/>
                  </a:lnTo>
                  <a:lnTo>
                    <a:pt x="2630" y="71"/>
                  </a:lnTo>
                  <a:lnTo>
                    <a:pt x="2633" y="71"/>
                  </a:lnTo>
                  <a:lnTo>
                    <a:pt x="2636" y="71"/>
                  </a:lnTo>
                  <a:lnTo>
                    <a:pt x="2636" y="71"/>
                  </a:lnTo>
                  <a:lnTo>
                    <a:pt x="2639" y="71"/>
                  </a:lnTo>
                  <a:lnTo>
                    <a:pt x="2639" y="68"/>
                  </a:lnTo>
                  <a:lnTo>
                    <a:pt x="2642" y="68"/>
                  </a:lnTo>
                  <a:lnTo>
                    <a:pt x="2644" y="68"/>
                  </a:lnTo>
                  <a:lnTo>
                    <a:pt x="2644" y="65"/>
                  </a:lnTo>
                  <a:lnTo>
                    <a:pt x="2647" y="65"/>
                  </a:lnTo>
                  <a:lnTo>
                    <a:pt x="2647" y="65"/>
                  </a:lnTo>
                  <a:lnTo>
                    <a:pt x="2650" y="65"/>
                  </a:lnTo>
                  <a:lnTo>
                    <a:pt x="2653" y="65"/>
                  </a:lnTo>
                  <a:lnTo>
                    <a:pt x="2656" y="65"/>
                  </a:lnTo>
                  <a:lnTo>
                    <a:pt x="2658" y="65"/>
                  </a:lnTo>
                  <a:lnTo>
                    <a:pt x="2661" y="65"/>
                  </a:lnTo>
                  <a:lnTo>
                    <a:pt x="2661" y="65"/>
                  </a:lnTo>
                  <a:lnTo>
                    <a:pt x="2664" y="65"/>
                  </a:lnTo>
                  <a:lnTo>
                    <a:pt x="2667" y="65"/>
                  </a:lnTo>
                  <a:lnTo>
                    <a:pt x="2667" y="65"/>
                  </a:lnTo>
                  <a:lnTo>
                    <a:pt x="2670" y="65"/>
                  </a:lnTo>
                  <a:lnTo>
                    <a:pt x="2673" y="65"/>
                  </a:lnTo>
                  <a:lnTo>
                    <a:pt x="2675" y="65"/>
                  </a:lnTo>
                  <a:lnTo>
                    <a:pt x="2675" y="65"/>
                  </a:lnTo>
                  <a:lnTo>
                    <a:pt x="2678" y="65"/>
                  </a:lnTo>
                  <a:lnTo>
                    <a:pt x="2681" y="65"/>
                  </a:lnTo>
                  <a:lnTo>
                    <a:pt x="2684" y="65"/>
                  </a:lnTo>
                  <a:lnTo>
                    <a:pt x="2687" y="65"/>
                  </a:lnTo>
                  <a:lnTo>
                    <a:pt x="2687" y="65"/>
                  </a:lnTo>
                  <a:lnTo>
                    <a:pt x="2687" y="63"/>
                  </a:lnTo>
                  <a:lnTo>
                    <a:pt x="2690" y="63"/>
                  </a:lnTo>
                  <a:lnTo>
                    <a:pt x="2692" y="63"/>
                  </a:lnTo>
                  <a:lnTo>
                    <a:pt x="2695" y="63"/>
                  </a:lnTo>
                  <a:lnTo>
                    <a:pt x="2698" y="63"/>
                  </a:lnTo>
                  <a:lnTo>
                    <a:pt x="2701" y="63"/>
                  </a:lnTo>
                  <a:lnTo>
                    <a:pt x="2701" y="63"/>
                  </a:lnTo>
                  <a:lnTo>
                    <a:pt x="2704" y="63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5" y="63"/>
                  </a:lnTo>
                  <a:lnTo>
                    <a:pt x="2715" y="63"/>
                  </a:lnTo>
                  <a:lnTo>
                    <a:pt x="2718" y="63"/>
                  </a:lnTo>
                  <a:lnTo>
                    <a:pt x="2721" y="63"/>
                  </a:lnTo>
                  <a:lnTo>
                    <a:pt x="2721" y="60"/>
                  </a:lnTo>
                  <a:lnTo>
                    <a:pt x="2724" y="60"/>
                  </a:lnTo>
                  <a:lnTo>
                    <a:pt x="2726" y="60"/>
                  </a:lnTo>
                  <a:lnTo>
                    <a:pt x="2726" y="60"/>
                  </a:lnTo>
                  <a:lnTo>
                    <a:pt x="2729" y="60"/>
                  </a:lnTo>
                  <a:lnTo>
                    <a:pt x="2732" y="60"/>
                  </a:lnTo>
                  <a:lnTo>
                    <a:pt x="2735" y="60"/>
                  </a:lnTo>
                  <a:lnTo>
                    <a:pt x="2738" y="60"/>
                  </a:lnTo>
                  <a:lnTo>
                    <a:pt x="2741" y="60"/>
                  </a:lnTo>
                  <a:lnTo>
                    <a:pt x="2741" y="60"/>
                  </a:lnTo>
                  <a:lnTo>
                    <a:pt x="2743" y="60"/>
                  </a:lnTo>
                  <a:lnTo>
                    <a:pt x="2746" y="60"/>
                  </a:lnTo>
                  <a:lnTo>
                    <a:pt x="2749" y="60"/>
                  </a:lnTo>
                  <a:lnTo>
                    <a:pt x="2752" y="60"/>
                  </a:lnTo>
                  <a:lnTo>
                    <a:pt x="2752" y="60"/>
                  </a:lnTo>
                  <a:lnTo>
                    <a:pt x="2755" y="60"/>
                  </a:lnTo>
                  <a:lnTo>
                    <a:pt x="2755" y="57"/>
                  </a:lnTo>
                  <a:lnTo>
                    <a:pt x="2758" y="57"/>
                  </a:lnTo>
                  <a:lnTo>
                    <a:pt x="2760" y="57"/>
                  </a:lnTo>
                  <a:lnTo>
                    <a:pt x="2763" y="57"/>
                  </a:lnTo>
                  <a:lnTo>
                    <a:pt x="2766" y="57"/>
                  </a:lnTo>
                  <a:lnTo>
                    <a:pt x="2766" y="57"/>
                  </a:lnTo>
                  <a:lnTo>
                    <a:pt x="2769" y="57"/>
                  </a:lnTo>
                  <a:lnTo>
                    <a:pt x="2772" y="57"/>
                  </a:lnTo>
                  <a:lnTo>
                    <a:pt x="2772" y="54"/>
                  </a:lnTo>
                  <a:lnTo>
                    <a:pt x="2774" y="54"/>
                  </a:lnTo>
                  <a:lnTo>
                    <a:pt x="2774" y="51"/>
                  </a:lnTo>
                  <a:lnTo>
                    <a:pt x="2777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3" y="51"/>
                  </a:lnTo>
                  <a:lnTo>
                    <a:pt x="2786" y="51"/>
                  </a:lnTo>
                  <a:lnTo>
                    <a:pt x="2789" y="51"/>
                  </a:lnTo>
                  <a:lnTo>
                    <a:pt x="2791" y="51"/>
                  </a:lnTo>
                  <a:lnTo>
                    <a:pt x="2791" y="51"/>
                  </a:lnTo>
                  <a:lnTo>
                    <a:pt x="2794" y="51"/>
                  </a:lnTo>
                  <a:lnTo>
                    <a:pt x="2797" y="51"/>
                  </a:lnTo>
                  <a:lnTo>
                    <a:pt x="2800" y="51"/>
                  </a:lnTo>
                  <a:lnTo>
                    <a:pt x="2803" y="51"/>
                  </a:lnTo>
                  <a:lnTo>
                    <a:pt x="2803" y="48"/>
                  </a:lnTo>
                  <a:lnTo>
                    <a:pt x="2806" y="48"/>
                  </a:lnTo>
                  <a:lnTo>
                    <a:pt x="2806" y="48"/>
                  </a:lnTo>
                  <a:lnTo>
                    <a:pt x="2808" y="48"/>
                  </a:lnTo>
                  <a:lnTo>
                    <a:pt x="2808" y="46"/>
                  </a:lnTo>
                  <a:lnTo>
                    <a:pt x="2811" y="46"/>
                  </a:lnTo>
                  <a:lnTo>
                    <a:pt x="2814" y="46"/>
                  </a:lnTo>
                  <a:lnTo>
                    <a:pt x="2817" y="46"/>
                  </a:lnTo>
                  <a:lnTo>
                    <a:pt x="2820" y="46"/>
                  </a:lnTo>
                  <a:lnTo>
                    <a:pt x="2820" y="43"/>
                  </a:lnTo>
                  <a:lnTo>
                    <a:pt x="2820" y="43"/>
                  </a:lnTo>
                  <a:lnTo>
                    <a:pt x="2823" y="43"/>
                  </a:lnTo>
                  <a:lnTo>
                    <a:pt x="2823" y="40"/>
                  </a:lnTo>
                  <a:lnTo>
                    <a:pt x="2825" y="40"/>
                  </a:lnTo>
                  <a:lnTo>
                    <a:pt x="2828" y="40"/>
                  </a:lnTo>
                  <a:lnTo>
                    <a:pt x="2831" y="40"/>
                  </a:lnTo>
                  <a:lnTo>
                    <a:pt x="2831" y="40"/>
                  </a:lnTo>
                  <a:lnTo>
                    <a:pt x="2834" y="40"/>
                  </a:lnTo>
                  <a:lnTo>
                    <a:pt x="2837" y="40"/>
                  </a:lnTo>
                  <a:lnTo>
                    <a:pt x="2840" y="40"/>
                  </a:lnTo>
                  <a:lnTo>
                    <a:pt x="2842" y="40"/>
                  </a:lnTo>
                  <a:lnTo>
                    <a:pt x="2845" y="40"/>
                  </a:lnTo>
                  <a:lnTo>
                    <a:pt x="2845" y="40"/>
                  </a:lnTo>
                  <a:lnTo>
                    <a:pt x="2848" y="40"/>
                  </a:lnTo>
                  <a:lnTo>
                    <a:pt x="2851" y="40"/>
                  </a:lnTo>
                  <a:lnTo>
                    <a:pt x="2854" y="40"/>
                  </a:lnTo>
                  <a:lnTo>
                    <a:pt x="2857" y="40"/>
                  </a:lnTo>
                  <a:lnTo>
                    <a:pt x="2857" y="40"/>
                  </a:lnTo>
                  <a:lnTo>
                    <a:pt x="2859" y="40"/>
                  </a:lnTo>
                  <a:lnTo>
                    <a:pt x="2862" y="40"/>
                  </a:lnTo>
                  <a:lnTo>
                    <a:pt x="2862" y="40"/>
                  </a:lnTo>
                  <a:lnTo>
                    <a:pt x="2865" y="40"/>
                  </a:lnTo>
                  <a:lnTo>
                    <a:pt x="2865" y="37"/>
                  </a:lnTo>
                  <a:lnTo>
                    <a:pt x="2868" y="37"/>
                  </a:lnTo>
                  <a:lnTo>
                    <a:pt x="2871" y="37"/>
                  </a:lnTo>
                  <a:lnTo>
                    <a:pt x="2871" y="37"/>
                  </a:lnTo>
                  <a:lnTo>
                    <a:pt x="2873" y="37"/>
                  </a:lnTo>
                  <a:lnTo>
                    <a:pt x="2876" y="37"/>
                  </a:lnTo>
                  <a:lnTo>
                    <a:pt x="2879" y="37"/>
                  </a:lnTo>
                  <a:lnTo>
                    <a:pt x="2882" y="37"/>
                  </a:lnTo>
                  <a:lnTo>
                    <a:pt x="2885" y="37"/>
                  </a:lnTo>
                  <a:lnTo>
                    <a:pt x="2885" y="37"/>
                  </a:lnTo>
                  <a:lnTo>
                    <a:pt x="2888" y="37"/>
                  </a:lnTo>
                  <a:lnTo>
                    <a:pt x="2890" y="37"/>
                  </a:lnTo>
                  <a:lnTo>
                    <a:pt x="2893" y="37"/>
                  </a:lnTo>
                  <a:lnTo>
                    <a:pt x="2896" y="37"/>
                  </a:lnTo>
                  <a:lnTo>
                    <a:pt x="2896" y="37"/>
                  </a:lnTo>
                  <a:lnTo>
                    <a:pt x="2899" y="37"/>
                  </a:lnTo>
                  <a:lnTo>
                    <a:pt x="2902" y="37"/>
                  </a:lnTo>
                  <a:lnTo>
                    <a:pt x="2905" y="37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7"/>
                  </a:lnTo>
                  <a:lnTo>
                    <a:pt x="2913" y="37"/>
                  </a:lnTo>
                  <a:lnTo>
                    <a:pt x="2916" y="37"/>
                  </a:lnTo>
                  <a:lnTo>
                    <a:pt x="2919" y="37"/>
                  </a:lnTo>
                  <a:lnTo>
                    <a:pt x="2922" y="37"/>
                  </a:lnTo>
                  <a:lnTo>
                    <a:pt x="2922" y="37"/>
                  </a:lnTo>
                  <a:lnTo>
                    <a:pt x="2924" y="37"/>
                  </a:lnTo>
                  <a:lnTo>
                    <a:pt x="2927" y="37"/>
                  </a:lnTo>
                  <a:lnTo>
                    <a:pt x="2930" y="37"/>
                  </a:lnTo>
                  <a:lnTo>
                    <a:pt x="2933" y="37"/>
                  </a:lnTo>
                  <a:lnTo>
                    <a:pt x="2936" y="37"/>
                  </a:lnTo>
                  <a:lnTo>
                    <a:pt x="2936" y="37"/>
                  </a:lnTo>
                  <a:lnTo>
                    <a:pt x="2939" y="37"/>
                  </a:lnTo>
                  <a:lnTo>
                    <a:pt x="2941" y="37"/>
                  </a:lnTo>
                  <a:lnTo>
                    <a:pt x="2944" y="37"/>
                  </a:lnTo>
                  <a:lnTo>
                    <a:pt x="2947" y="37"/>
                  </a:lnTo>
                  <a:lnTo>
                    <a:pt x="2947" y="34"/>
                  </a:lnTo>
                  <a:lnTo>
                    <a:pt x="2950" y="34"/>
                  </a:lnTo>
                  <a:lnTo>
                    <a:pt x="2950" y="34"/>
                  </a:lnTo>
                  <a:lnTo>
                    <a:pt x="2953" y="34"/>
                  </a:lnTo>
                  <a:lnTo>
                    <a:pt x="2956" y="34"/>
                  </a:lnTo>
                  <a:lnTo>
                    <a:pt x="2958" y="34"/>
                  </a:lnTo>
                  <a:lnTo>
                    <a:pt x="2961" y="34"/>
                  </a:lnTo>
                  <a:lnTo>
                    <a:pt x="2961" y="34"/>
                  </a:lnTo>
                  <a:lnTo>
                    <a:pt x="2964" y="34"/>
                  </a:lnTo>
                  <a:lnTo>
                    <a:pt x="2967" y="34"/>
                  </a:lnTo>
                  <a:lnTo>
                    <a:pt x="2970" y="34"/>
                  </a:lnTo>
                  <a:lnTo>
                    <a:pt x="2972" y="34"/>
                  </a:lnTo>
                  <a:lnTo>
                    <a:pt x="2975" y="34"/>
                  </a:lnTo>
                  <a:lnTo>
                    <a:pt x="2975" y="34"/>
                  </a:lnTo>
                  <a:lnTo>
                    <a:pt x="2978" y="34"/>
                  </a:lnTo>
                  <a:lnTo>
                    <a:pt x="2981" y="34"/>
                  </a:lnTo>
                  <a:lnTo>
                    <a:pt x="2984" y="34"/>
                  </a:lnTo>
                  <a:lnTo>
                    <a:pt x="2987" y="34"/>
                  </a:lnTo>
                  <a:lnTo>
                    <a:pt x="2989" y="34"/>
                  </a:lnTo>
                  <a:lnTo>
                    <a:pt x="2989" y="34"/>
                  </a:lnTo>
                  <a:lnTo>
                    <a:pt x="2992" y="34"/>
                  </a:lnTo>
                  <a:lnTo>
                    <a:pt x="2995" y="34"/>
                  </a:lnTo>
                  <a:lnTo>
                    <a:pt x="2998" y="34"/>
                  </a:lnTo>
                  <a:lnTo>
                    <a:pt x="3001" y="34"/>
                  </a:lnTo>
                  <a:lnTo>
                    <a:pt x="3001" y="34"/>
                  </a:lnTo>
                  <a:lnTo>
                    <a:pt x="3004" y="34"/>
                  </a:lnTo>
                  <a:lnTo>
                    <a:pt x="3006" y="34"/>
                  </a:lnTo>
                  <a:lnTo>
                    <a:pt x="3009" y="34"/>
                  </a:lnTo>
                  <a:lnTo>
                    <a:pt x="3012" y="34"/>
                  </a:lnTo>
                  <a:lnTo>
                    <a:pt x="3015" y="34"/>
                  </a:lnTo>
                  <a:lnTo>
                    <a:pt x="3015" y="34"/>
                  </a:lnTo>
                  <a:lnTo>
                    <a:pt x="3018" y="34"/>
                  </a:lnTo>
                  <a:lnTo>
                    <a:pt x="3021" y="34"/>
                  </a:lnTo>
                  <a:lnTo>
                    <a:pt x="3023" y="34"/>
                  </a:lnTo>
                  <a:lnTo>
                    <a:pt x="3026" y="34"/>
                  </a:lnTo>
                  <a:lnTo>
                    <a:pt x="3026" y="34"/>
                  </a:lnTo>
                  <a:lnTo>
                    <a:pt x="3029" y="34"/>
                  </a:lnTo>
                  <a:lnTo>
                    <a:pt x="3029" y="31"/>
                  </a:lnTo>
                  <a:lnTo>
                    <a:pt x="3032" y="31"/>
                  </a:lnTo>
                  <a:lnTo>
                    <a:pt x="3035" y="31"/>
                  </a:lnTo>
                  <a:lnTo>
                    <a:pt x="3038" y="31"/>
                  </a:lnTo>
                  <a:lnTo>
                    <a:pt x="3040" y="31"/>
                  </a:lnTo>
                  <a:lnTo>
                    <a:pt x="3040" y="31"/>
                  </a:lnTo>
                  <a:lnTo>
                    <a:pt x="3043" y="31"/>
                  </a:lnTo>
                  <a:lnTo>
                    <a:pt x="3046" y="31"/>
                  </a:lnTo>
                  <a:lnTo>
                    <a:pt x="3049" y="31"/>
                  </a:lnTo>
                  <a:lnTo>
                    <a:pt x="3052" y="31"/>
                  </a:lnTo>
                  <a:lnTo>
                    <a:pt x="3055" y="31"/>
                  </a:lnTo>
                  <a:lnTo>
                    <a:pt x="3055" y="31"/>
                  </a:lnTo>
                  <a:lnTo>
                    <a:pt x="3055" y="26"/>
                  </a:lnTo>
                  <a:lnTo>
                    <a:pt x="3057" y="26"/>
                  </a:lnTo>
                  <a:lnTo>
                    <a:pt x="3060" y="26"/>
                  </a:lnTo>
                  <a:lnTo>
                    <a:pt x="3063" y="26"/>
                  </a:lnTo>
                  <a:lnTo>
                    <a:pt x="3066" y="26"/>
                  </a:lnTo>
                  <a:lnTo>
                    <a:pt x="3066" y="26"/>
                  </a:lnTo>
                  <a:lnTo>
                    <a:pt x="3069" y="26"/>
                  </a:lnTo>
                  <a:lnTo>
                    <a:pt x="3071" y="26"/>
                  </a:lnTo>
                  <a:lnTo>
                    <a:pt x="3074" y="26"/>
                  </a:lnTo>
                  <a:lnTo>
                    <a:pt x="3077" y="26"/>
                  </a:lnTo>
                  <a:lnTo>
                    <a:pt x="3080" y="26"/>
                  </a:lnTo>
                  <a:lnTo>
                    <a:pt x="3080" y="26"/>
                  </a:lnTo>
                  <a:lnTo>
                    <a:pt x="3083" y="26"/>
                  </a:lnTo>
                  <a:lnTo>
                    <a:pt x="3086" y="26"/>
                  </a:lnTo>
                  <a:lnTo>
                    <a:pt x="3088" y="26"/>
                  </a:lnTo>
                  <a:lnTo>
                    <a:pt x="3091" y="26"/>
                  </a:lnTo>
                  <a:lnTo>
                    <a:pt x="3094" y="26"/>
                  </a:lnTo>
                  <a:lnTo>
                    <a:pt x="3094" y="26"/>
                  </a:lnTo>
                  <a:lnTo>
                    <a:pt x="3097" y="26"/>
                  </a:lnTo>
                  <a:lnTo>
                    <a:pt x="3100" y="26"/>
                  </a:lnTo>
                  <a:lnTo>
                    <a:pt x="3103" y="26"/>
                  </a:lnTo>
                  <a:lnTo>
                    <a:pt x="3105" y="26"/>
                  </a:lnTo>
                  <a:lnTo>
                    <a:pt x="3105" y="26"/>
                  </a:lnTo>
                  <a:lnTo>
                    <a:pt x="3108" y="26"/>
                  </a:lnTo>
                  <a:lnTo>
                    <a:pt x="3111" y="26"/>
                  </a:lnTo>
                  <a:lnTo>
                    <a:pt x="3114" y="26"/>
                  </a:lnTo>
                  <a:lnTo>
                    <a:pt x="3117" y="26"/>
                  </a:lnTo>
                  <a:lnTo>
                    <a:pt x="3120" y="26"/>
                  </a:lnTo>
                  <a:lnTo>
                    <a:pt x="3120" y="23"/>
                  </a:lnTo>
                  <a:lnTo>
                    <a:pt x="3120" y="23"/>
                  </a:lnTo>
                  <a:lnTo>
                    <a:pt x="3122" y="23"/>
                  </a:lnTo>
                  <a:lnTo>
                    <a:pt x="3125" y="23"/>
                  </a:lnTo>
                  <a:lnTo>
                    <a:pt x="3128" y="23"/>
                  </a:lnTo>
                  <a:lnTo>
                    <a:pt x="3131" y="23"/>
                  </a:lnTo>
                  <a:lnTo>
                    <a:pt x="3131" y="23"/>
                  </a:lnTo>
                  <a:lnTo>
                    <a:pt x="3134" y="23"/>
                  </a:lnTo>
                  <a:lnTo>
                    <a:pt x="3137" y="23"/>
                  </a:lnTo>
                  <a:lnTo>
                    <a:pt x="3139" y="23"/>
                  </a:lnTo>
                  <a:lnTo>
                    <a:pt x="3139" y="17"/>
                  </a:lnTo>
                  <a:lnTo>
                    <a:pt x="3142" y="17"/>
                  </a:lnTo>
                  <a:lnTo>
                    <a:pt x="3145" y="17"/>
                  </a:lnTo>
                  <a:lnTo>
                    <a:pt x="3145" y="17"/>
                  </a:lnTo>
                  <a:lnTo>
                    <a:pt x="3148" y="17"/>
                  </a:lnTo>
                  <a:lnTo>
                    <a:pt x="3151" y="17"/>
                  </a:lnTo>
                  <a:lnTo>
                    <a:pt x="3154" y="17"/>
                  </a:lnTo>
                  <a:lnTo>
                    <a:pt x="3156" y="17"/>
                  </a:lnTo>
                  <a:lnTo>
                    <a:pt x="3159" y="17"/>
                  </a:lnTo>
                  <a:lnTo>
                    <a:pt x="3159" y="17"/>
                  </a:lnTo>
                  <a:lnTo>
                    <a:pt x="3162" y="17"/>
                  </a:lnTo>
                  <a:lnTo>
                    <a:pt x="3165" y="17"/>
                  </a:lnTo>
                  <a:lnTo>
                    <a:pt x="3168" y="17"/>
                  </a:lnTo>
                  <a:lnTo>
                    <a:pt x="3170" y="17"/>
                  </a:lnTo>
                  <a:lnTo>
                    <a:pt x="3170" y="17"/>
                  </a:lnTo>
                  <a:lnTo>
                    <a:pt x="3173" y="17"/>
                  </a:lnTo>
                  <a:lnTo>
                    <a:pt x="3176" y="17"/>
                  </a:lnTo>
                  <a:lnTo>
                    <a:pt x="3179" y="17"/>
                  </a:lnTo>
                  <a:lnTo>
                    <a:pt x="3182" y="17"/>
                  </a:lnTo>
                  <a:lnTo>
                    <a:pt x="3185" y="17"/>
                  </a:lnTo>
                  <a:lnTo>
                    <a:pt x="3185" y="17"/>
                  </a:lnTo>
                  <a:lnTo>
                    <a:pt x="3187" y="17"/>
                  </a:lnTo>
                  <a:lnTo>
                    <a:pt x="3190" y="17"/>
                  </a:lnTo>
                  <a:lnTo>
                    <a:pt x="3193" y="17"/>
                  </a:lnTo>
                  <a:lnTo>
                    <a:pt x="3196" y="17"/>
                  </a:lnTo>
                  <a:lnTo>
                    <a:pt x="3199" y="17"/>
                  </a:lnTo>
                  <a:lnTo>
                    <a:pt x="3199" y="17"/>
                  </a:lnTo>
                  <a:lnTo>
                    <a:pt x="3202" y="17"/>
                  </a:lnTo>
                  <a:lnTo>
                    <a:pt x="3204" y="17"/>
                  </a:lnTo>
                  <a:lnTo>
                    <a:pt x="3207" y="17"/>
                  </a:lnTo>
                  <a:lnTo>
                    <a:pt x="3210" y="17"/>
                  </a:lnTo>
                  <a:lnTo>
                    <a:pt x="3210" y="17"/>
                  </a:lnTo>
                  <a:lnTo>
                    <a:pt x="3213" y="17"/>
                  </a:lnTo>
                  <a:lnTo>
                    <a:pt x="3216" y="17"/>
                  </a:lnTo>
                  <a:lnTo>
                    <a:pt x="3219" y="17"/>
                  </a:lnTo>
                  <a:lnTo>
                    <a:pt x="3221" y="17"/>
                  </a:lnTo>
                  <a:lnTo>
                    <a:pt x="3224" y="17"/>
                  </a:lnTo>
                  <a:lnTo>
                    <a:pt x="3224" y="17"/>
                  </a:lnTo>
                  <a:lnTo>
                    <a:pt x="3227" y="17"/>
                  </a:lnTo>
                  <a:lnTo>
                    <a:pt x="3230" y="17"/>
                  </a:lnTo>
                  <a:lnTo>
                    <a:pt x="3233" y="17"/>
                  </a:lnTo>
                  <a:lnTo>
                    <a:pt x="3236" y="17"/>
                  </a:lnTo>
                  <a:lnTo>
                    <a:pt x="3236" y="17"/>
                  </a:lnTo>
                  <a:lnTo>
                    <a:pt x="3238" y="17"/>
                  </a:lnTo>
                  <a:lnTo>
                    <a:pt x="3241" y="17"/>
                  </a:lnTo>
                  <a:lnTo>
                    <a:pt x="3244" y="17"/>
                  </a:lnTo>
                  <a:lnTo>
                    <a:pt x="3247" y="17"/>
                  </a:lnTo>
                  <a:lnTo>
                    <a:pt x="3250" y="17"/>
                  </a:lnTo>
                  <a:lnTo>
                    <a:pt x="3250" y="17"/>
                  </a:lnTo>
                  <a:lnTo>
                    <a:pt x="3253" y="17"/>
                  </a:lnTo>
                  <a:lnTo>
                    <a:pt x="3255" y="17"/>
                  </a:lnTo>
                  <a:lnTo>
                    <a:pt x="3255" y="12"/>
                  </a:lnTo>
                  <a:lnTo>
                    <a:pt x="3258" y="12"/>
                  </a:lnTo>
                  <a:lnTo>
                    <a:pt x="3261" y="12"/>
                  </a:lnTo>
                  <a:lnTo>
                    <a:pt x="3264" y="12"/>
                  </a:lnTo>
                  <a:lnTo>
                    <a:pt x="3264" y="12"/>
                  </a:lnTo>
                  <a:lnTo>
                    <a:pt x="3267" y="12"/>
                  </a:lnTo>
                  <a:lnTo>
                    <a:pt x="3269" y="12"/>
                  </a:lnTo>
                  <a:lnTo>
                    <a:pt x="3272" y="12"/>
                  </a:lnTo>
                  <a:lnTo>
                    <a:pt x="3275" y="12"/>
                  </a:lnTo>
                  <a:lnTo>
                    <a:pt x="3275" y="12"/>
                  </a:lnTo>
                  <a:lnTo>
                    <a:pt x="3278" y="12"/>
                  </a:lnTo>
                  <a:lnTo>
                    <a:pt x="3281" y="12"/>
                  </a:lnTo>
                  <a:lnTo>
                    <a:pt x="3284" y="12"/>
                  </a:lnTo>
                  <a:lnTo>
                    <a:pt x="3286" y="12"/>
                  </a:lnTo>
                  <a:lnTo>
                    <a:pt x="3289" y="12"/>
                  </a:lnTo>
                  <a:lnTo>
                    <a:pt x="3289" y="12"/>
                  </a:lnTo>
                  <a:lnTo>
                    <a:pt x="3292" y="12"/>
                  </a:lnTo>
                  <a:lnTo>
                    <a:pt x="3295" y="12"/>
                  </a:lnTo>
                  <a:lnTo>
                    <a:pt x="3298" y="12"/>
                  </a:lnTo>
                  <a:lnTo>
                    <a:pt x="3301" y="12"/>
                  </a:lnTo>
                  <a:lnTo>
                    <a:pt x="3303" y="12"/>
                  </a:lnTo>
                  <a:lnTo>
                    <a:pt x="3303" y="12"/>
                  </a:lnTo>
                  <a:lnTo>
                    <a:pt x="3306" y="12"/>
                  </a:lnTo>
                  <a:lnTo>
                    <a:pt x="3309" y="12"/>
                  </a:lnTo>
                  <a:lnTo>
                    <a:pt x="3312" y="12"/>
                  </a:lnTo>
                  <a:lnTo>
                    <a:pt x="3315" y="12"/>
                  </a:lnTo>
                  <a:lnTo>
                    <a:pt x="3315" y="12"/>
                  </a:lnTo>
                  <a:lnTo>
                    <a:pt x="3318" y="12"/>
                  </a:lnTo>
                  <a:lnTo>
                    <a:pt x="3320" y="12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100" name="Rectangle 112">
              <a:extLst>
                <a:ext uri="{FF2B5EF4-FFF2-40B4-BE49-F238E27FC236}">
                  <a16:creationId xmlns:a16="http://schemas.microsoft.com/office/drawing/2014/main" id="{FBF62EBA-4DBA-491A-82E4-F9A28AFB9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1764" y="2191666"/>
              <a:ext cx="18354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(420/2841)</a:t>
              </a:r>
            </a:p>
          </p:txBody>
        </p:sp>
      </p:grpSp>
      <p:grpSp>
        <p:nvGrpSpPr>
          <p:cNvPr id="5" name="Finerenone">
            <a:extLst>
              <a:ext uri="{FF2B5EF4-FFF2-40B4-BE49-F238E27FC236}">
                <a16:creationId xmlns:a16="http://schemas.microsoft.com/office/drawing/2014/main" id="{315444F9-4CB6-4255-98F6-909823F17461}"/>
              </a:ext>
            </a:extLst>
          </p:cNvPr>
          <p:cNvGrpSpPr/>
          <p:nvPr/>
        </p:nvGrpSpPr>
        <p:grpSpPr>
          <a:xfrm>
            <a:off x="1766015" y="2409769"/>
            <a:ext cx="10342653" cy="2204441"/>
            <a:chOff x="1528093" y="2570007"/>
            <a:chExt cx="9129645" cy="2188330"/>
          </a:xfrm>
        </p:grpSpPr>
        <p:sp>
          <p:nvSpPr>
            <p:cNvPr id="242" name="Freeform 77">
              <a:extLst>
                <a:ext uri="{FF2B5EF4-FFF2-40B4-BE49-F238E27FC236}">
                  <a16:creationId xmlns:a16="http://schemas.microsoft.com/office/drawing/2014/main" id="{990D8540-8408-4D3F-B8F3-21311ACBD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093" y="2594674"/>
              <a:ext cx="6780697" cy="2163663"/>
            </a:xfrm>
            <a:custGeom>
              <a:avLst/>
              <a:gdLst>
                <a:gd name="T0" fmla="*/ 50 w 3346"/>
                <a:gd name="T1" fmla="*/ 340 h 342"/>
                <a:gd name="T2" fmla="*/ 107 w 3346"/>
                <a:gd name="T3" fmla="*/ 337 h 342"/>
                <a:gd name="T4" fmla="*/ 155 w 3346"/>
                <a:gd name="T5" fmla="*/ 331 h 342"/>
                <a:gd name="T6" fmla="*/ 209 w 3346"/>
                <a:gd name="T7" fmla="*/ 325 h 342"/>
                <a:gd name="T8" fmla="*/ 263 w 3346"/>
                <a:gd name="T9" fmla="*/ 323 h 342"/>
                <a:gd name="T10" fmla="*/ 308 w 3346"/>
                <a:gd name="T11" fmla="*/ 317 h 342"/>
                <a:gd name="T12" fmla="*/ 356 w 3346"/>
                <a:gd name="T13" fmla="*/ 311 h 342"/>
                <a:gd name="T14" fmla="*/ 413 w 3346"/>
                <a:gd name="T15" fmla="*/ 306 h 342"/>
                <a:gd name="T16" fmla="*/ 458 w 3346"/>
                <a:gd name="T17" fmla="*/ 300 h 342"/>
                <a:gd name="T18" fmla="*/ 509 w 3346"/>
                <a:gd name="T19" fmla="*/ 294 h 342"/>
                <a:gd name="T20" fmla="*/ 554 w 3346"/>
                <a:gd name="T21" fmla="*/ 289 h 342"/>
                <a:gd name="T22" fmla="*/ 611 w 3346"/>
                <a:gd name="T23" fmla="*/ 286 h 342"/>
                <a:gd name="T24" fmla="*/ 664 w 3346"/>
                <a:gd name="T25" fmla="*/ 283 h 342"/>
                <a:gd name="T26" fmla="*/ 721 w 3346"/>
                <a:gd name="T27" fmla="*/ 280 h 342"/>
                <a:gd name="T28" fmla="*/ 772 w 3346"/>
                <a:gd name="T29" fmla="*/ 277 h 342"/>
                <a:gd name="T30" fmla="*/ 817 w 3346"/>
                <a:gd name="T31" fmla="*/ 269 h 342"/>
                <a:gd name="T32" fmla="*/ 868 w 3346"/>
                <a:gd name="T33" fmla="*/ 266 h 342"/>
                <a:gd name="T34" fmla="*/ 919 w 3346"/>
                <a:gd name="T35" fmla="*/ 260 h 342"/>
                <a:gd name="T36" fmla="*/ 967 w 3346"/>
                <a:gd name="T37" fmla="*/ 255 h 342"/>
                <a:gd name="T38" fmla="*/ 1012 w 3346"/>
                <a:gd name="T39" fmla="*/ 249 h 342"/>
                <a:gd name="T40" fmla="*/ 1066 w 3346"/>
                <a:gd name="T41" fmla="*/ 246 h 342"/>
                <a:gd name="T42" fmla="*/ 1108 w 3346"/>
                <a:gd name="T43" fmla="*/ 238 h 342"/>
                <a:gd name="T44" fmla="*/ 1162 w 3346"/>
                <a:gd name="T45" fmla="*/ 235 h 342"/>
                <a:gd name="T46" fmla="*/ 1216 w 3346"/>
                <a:gd name="T47" fmla="*/ 232 h 342"/>
                <a:gd name="T48" fmla="*/ 1261 w 3346"/>
                <a:gd name="T49" fmla="*/ 224 h 342"/>
                <a:gd name="T50" fmla="*/ 1321 w 3346"/>
                <a:gd name="T51" fmla="*/ 221 h 342"/>
                <a:gd name="T52" fmla="*/ 1380 w 3346"/>
                <a:gd name="T53" fmla="*/ 221 h 342"/>
                <a:gd name="T54" fmla="*/ 1431 w 3346"/>
                <a:gd name="T55" fmla="*/ 215 h 342"/>
                <a:gd name="T56" fmla="*/ 1485 w 3346"/>
                <a:gd name="T57" fmla="*/ 209 h 342"/>
                <a:gd name="T58" fmla="*/ 1536 w 3346"/>
                <a:gd name="T59" fmla="*/ 207 h 342"/>
                <a:gd name="T60" fmla="*/ 1586 w 3346"/>
                <a:gd name="T61" fmla="*/ 198 h 342"/>
                <a:gd name="T62" fmla="*/ 1635 w 3346"/>
                <a:gd name="T63" fmla="*/ 192 h 342"/>
                <a:gd name="T64" fmla="*/ 1685 w 3346"/>
                <a:gd name="T65" fmla="*/ 187 h 342"/>
                <a:gd name="T66" fmla="*/ 1742 w 3346"/>
                <a:gd name="T67" fmla="*/ 181 h 342"/>
                <a:gd name="T68" fmla="*/ 1793 w 3346"/>
                <a:gd name="T69" fmla="*/ 175 h 342"/>
                <a:gd name="T70" fmla="*/ 1847 w 3346"/>
                <a:gd name="T71" fmla="*/ 173 h 342"/>
                <a:gd name="T72" fmla="*/ 1895 w 3346"/>
                <a:gd name="T73" fmla="*/ 164 h 342"/>
                <a:gd name="T74" fmla="*/ 1943 w 3346"/>
                <a:gd name="T75" fmla="*/ 156 h 342"/>
                <a:gd name="T76" fmla="*/ 1988 w 3346"/>
                <a:gd name="T77" fmla="*/ 147 h 342"/>
                <a:gd name="T78" fmla="*/ 2048 w 3346"/>
                <a:gd name="T79" fmla="*/ 144 h 342"/>
                <a:gd name="T80" fmla="*/ 2101 w 3346"/>
                <a:gd name="T81" fmla="*/ 136 h 342"/>
                <a:gd name="T82" fmla="*/ 2155 w 3346"/>
                <a:gd name="T83" fmla="*/ 133 h 342"/>
                <a:gd name="T84" fmla="*/ 2203 w 3346"/>
                <a:gd name="T85" fmla="*/ 122 h 342"/>
                <a:gd name="T86" fmla="*/ 2262 w 3346"/>
                <a:gd name="T87" fmla="*/ 119 h 342"/>
                <a:gd name="T88" fmla="*/ 2319 w 3346"/>
                <a:gd name="T89" fmla="*/ 113 h 342"/>
                <a:gd name="T90" fmla="*/ 2373 w 3346"/>
                <a:gd name="T91" fmla="*/ 107 h 342"/>
                <a:gd name="T92" fmla="*/ 2438 w 3346"/>
                <a:gd name="T93" fmla="*/ 105 h 342"/>
                <a:gd name="T94" fmla="*/ 2494 w 3346"/>
                <a:gd name="T95" fmla="*/ 102 h 342"/>
                <a:gd name="T96" fmla="*/ 2551 w 3346"/>
                <a:gd name="T97" fmla="*/ 93 h 342"/>
                <a:gd name="T98" fmla="*/ 2610 w 3346"/>
                <a:gd name="T99" fmla="*/ 90 h 342"/>
                <a:gd name="T100" fmla="*/ 2670 w 3346"/>
                <a:gd name="T101" fmla="*/ 85 h 342"/>
                <a:gd name="T102" fmla="*/ 2726 w 3346"/>
                <a:gd name="T103" fmla="*/ 73 h 342"/>
                <a:gd name="T104" fmla="*/ 2780 w 3346"/>
                <a:gd name="T105" fmla="*/ 65 h 342"/>
                <a:gd name="T106" fmla="*/ 2831 w 3346"/>
                <a:gd name="T107" fmla="*/ 48 h 342"/>
                <a:gd name="T108" fmla="*/ 2890 w 3346"/>
                <a:gd name="T109" fmla="*/ 39 h 342"/>
                <a:gd name="T110" fmla="*/ 2950 w 3346"/>
                <a:gd name="T111" fmla="*/ 31 h 342"/>
                <a:gd name="T112" fmla="*/ 3012 w 3346"/>
                <a:gd name="T113" fmla="*/ 28 h 342"/>
                <a:gd name="T114" fmla="*/ 3069 w 3346"/>
                <a:gd name="T115" fmla="*/ 17 h 342"/>
                <a:gd name="T116" fmla="*/ 3131 w 3346"/>
                <a:gd name="T117" fmla="*/ 14 h 342"/>
                <a:gd name="T118" fmla="*/ 3199 w 3346"/>
                <a:gd name="T119" fmla="*/ 14 h 342"/>
                <a:gd name="T120" fmla="*/ 3261 w 3346"/>
                <a:gd name="T121" fmla="*/ 8 h 342"/>
                <a:gd name="T122" fmla="*/ 3323 w 3346"/>
                <a:gd name="T12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6" h="342">
                  <a:moveTo>
                    <a:pt x="0" y="342"/>
                  </a:moveTo>
                  <a:lnTo>
                    <a:pt x="2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8" y="342"/>
                  </a:lnTo>
                  <a:lnTo>
                    <a:pt x="11" y="342"/>
                  </a:lnTo>
                  <a:lnTo>
                    <a:pt x="14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22" y="340"/>
                  </a:lnTo>
                  <a:lnTo>
                    <a:pt x="25" y="340"/>
                  </a:lnTo>
                  <a:lnTo>
                    <a:pt x="28" y="340"/>
                  </a:lnTo>
                  <a:lnTo>
                    <a:pt x="28" y="340"/>
                  </a:lnTo>
                  <a:lnTo>
                    <a:pt x="31" y="340"/>
                  </a:lnTo>
                  <a:lnTo>
                    <a:pt x="33" y="340"/>
                  </a:lnTo>
                  <a:lnTo>
                    <a:pt x="33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9" y="340"/>
                  </a:lnTo>
                  <a:lnTo>
                    <a:pt x="42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8" y="340"/>
                  </a:lnTo>
                  <a:lnTo>
                    <a:pt x="50" y="340"/>
                  </a:lnTo>
                  <a:lnTo>
                    <a:pt x="50" y="337"/>
                  </a:lnTo>
                  <a:lnTo>
                    <a:pt x="53" y="337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62" y="337"/>
                  </a:lnTo>
                  <a:lnTo>
                    <a:pt x="65" y="337"/>
                  </a:lnTo>
                  <a:lnTo>
                    <a:pt x="67" y="337"/>
                  </a:lnTo>
                  <a:lnTo>
                    <a:pt x="70" y="337"/>
                  </a:lnTo>
                  <a:lnTo>
                    <a:pt x="70" y="337"/>
                  </a:lnTo>
                  <a:lnTo>
                    <a:pt x="73" y="337"/>
                  </a:lnTo>
                  <a:lnTo>
                    <a:pt x="76" y="337"/>
                  </a:lnTo>
                  <a:lnTo>
                    <a:pt x="79" y="337"/>
                  </a:lnTo>
                  <a:lnTo>
                    <a:pt x="82" y="337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87" y="337"/>
                  </a:lnTo>
                  <a:lnTo>
                    <a:pt x="87" y="337"/>
                  </a:lnTo>
                  <a:lnTo>
                    <a:pt x="90" y="337"/>
                  </a:lnTo>
                  <a:lnTo>
                    <a:pt x="93" y="337"/>
                  </a:lnTo>
                  <a:lnTo>
                    <a:pt x="96" y="337"/>
                  </a:lnTo>
                  <a:lnTo>
                    <a:pt x="99" y="337"/>
                  </a:lnTo>
                  <a:lnTo>
                    <a:pt x="99" y="337"/>
                  </a:lnTo>
                  <a:lnTo>
                    <a:pt x="101" y="337"/>
                  </a:lnTo>
                  <a:lnTo>
                    <a:pt x="104" y="337"/>
                  </a:lnTo>
                  <a:lnTo>
                    <a:pt x="107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3" y="337"/>
                  </a:lnTo>
                  <a:lnTo>
                    <a:pt x="116" y="337"/>
                  </a:lnTo>
                  <a:lnTo>
                    <a:pt x="118" y="337"/>
                  </a:lnTo>
                  <a:lnTo>
                    <a:pt x="121" y="337"/>
                  </a:lnTo>
                  <a:lnTo>
                    <a:pt x="121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7" y="334"/>
                  </a:lnTo>
                  <a:lnTo>
                    <a:pt x="130" y="334"/>
                  </a:lnTo>
                  <a:lnTo>
                    <a:pt x="132" y="334"/>
                  </a:lnTo>
                  <a:lnTo>
                    <a:pt x="135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41" y="334"/>
                  </a:lnTo>
                  <a:lnTo>
                    <a:pt x="141" y="334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7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52" y="331"/>
                  </a:lnTo>
                  <a:lnTo>
                    <a:pt x="155" y="331"/>
                  </a:lnTo>
                  <a:lnTo>
                    <a:pt x="158" y="331"/>
                  </a:lnTo>
                  <a:lnTo>
                    <a:pt x="161" y="331"/>
                  </a:lnTo>
                  <a:lnTo>
                    <a:pt x="164" y="331"/>
                  </a:lnTo>
                  <a:lnTo>
                    <a:pt x="164" y="331"/>
                  </a:lnTo>
                  <a:lnTo>
                    <a:pt x="166" y="331"/>
                  </a:lnTo>
                  <a:lnTo>
                    <a:pt x="169" y="331"/>
                  </a:lnTo>
                  <a:lnTo>
                    <a:pt x="172" y="331"/>
                  </a:lnTo>
                  <a:lnTo>
                    <a:pt x="175" y="331"/>
                  </a:lnTo>
                  <a:lnTo>
                    <a:pt x="175" y="331"/>
                  </a:lnTo>
                  <a:lnTo>
                    <a:pt x="178" y="331"/>
                  </a:lnTo>
                  <a:lnTo>
                    <a:pt x="178" y="331"/>
                  </a:lnTo>
                  <a:lnTo>
                    <a:pt x="181" y="331"/>
                  </a:lnTo>
                  <a:lnTo>
                    <a:pt x="181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6" y="328"/>
                  </a:lnTo>
                  <a:lnTo>
                    <a:pt x="186" y="328"/>
                  </a:lnTo>
                  <a:lnTo>
                    <a:pt x="189" y="328"/>
                  </a:lnTo>
                  <a:lnTo>
                    <a:pt x="189" y="328"/>
                  </a:lnTo>
                  <a:lnTo>
                    <a:pt x="192" y="328"/>
                  </a:lnTo>
                  <a:lnTo>
                    <a:pt x="195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3" y="328"/>
                  </a:lnTo>
                  <a:lnTo>
                    <a:pt x="203" y="325"/>
                  </a:lnTo>
                  <a:lnTo>
                    <a:pt x="203" y="325"/>
                  </a:lnTo>
                  <a:lnTo>
                    <a:pt x="206" y="325"/>
                  </a:lnTo>
                  <a:lnTo>
                    <a:pt x="209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5" y="325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20" y="325"/>
                  </a:lnTo>
                  <a:lnTo>
                    <a:pt x="223" y="325"/>
                  </a:lnTo>
                  <a:lnTo>
                    <a:pt x="226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1" y="325"/>
                  </a:lnTo>
                  <a:lnTo>
                    <a:pt x="234" y="325"/>
                  </a:lnTo>
                  <a:lnTo>
                    <a:pt x="237" y="325"/>
                  </a:lnTo>
                  <a:lnTo>
                    <a:pt x="240" y="325"/>
                  </a:lnTo>
                  <a:lnTo>
                    <a:pt x="240" y="325"/>
                  </a:lnTo>
                  <a:lnTo>
                    <a:pt x="243" y="325"/>
                  </a:lnTo>
                  <a:lnTo>
                    <a:pt x="246" y="325"/>
                  </a:lnTo>
                  <a:lnTo>
                    <a:pt x="248" y="325"/>
                  </a:lnTo>
                  <a:lnTo>
                    <a:pt x="251" y="325"/>
                  </a:lnTo>
                  <a:lnTo>
                    <a:pt x="251" y="323"/>
                  </a:lnTo>
                  <a:lnTo>
                    <a:pt x="254" y="323"/>
                  </a:lnTo>
                  <a:lnTo>
                    <a:pt x="254" y="323"/>
                  </a:lnTo>
                  <a:lnTo>
                    <a:pt x="257" y="323"/>
                  </a:lnTo>
                  <a:lnTo>
                    <a:pt x="260" y="323"/>
                  </a:lnTo>
                  <a:lnTo>
                    <a:pt x="263" y="323"/>
                  </a:lnTo>
                  <a:lnTo>
                    <a:pt x="263" y="323"/>
                  </a:lnTo>
                  <a:lnTo>
                    <a:pt x="265" y="323"/>
                  </a:lnTo>
                  <a:lnTo>
                    <a:pt x="265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71" y="323"/>
                  </a:lnTo>
                  <a:lnTo>
                    <a:pt x="274" y="323"/>
                  </a:lnTo>
                  <a:lnTo>
                    <a:pt x="277" y="323"/>
                  </a:lnTo>
                  <a:lnTo>
                    <a:pt x="277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2" y="320"/>
                  </a:lnTo>
                  <a:lnTo>
                    <a:pt x="285" y="320"/>
                  </a:lnTo>
                  <a:lnTo>
                    <a:pt x="288" y="320"/>
                  </a:lnTo>
                  <a:lnTo>
                    <a:pt x="288" y="320"/>
                  </a:lnTo>
                  <a:lnTo>
                    <a:pt x="291" y="320"/>
                  </a:lnTo>
                  <a:lnTo>
                    <a:pt x="291" y="317"/>
                  </a:lnTo>
                  <a:lnTo>
                    <a:pt x="294" y="317"/>
                  </a:lnTo>
                  <a:lnTo>
                    <a:pt x="294" y="317"/>
                  </a:lnTo>
                  <a:lnTo>
                    <a:pt x="297" y="317"/>
                  </a:lnTo>
                  <a:lnTo>
                    <a:pt x="299" y="317"/>
                  </a:lnTo>
                  <a:lnTo>
                    <a:pt x="302" y="317"/>
                  </a:lnTo>
                  <a:lnTo>
                    <a:pt x="305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11" y="317"/>
                  </a:lnTo>
                  <a:lnTo>
                    <a:pt x="311" y="317"/>
                  </a:lnTo>
                  <a:lnTo>
                    <a:pt x="314" y="317"/>
                  </a:lnTo>
                  <a:lnTo>
                    <a:pt x="316" y="317"/>
                  </a:lnTo>
                  <a:lnTo>
                    <a:pt x="316" y="314"/>
                  </a:lnTo>
                  <a:lnTo>
                    <a:pt x="319" y="314"/>
                  </a:lnTo>
                  <a:lnTo>
                    <a:pt x="319" y="314"/>
                  </a:lnTo>
                  <a:lnTo>
                    <a:pt x="322" y="314"/>
                  </a:lnTo>
                  <a:lnTo>
                    <a:pt x="322" y="314"/>
                  </a:lnTo>
                  <a:lnTo>
                    <a:pt x="325" y="314"/>
                  </a:lnTo>
                  <a:lnTo>
                    <a:pt x="328" y="314"/>
                  </a:lnTo>
                  <a:lnTo>
                    <a:pt x="330" y="314"/>
                  </a:lnTo>
                  <a:lnTo>
                    <a:pt x="330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9" y="314"/>
                  </a:lnTo>
                  <a:lnTo>
                    <a:pt x="342" y="314"/>
                  </a:lnTo>
                  <a:lnTo>
                    <a:pt x="342" y="314"/>
                  </a:lnTo>
                  <a:lnTo>
                    <a:pt x="345" y="314"/>
                  </a:lnTo>
                  <a:lnTo>
                    <a:pt x="345" y="314"/>
                  </a:lnTo>
                  <a:lnTo>
                    <a:pt x="347" y="314"/>
                  </a:lnTo>
                  <a:lnTo>
                    <a:pt x="347" y="311"/>
                  </a:lnTo>
                  <a:lnTo>
                    <a:pt x="350" y="311"/>
                  </a:lnTo>
                  <a:lnTo>
                    <a:pt x="350" y="311"/>
                  </a:lnTo>
                  <a:lnTo>
                    <a:pt x="353" y="311"/>
                  </a:lnTo>
                  <a:lnTo>
                    <a:pt x="356" y="311"/>
                  </a:lnTo>
                  <a:lnTo>
                    <a:pt x="359" y="311"/>
                  </a:lnTo>
                  <a:lnTo>
                    <a:pt x="359" y="311"/>
                  </a:lnTo>
                  <a:lnTo>
                    <a:pt x="362" y="311"/>
                  </a:lnTo>
                  <a:lnTo>
                    <a:pt x="364" y="311"/>
                  </a:lnTo>
                  <a:lnTo>
                    <a:pt x="364" y="308"/>
                  </a:lnTo>
                  <a:lnTo>
                    <a:pt x="367" y="308"/>
                  </a:lnTo>
                  <a:lnTo>
                    <a:pt x="370" y="308"/>
                  </a:lnTo>
                  <a:lnTo>
                    <a:pt x="373" y="308"/>
                  </a:lnTo>
                  <a:lnTo>
                    <a:pt x="373" y="308"/>
                  </a:lnTo>
                  <a:lnTo>
                    <a:pt x="376" y="308"/>
                  </a:lnTo>
                  <a:lnTo>
                    <a:pt x="376" y="308"/>
                  </a:lnTo>
                  <a:lnTo>
                    <a:pt x="379" y="308"/>
                  </a:lnTo>
                  <a:lnTo>
                    <a:pt x="381" y="308"/>
                  </a:lnTo>
                  <a:lnTo>
                    <a:pt x="384" y="308"/>
                  </a:lnTo>
                  <a:lnTo>
                    <a:pt x="384" y="308"/>
                  </a:lnTo>
                  <a:lnTo>
                    <a:pt x="384" y="306"/>
                  </a:lnTo>
                  <a:lnTo>
                    <a:pt x="387" y="306"/>
                  </a:lnTo>
                  <a:lnTo>
                    <a:pt x="390" y="306"/>
                  </a:lnTo>
                  <a:lnTo>
                    <a:pt x="390" y="306"/>
                  </a:lnTo>
                  <a:lnTo>
                    <a:pt x="393" y="306"/>
                  </a:lnTo>
                  <a:lnTo>
                    <a:pt x="396" y="306"/>
                  </a:lnTo>
                  <a:lnTo>
                    <a:pt x="398" y="306"/>
                  </a:lnTo>
                  <a:lnTo>
                    <a:pt x="398" y="306"/>
                  </a:lnTo>
                  <a:lnTo>
                    <a:pt x="401" y="306"/>
                  </a:lnTo>
                  <a:lnTo>
                    <a:pt x="404" y="306"/>
                  </a:lnTo>
                  <a:lnTo>
                    <a:pt x="407" y="306"/>
                  </a:lnTo>
                  <a:lnTo>
                    <a:pt x="410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5" y="306"/>
                  </a:lnTo>
                  <a:lnTo>
                    <a:pt x="418" y="306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4" y="306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9" y="306"/>
                  </a:lnTo>
                  <a:lnTo>
                    <a:pt x="432" y="306"/>
                  </a:lnTo>
                  <a:lnTo>
                    <a:pt x="435" y="306"/>
                  </a:lnTo>
                  <a:lnTo>
                    <a:pt x="438" y="306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41" y="303"/>
                  </a:lnTo>
                  <a:lnTo>
                    <a:pt x="441" y="303"/>
                  </a:lnTo>
                  <a:lnTo>
                    <a:pt x="444" y="303"/>
                  </a:lnTo>
                  <a:lnTo>
                    <a:pt x="444" y="303"/>
                  </a:lnTo>
                  <a:lnTo>
                    <a:pt x="446" y="303"/>
                  </a:lnTo>
                  <a:lnTo>
                    <a:pt x="449" y="303"/>
                  </a:lnTo>
                  <a:lnTo>
                    <a:pt x="449" y="303"/>
                  </a:lnTo>
                  <a:lnTo>
                    <a:pt x="449" y="300"/>
                  </a:lnTo>
                  <a:lnTo>
                    <a:pt x="452" y="300"/>
                  </a:lnTo>
                  <a:lnTo>
                    <a:pt x="452" y="300"/>
                  </a:lnTo>
                  <a:lnTo>
                    <a:pt x="455" y="300"/>
                  </a:lnTo>
                  <a:lnTo>
                    <a:pt x="458" y="300"/>
                  </a:lnTo>
                  <a:lnTo>
                    <a:pt x="461" y="300"/>
                  </a:lnTo>
                  <a:lnTo>
                    <a:pt x="463" y="300"/>
                  </a:lnTo>
                  <a:lnTo>
                    <a:pt x="463" y="300"/>
                  </a:lnTo>
                  <a:lnTo>
                    <a:pt x="466" y="300"/>
                  </a:lnTo>
                  <a:lnTo>
                    <a:pt x="469" y="300"/>
                  </a:lnTo>
                  <a:lnTo>
                    <a:pt x="472" y="300"/>
                  </a:lnTo>
                  <a:lnTo>
                    <a:pt x="475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80" y="300"/>
                  </a:lnTo>
                  <a:lnTo>
                    <a:pt x="483" y="300"/>
                  </a:lnTo>
                  <a:lnTo>
                    <a:pt x="486" y="300"/>
                  </a:lnTo>
                  <a:lnTo>
                    <a:pt x="489" y="300"/>
                  </a:lnTo>
                  <a:lnTo>
                    <a:pt x="489" y="300"/>
                  </a:lnTo>
                  <a:lnTo>
                    <a:pt x="492" y="300"/>
                  </a:lnTo>
                  <a:lnTo>
                    <a:pt x="492" y="297"/>
                  </a:lnTo>
                  <a:lnTo>
                    <a:pt x="495" y="297"/>
                  </a:lnTo>
                  <a:lnTo>
                    <a:pt x="495" y="297"/>
                  </a:lnTo>
                  <a:lnTo>
                    <a:pt x="497" y="297"/>
                  </a:lnTo>
                  <a:lnTo>
                    <a:pt x="500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6" y="297"/>
                  </a:lnTo>
                  <a:lnTo>
                    <a:pt x="506" y="294"/>
                  </a:lnTo>
                  <a:lnTo>
                    <a:pt x="509" y="294"/>
                  </a:lnTo>
                  <a:lnTo>
                    <a:pt x="512" y="294"/>
                  </a:lnTo>
                  <a:lnTo>
                    <a:pt x="514" y="294"/>
                  </a:lnTo>
                  <a:lnTo>
                    <a:pt x="517" y="294"/>
                  </a:lnTo>
                  <a:lnTo>
                    <a:pt x="517" y="294"/>
                  </a:lnTo>
                  <a:lnTo>
                    <a:pt x="520" y="294"/>
                  </a:lnTo>
                  <a:lnTo>
                    <a:pt x="520" y="294"/>
                  </a:lnTo>
                  <a:lnTo>
                    <a:pt x="523" y="294"/>
                  </a:lnTo>
                  <a:lnTo>
                    <a:pt x="526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31" y="294"/>
                  </a:lnTo>
                  <a:lnTo>
                    <a:pt x="531" y="294"/>
                  </a:lnTo>
                  <a:lnTo>
                    <a:pt x="534" y="294"/>
                  </a:lnTo>
                  <a:lnTo>
                    <a:pt x="537" y="294"/>
                  </a:lnTo>
                  <a:lnTo>
                    <a:pt x="537" y="291"/>
                  </a:lnTo>
                  <a:lnTo>
                    <a:pt x="540" y="291"/>
                  </a:lnTo>
                  <a:lnTo>
                    <a:pt x="543" y="291"/>
                  </a:lnTo>
                  <a:lnTo>
                    <a:pt x="543" y="291"/>
                  </a:lnTo>
                  <a:lnTo>
                    <a:pt x="545" y="291"/>
                  </a:lnTo>
                  <a:lnTo>
                    <a:pt x="545" y="291"/>
                  </a:lnTo>
                  <a:lnTo>
                    <a:pt x="548" y="291"/>
                  </a:lnTo>
                  <a:lnTo>
                    <a:pt x="548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7" y="289"/>
                  </a:lnTo>
                  <a:lnTo>
                    <a:pt x="560" y="289"/>
                  </a:lnTo>
                  <a:lnTo>
                    <a:pt x="562" y="289"/>
                  </a:lnTo>
                  <a:lnTo>
                    <a:pt x="565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71" y="289"/>
                  </a:lnTo>
                  <a:lnTo>
                    <a:pt x="571" y="289"/>
                  </a:lnTo>
                  <a:lnTo>
                    <a:pt x="574" y="289"/>
                  </a:lnTo>
                  <a:lnTo>
                    <a:pt x="577" y="289"/>
                  </a:lnTo>
                  <a:lnTo>
                    <a:pt x="579" y="289"/>
                  </a:lnTo>
                  <a:lnTo>
                    <a:pt x="582" y="289"/>
                  </a:lnTo>
                  <a:lnTo>
                    <a:pt x="582" y="289"/>
                  </a:lnTo>
                  <a:lnTo>
                    <a:pt x="585" y="289"/>
                  </a:lnTo>
                  <a:lnTo>
                    <a:pt x="588" y="289"/>
                  </a:lnTo>
                  <a:lnTo>
                    <a:pt x="591" y="289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6" y="289"/>
                  </a:lnTo>
                  <a:lnTo>
                    <a:pt x="599" y="289"/>
                  </a:lnTo>
                  <a:lnTo>
                    <a:pt x="602" y="289"/>
                  </a:lnTo>
                  <a:lnTo>
                    <a:pt x="605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11" y="289"/>
                  </a:lnTo>
                  <a:lnTo>
                    <a:pt x="611" y="286"/>
                  </a:lnTo>
                  <a:lnTo>
                    <a:pt x="613" y="286"/>
                  </a:lnTo>
                  <a:lnTo>
                    <a:pt x="616" y="286"/>
                  </a:lnTo>
                  <a:lnTo>
                    <a:pt x="616" y="286"/>
                  </a:lnTo>
                  <a:lnTo>
                    <a:pt x="619" y="286"/>
                  </a:lnTo>
                  <a:lnTo>
                    <a:pt x="622" y="286"/>
                  </a:lnTo>
                  <a:lnTo>
                    <a:pt x="622" y="286"/>
                  </a:lnTo>
                  <a:lnTo>
                    <a:pt x="625" y="286"/>
                  </a:lnTo>
                  <a:lnTo>
                    <a:pt x="625" y="286"/>
                  </a:lnTo>
                  <a:lnTo>
                    <a:pt x="627" y="286"/>
                  </a:lnTo>
                  <a:lnTo>
                    <a:pt x="627" y="286"/>
                  </a:lnTo>
                  <a:lnTo>
                    <a:pt x="630" y="286"/>
                  </a:lnTo>
                  <a:lnTo>
                    <a:pt x="633" y="286"/>
                  </a:lnTo>
                  <a:lnTo>
                    <a:pt x="633" y="286"/>
                  </a:lnTo>
                  <a:lnTo>
                    <a:pt x="636" y="286"/>
                  </a:lnTo>
                  <a:lnTo>
                    <a:pt x="639" y="286"/>
                  </a:lnTo>
                  <a:lnTo>
                    <a:pt x="642" y="286"/>
                  </a:lnTo>
                  <a:lnTo>
                    <a:pt x="644" y="286"/>
                  </a:lnTo>
                  <a:lnTo>
                    <a:pt x="647" y="286"/>
                  </a:lnTo>
                  <a:lnTo>
                    <a:pt x="647" y="286"/>
                  </a:lnTo>
                  <a:lnTo>
                    <a:pt x="650" y="286"/>
                  </a:lnTo>
                  <a:lnTo>
                    <a:pt x="650" y="283"/>
                  </a:lnTo>
                  <a:lnTo>
                    <a:pt x="653" y="283"/>
                  </a:lnTo>
                  <a:lnTo>
                    <a:pt x="656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61" y="283"/>
                  </a:lnTo>
                  <a:lnTo>
                    <a:pt x="664" y="283"/>
                  </a:lnTo>
                  <a:lnTo>
                    <a:pt x="667" y="283"/>
                  </a:lnTo>
                  <a:lnTo>
                    <a:pt x="670" y="283"/>
                  </a:lnTo>
                  <a:lnTo>
                    <a:pt x="670" y="283"/>
                  </a:lnTo>
                  <a:lnTo>
                    <a:pt x="673" y="283"/>
                  </a:lnTo>
                  <a:lnTo>
                    <a:pt x="673" y="283"/>
                  </a:lnTo>
                  <a:lnTo>
                    <a:pt x="676" y="283"/>
                  </a:lnTo>
                  <a:lnTo>
                    <a:pt x="678" y="283"/>
                  </a:lnTo>
                  <a:lnTo>
                    <a:pt x="681" y="283"/>
                  </a:lnTo>
                  <a:lnTo>
                    <a:pt x="681" y="283"/>
                  </a:lnTo>
                  <a:lnTo>
                    <a:pt x="684" y="283"/>
                  </a:lnTo>
                  <a:lnTo>
                    <a:pt x="687" y="283"/>
                  </a:lnTo>
                  <a:lnTo>
                    <a:pt x="687" y="283"/>
                  </a:lnTo>
                  <a:lnTo>
                    <a:pt x="690" y="283"/>
                  </a:lnTo>
                  <a:lnTo>
                    <a:pt x="693" y="283"/>
                  </a:lnTo>
                  <a:lnTo>
                    <a:pt x="695" y="283"/>
                  </a:lnTo>
                  <a:lnTo>
                    <a:pt x="695" y="283"/>
                  </a:lnTo>
                  <a:lnTo>
                    <a:pt x="698" y="283"/>
                  </a:lnTo>
                  <a:lnTo>
                    <a:pt x="698" y="283"/>
                  </a:lnTo>
                  <a:lnTo>
                    <a:pt x="698" y="280"/>
                  </a:lnTo>
                  <a:lnTo>
                    <a:pt x="701" y="280"/>
                  </a:lnTo>
                  <a:lnTo>
                    <a:pt x="704" y="280"/>
                  </a:lnTo>
                  <a:lnTo>
                    <a:pt x="707" y="280"/>
                  </a:lnTo>
                  <a:lnTo>
                    <a:pt x="710" y="280"/>
                  </a:lnTo>
                  <a:lnTo>
                    <a:pt x="712" y="280"/>
                  </a:lnTo>
                  <a:lnTo>
                    <a:pt x="712" y="280"/>
                  </a:lnTo>
                  <a:lnTo>
                    <a:pt x="715" y="280"/>
                  </a:lnTo>
                  <a:lnTo>
                    <a:pt x="718" y="280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7" y="280"/>
                  </a:lnTo>
                  <a:lnTo>
                    <a:pt x="727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32" y="280"/>
                  </a:lnTo>
                  <a:lnTo>
                    <a:pt x="732" y="280"/>
                  </a:lnTo>
                  <a:lnTo>
                    <a:pt x="735" y="280"/>
                  </a:lnTo>
                  <a:lnTo>
                    <a:pt x="738" y="280"/>
                  </a:lnTo>
                  <a:lnTo>
                    <a:pt x="738" y="280"/>
                  </a:lnTo>
                  <a:lnTo>
                    <a:pt x="741" y="280"/>
                  </a:lnTo>
                  <a:lnTo>
                    <a:pt x="743" y="280"/>
                  </a:lnTo>
                  <a:lnTo>
                    <a:pt x="746" y="280"/>
                  </a:lnTo>
                  <a:lnTo>
                    <a:pt x="746" y="280"/>
                  </a:lnTo>
                  <a:lnTo>
                    <a:pt x="749" y="280"/>
                  </a:lnTo>
                  <a:lnTo>
                    <a:pt x="749" y="277"/>
                  </a:lnTo>
                  <a:lnTo>
                    <a:pt x="752" y="277"/>
                  </a:lnTo>
                  <a:lnTo>
                    <a:pt x="752" y="277"/>
                  </a:lnTo>
                  <a:lnTo>
                    <a:pt x="755" y="277"/>
                  </a:lnTo>
                  <a:lnTo>
                    <a:pt x="758" y="277"/>
                  </a:lnTo>
                  <a:lnTo>
                    <a:pt x="760" y="277"/>
                  </a:lnTo>
                  <a:lnTo>
                    <a:pt x="760" y="277"/>
                  </a:lnTo>
                  <a:lnTo>
                    <a:pt x="763" y="277"/>
                  </a:lnTo>
                  <a:lnTo>
                    <a:pt x="763" y="277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9" y="277"/>
                  </a:lnTo>
                  <a:lnTo>
                    <a:pt x="772" y="277"/>
                  </a:lnTo>
                  <a:lnTo>
                    <a:pt x="775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4"/>
                  </a:lnTo>
                  <a:lnTo>
                    <a:pt x="780" y="274"/>
                  </a:lnTo>
                  <a:lnTo>
                    <a:pt x="783" y="274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2"/>
                  </a:lnTo>
                  <a:lnTo>
                    <a:pt x="794" y="272"/>
                  </a:lnTo>
                  <a:lnTo>
                    <a:pt x="797" y="272"/>
                  </a:lnTo>
                  <a:lnTo>
                    <a:pt x="797" y="272"/>
                  </a:lnTo>
                  <a:lnTo>
                    <a:pt x="800" y="272"/>
                  </a:lnTo>
                  <a:lnTo>
                    <a:pt x="800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6" y="272"/>
                  </a:lnTo>
                  <a:lnTo>
                    <a:pt x="809" y="272"/>
                  </a:lnTo>
                  <a:lnTo>
                    <a:pt x="811" y="272"/>
                  </a:lnTo>
                  <a:lnTo>
                    <a:pt x="811" y="272"/>
                  </a:lnTo>
                  <a:lnTo>
                    <a:pt x="814" y="272"/>
                  </a:lnTo>
                  <a:lnTo>
                    <a:pt x="817" y="272"/>
                  </a:lnTo>
                  <a:lnTo>
                    <a:pt x="817" y="269"/>
                  </a:lnTo>
                  <a:lnTo>
                    <a:pt x="817" y="269"/>
                  </a:lnTo>
                  <a:lnTo>
                    <a:pt x="820" y="269"/>
                  </a:lnTo>
                  <a:lnTo>
                    <a:pt x="820" y="269"/>
                  </a:lnTo>
                  <a:lnTo>
                    <a:pt x="823" y="269"/>
                  </a:lnTo>
                  <a:lnTo>
                    <a:pt x="826" y="269"/>
                  </a:lnTo>
                  <a:lnTo>
                    <a:pt x="828" y="269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9"/>
                  </a:lnTo>
                  <a:lnTo>
                    <a:pt x="848" y="269"/>
                  </a:lnTo>
                  <a:lnTo>
                    <a:pt x="848" y="266"/>
                  </a:lnTo>
                  <a:lnTo>
                    <a:pt x="851" y="266"/>
                  </a:lnTo>
                  <a:lnTo>
                    <a:pt x="854" y="266"/>
                  </a:lnTo>
                  <a:lnTo>
                    <a:pt x="857" y="266"/>
                  </a:lnTo>
                  <a:lnTo>
                    <a:pt x="857" y="266"/>
                  </a:lnTo>
                  <a:lnTo>
                    <a:pt x="859" y="266"/>
                  </a:lnTo>
                  <a:lnTo>
                    <a:pt x="862" y="266"/>
                  </a:lnTo>
                  <a:lnTo>
                    <a:pt x="862" y="266"/>
                  </a:lnTo>
                  <a:lnTo>
                    <a:pt x="865" y="266"/>
                  </a:lnTo>
                  <a:lnTo>
                    <a:pt x="865" y="266"/>
                  </a:lnTo>
                  <a:lnTo>
                    <a:pt x="868" y="266"/>
                  </a:lnTo>
                  <a:lnTo>
                    <a:pt x="868" y="266"/>
                  </a:lnTo>
                  <a:lnTo>
                    <a:pt x="871" y="266"/>
                  </a:lnTo>
                  <a:lnTo>
                    <a:pt x="874" y="266"/>
                  </a:lnTo>
                  <a:lnTo>
                    <a:pt x="876" y="266"/>
                  </a:lnTo>
                  <a:lnTo>
                    <a:pt x="876" y="266"/>
                  </a:lnTo>
                  <a:lnTo>
                    <a:pt x="879" y="266"/>
                  </a:lnTo>
                  <a:lnTo>
                    <a:pt x="882" y="266"/>
                  </a:lnTo>
                  <a:lnTo>
                    <a:pt x="882" y="266"/>
                  </a:lnTo>
                  <a:lnTo>
                    <a:pt x="885" y="266"/>
                  </a:lnTo>
                  <a:lnTo>
                    <a:pt x="888" y="266"/>
                  </a:lnTo>
                  <a:lnTo>
                    <a:pt x="891" y="266"/>
                  </a:lnTo>
                  <a:lnTo>
                    <a:pt x="893" y="266"/>
                  </a:lnTo>
                  <a:lnTo>
                    <a:pt x="893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0"/>
                  </a:lnTo>
                  <a:lnTo>
                    <a:pt x="899" y="260"/>
                  </a:lnTo>
                  <a:lnTo>
                    <a:pt x="902" y="260"/>
                  </a:lnTo>
                  <a:lnTo>
                    <a:pt x="905" y="260"/>
                  </a:lnTo>
                  <a:lnTo>
                    <a:pt x="905" y="260"/>
                  </a:lnTo>
                  <a:lnTo>
                    <a:pt x="908" y="260"/>
                  </a:lnTo>
                  <a:lnTo>
                    <a:pt x="908" y="260"/>
                  </a:lnTo>
                  <a:lnTo>
                    <a:pt x="910" y="260"/>
                  </a:lnTo>
                  <a:lnTo>
                    <a:pt x="913" y="260"/>
                  </a:lnTo>
                  <a:lnTo>
                    <a:pt x="913" y="260"/>
                  </a:lnTo>
                  <a:lnTo>
                    <a:pt x="916" y="260"/>
                  </a:lnTo>
                  <a:lnTo>
                    <a:pt x="919" y="260"/>
                  </a:lnTo>
                  <a:lnTo>
                    <a:pt x="919" y="260"/>
                  </a:lnTo>
                  <a:lnTo>
                    <a:pt x="922" y="260"/>
                  </a:lnTo>
                  <a:lnTo>
                    <a:pt x="922" y="260"/>
                  </a:lnTo>
                  <a:lnTo>
                    <a:pt x="925" y="260"/>
                  </a:lnTo>
                  <a:lnTo>
                    <a:pt x="925" y="260"/>
                  </a:lnTo>
                  <a:lnTo>
                    <a:pt x="927" y="260"/>
                  </a:lnTo>
                  <a:lnTo>
                    <a:pt x="930" y="260"/>
                  </a:lnTo>
                  <a:lnTo>
                    <a:pt x="933" y="260"/>
                  </a:lnTo>
                  <a:lnTo>
                    <a:pt x="936" y="260"/>
                  </a:lnTo>
                  <a:lnTo>
                    <a:pt x="936" y="257"/>
                  </a:lnTo>
                  <a:lnTo>
                    <a:pt x="936" y="257"/>
                  </a:lnTo>
                  <a:lnTo>
                    <a:pt x="939" y="257"/>
                  </a:lnTo>
                  <a:lnTo>
                    <a:pt x="941" y="257"/>
                  </a:lnTo>
                  <a:lnTo>
                    <a:pt x="944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50" y="257"/>
                  </a:lnTo>
                  <a:lnTo>
                    <a:pt x="953" y="257"/>
                  </a:lnTo>
                  <a:lnTo>
                    <a:pt x="953" y="257"/>
                  </a:lnTo>
                  <a:lnTo>
                    <a:pt x="956" y="257"/>
                  </a:lnTo>
                  <a:lnTo>
                    <a:pt x="958" y="257"/>
                  </a:lnTo>
                  <a:lnTo>
                    <a:pt x="958" y="257"/>
                  </a:lnTo>
                  <a:lnTo>
                    <a:pt x="961" y="257"/>
                  </a:lnTo>
                  <a:lnTo>
                    <a:pt x="961" y="257"/>
                  </a:lnTo>
                  <a:lnTo>
                    <a:pt x="961" y="255"/>
                  </a:lnTo>
                  <a:lnTo>
                    <a:pt x="964" y="255"/>
                  </a:lnTo>
                  <a:lnTo>
                    <a:pt x="967" y="255"/>
                  </a:lnTo>
                  <a:lnTo>
                    <a:pt x="970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5" y="255"/>
                  </a:lnTo>
                  <a:lnTo>
                    <a:pt x="975" y="255"/>
                  </a:lnTo>
                  <a:lnTo>
                    <a:pt x="978" y="255"/>
                  </a:lnTo>
                  <a:lnTo>
                    <a:pt x="981" y="255"/>
                  </a:lnTo>
                  <a:lnTo>
                    <a:pt x="984" y="255"/>
                  </a:lnTo>
                  <a:lnTo>
                    <a:pt x="987" y="255"/>
                  </a:lnTo>
                  <a:lnTo>
                    <a:pt x="987" y="255"/>
                  </a:lnTo>
                  <a:lnTo>
                    <a:pt x="990" y="255"/>
                  </a:lnTo>
                  <a:lnTo>
                    <a:pt x="990" y="255"/>
                  </a:lnTo>
                  <a:lnTo>
                    <a:pt x="992" y="255"/>
                  </a:lnTo>
                  <a:lnTo>
                    <a:pt x="992" y="252"/>
                  </a:lnTo>
                  <a:lnTo>
                    <a:pt x="995" y="252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4" y="252"/>
                  </a:lnTo>
                  <a:lnTo>
                    <a:pt x="1007" y="252"/>
                  </a:lnTo>
                  <a:lnTo>
                    <a:pt x="1009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49"/>
                  </a:lnTo>
                  <a:lnTo>
                    <a:pt x="1015" y="249"/>
                  </a:lnTo>
                  <a:lnTo>
                    <a:pt x="1018" y="249"/>
                  </a:lnTo>
                  <a:lnTo>
                    <a:pt x="1021" y="249"/>
                  </a:lnTo>
                  <a:lnTo>
                    <a:pt x="1024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9" y="249"/>
                  </a:lnTo>
                  <a:lnTo>
                    <a:pt x="1032" y="249"/>
                  </a:lnTo>
                  <a:lnTo>
                    <a:pt x="1035" y="249"/>
                  </a:lnTo>
                  <a:lnTo>
                    <a:pt x="1035" y="246"/>
                  </a:lnTo>
                  <a:lnTo>
                    <a:pt x="1038" y="246"/>
                  </a:lnTo>
                  <a:lnTo>
                    <a:pt x="1040" y="246"/>
                  </a:lnTo>
                  <a:lnTo>
                    <a:pt x="1040" y="246"/>
                  </a:lnTo>
                  <a:lnTo>
                    <a:pt x="1043" y="246"/>
                  </a:lnTo>
                  <a:lnTo>
                    <a:pt x="1043" y="246"/>
                  </a:lnTo>
                  <a:lnTo>
                    <a:pt x="1046" y="246"/>
                  </a:lnTo>
                  <a:lnTo>
                    <a:pt x="1049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5" y="246"/>
                  </a:lnTo>
                  <a:lnTo>
                    <a:pt x="1057" y="246"/>
                  </a:lnTo>
                  <a:lnTo>
                    <a:pt x="1057" y="246"/>
                  </a:lnTo>
                  <a:lnTo>
                    <a:pt x="1060" y="246"/>
                  </a:lnTo>
                  <a:lnTo>
                    <a:pt x="1063" y="246"/>
                  </a:lnTo>
                  <a:lnTo>
                    <a:pt x="1066" y="246"/>
                  </a:lnTo>
                  <a:lnTo>
                    <a:pt x="1066" y="243"/>
                  </a:lnTo>
                  <a:lnTo>
                    <a:pt x="1066" y="243"/>
                  </a:lnTo>
                  <a:lnTo>
                    <a:pt x="1069" y="243"/>
                  </a:lnTo>
                  <a:lnTo>
                    <a:pt x="1069" y="243"/>
                  </a:lnTo>
                  <a:lnTo>
                    <a:pt x="1072" y="243"/>
                  </a:lnTo>
                  <a:lnTo>
                    <a:pt x="1072" y="243"/>
                  </a:lnTo>
                  <a:lnTo>
                    <a:pt x="1074" y="243"/>
                  </a:lnTo>
                  <a:lnTo>
                    <a:pt x="1074" y="243"/>
                  </a:lnTo>
                  <a:lnTo>
                    <a:pt x="1077" y="243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20" y="238"/>
                  </a:lnTo>
                  <a:lnTo>
                    <a:pt x="1120" y="238"/>
                  </a:lnTo>
                  <a:lnTo>
                    <a:pt x="1123" y="238"/>
                  </a:lnTo>
                  <a:lnTo>
                    <a:pt x="1125" y="238"/>
                  </a:lnTo>
                  <a:lnTo>
                    <a:pt x="1128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4" y="238"/>
                  </a:lnTo>
                  <a:lnTo>
                    <a:pt x="1137" y="238"/>
                  </a:lnTo>
                  <a:lnTo>
                    <a:pt x="1139" y="238"/>
                  </a:lnTo>
                  <a:lnTo>
                    <a:pt x="1142" y="238"/>
                  </a:lnTo>
                  <a:lnTo>
                    <a:pt x="1142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8" y="235"/>
                  </a:lnTo>
                  <a:lnTo>
                    <a:pt x="1151" y="235"/>
                  </a:lnTo>
                  <a:lnTo>
                    <a:pt x="1154" y="235"/>
                  </a:lnTo>
                  <a:lnTo>
                    <a:pt x="1156" y="235"/>
                  </a:lnTo>
                  <a:lnTo>
                    <a:pt x="1156" y="235"/>
                  </a:lnTo>
                  <a:lnTo>
                    <a:pt x="1159" y="235"/>
                  </a:lnTo>
                  <a:lnTo>
                    <a:pt x="1159" y="235"/>
                  </a:lnTo>
                  <a:lnTo>
                    <a:pt x="1162" y="235"/>
                  </a:lnTo>
                  <a:lnTo>
                    <a:pt x="1165" y="235"/>
                  </a:lnTo>
                  <a:lnTo>
                    <a:pt x="1168" y="235"/>
                  </a:lnTo>
                  <a:lnTo>
                    <a:pt x="1168" y="235"/>
                  </a:lnTo>
                  <a:lnTo>
                    <a:pt x="1171" y="235"/>
                  </a:lnTo>
                  <a:lnTo>
                    <a:pt x="1171" y="235"/>
                  </a:lnTo>
                  <a:lnTo>
                    <a:pt x="1173" y="235"/>
                  </a:lnTo>
                  <a:lnTo>
                    <a:pt x="1176" y="235"/>
                  </a:lnTo>
                  <a:lnTo>
                    <a:pt x="1179" y="235"/>
                  </a:lnTo>
                  <a:lnTo>
                    <a:pt x="1182" y="235"/>
                  </a:lnTo>
                  <a:lnTo>
                    <a:pt x="1182" y="235"/>
                  </a:lnTo>
                  <a:lnTo>
                    <a:pt x="1185" y="235"/>
                  </a:lnTo>
                  <a:lnTo>
                    <a:pt x="1188" y="235"/>
                  </a:lnTo>
                  <a:lnTo>
                    <a:pt x="1190" y="235"/>
                  </a:lnTo>
                  <a:lnTo>
                    <a:pt x="1193" y="235"/>
                  </a:lnTo>
                  <a:lnTo>
                    <a:pt x="1196" y="235"/>
                  </a:lnTo>
                  <a:lnTo>
                    <a:pt x="1196" y="235"/>
                  </a:lnTo>
                  <a:lnTo>
                    <a:pt x="1199" y="235"/>
                  </a:lnTo>
                  <a:lnTo>
                    <a:pt x="1202" y="235"/>
                  </a:lnTo>
                  <a:lnTo>
                    <a:pt x="1205" y="235"/>
                  </a:lnTo>
                  <a:lnTo>
                    <a:pt x="1207" y="235"/>
                  </a:lnTo>
                  <a:lnTo>
                    <a:pt x="1207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3" y="232"/>
                  </a:lnTo>
                  <a:lnTo>
                    <a:pt x="1213" y="232"/>
                  </a:lnTo>
                  <a:lnTo>
                    <a:pt x="1216" y="232"/>
                  </a:lnTo>
                  <a:lnTo>
                    <a:pt x="1216" y="232"/>
                  </a:lnTo>
                  <a:lnTo>
                    <a:pt x="1219" y="232"/>
                  </a:lnTo>
                  <a:lnTo>
                    <a:pt x="1222" y="232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4" y="229"/>
                  </a:lnTo>
                  <a:lnTo>
                    <a:pt x="1227" y="229"/>
                  </a:lnTo>
                  <a:lnTo>
                    <a:pt x="1230" y="229"/>
                  </a:lnTo>
                  <a:lnTo>
                    <a:pt x="1230" y="226"/>
                  </a:lnTo>
                  <a:lnTo>
                    <a:pt x="1233" y="226"/>
                  </a:lnTo>
                  <a:lnTo>
                    <a:pt x="1233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8" y="226"/>
                  </a:lnTo>
                  <a:lnTo>
                    <a:pt x="1241" y="226"/>
                  </a:lnTo>
                  <a:lnTo>
                    <a:pt x="1244" y="226"/>
                  </a:lnTo>
                  <a:lnTo>
                    <a:pt x="1244" y="226"/>
                  </a:lnTo>
                  <a:lnTo>
                    <a:pt x="1247" y="226"/>
                  </a:lnTo>
                  <a:lnTo>
                    <a:pt x="1250" y="226"/>
                  </a:lnTo>
                  <a:lnTo>
                    <a:pt x="1250" y="226"/>
                  </a:lnTo>
                  <a:lnTo>
                    <a:pt x="1250" y="224"/>
                  </a:lnTo>
                  <a:lnTo>
                    <a:pt x="1253" y="224"/>
                  </a:lnTo>
                  <a:lnTo>
                    <a:pt x="1255" y="224"/>
                  </a:lnTo>
                  <a:lnTo>
                    <a:pt x="1258" y="224"/>
                  </a:lnTo>
                  <a:lnTo>
                    <a:pt x="1258" y="224"/>
                  </a:lnTo>
                  <a:lnTo>
                    <a:pt x="1261" y="224"/>
                  </a:lnTo>
                  <a:lnTo>
                    <a:pt x="1261" y="224"/>
                  </a:lnTo>
                  <a:lnTo>
                    <a:pt x="1264" y="224"/>
                  </a:lnTo>
                  <a:lnTo>
                    <a:pt x="1267" y="224"/>
                  </a:lnTo>
                  <a:lnTo>
                    <a:pt x="1270" y="224"/>
                  </a:lnTo>
                  <a:lnTo>
                    <a:pt x="1272" y="224"/>
                  </a:lnTo>
                  <a:lnTo>
                    <a:pt x="1275" y="224"/>
                  </a:lnTo>
                  <a:lnTo>
                    <a:pt x="1275" y="224"/>
                  </a:lnTo>
                  <a:lnTo>
                    <a:pt x="1278" y="224"/>
                  </a:lnTo>
                  <a:lnTo>
                    <a:pt x="1281" y="224"/>
                  </a:lnTo>
                  <a:lnTo>
                    <a:pt x="1284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9" y="224"/>
                  </a:lnTo>
                  <a:lnTo>
                    <a:pt x="1292" y="224"/>
                  </a:lnTo>
                  <a:lnTo>
                    <a:pt x="1295" y="224"/>
                  </a:lnTo>
                  <a:lnTo>
                    <a:pt x="1298" y="224"/>
                  </a:lnTo>
                  <a:lnTo>
                    <a:pt x="1301" y="224"/>
                  </a:lnTo>
                  <a:lnTo>
                    <a:pt x="1301" y="224"/>
                  </a:lnTo>
                  <a:lnTo>
                    <a:pt x="1304" y="224"/>
                  </a:lnTo>
                  <a:lnTo>
                    <a:pt x="1306" y="224"/>
                  </a:lnTo>
                  <a:lnTo>
                    <a:pt x="1309" y="224"/>
                  </a:lnTo>
                  <a:lnTo>
                    <a:pt x="1309" y="221"/>
                  </a:lnTo>
                  <a:lnTo>
                    <a:pt x="1312" y="221"/>
                  </a:lnTo>
                  <a:lnTo>
                    <a:pt x="1315" y="221"/>
                  </a:lnTo>
                  <a:lnTo>
                    <a:pt x="1315" y="221"/>
                  </a:lnTo>
                  <a:lnTo>
                    <a:pt x="1318" y="221"/>
                  </a:lnTo>
                  <a:lnTo>
                    <a:pt x="1321" y="221"/>
                  </a:lnTo>
                  <a:lnTo>
                    <a:pt x="1321" y="221"/>
                  </a:lnTo>
                  <a:lnTo>
                    <a:pt x="1323" y="221"/>
                  </a:lnTo>
                  <a:lnTo>
                    <a:pt x="1326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32" y="221"/>
                  </a:lnTo>
                  <a:lnTo>
                    <a:pt x="1335" y="221"/>
                  </a:lnTo>
                  <a:lnTo>
                    <a:pt x="1335" y="221"/>
                  </a:lnTo>
                  <a:lnTo>
                    <a:pt x="1338" y="221"/>
                  </a:lnTo>
                  <a:lnTo>
                    <a:pt x="1340" y="221"/>
                  </a:lnTo>
                  <a:lnTo>
                    <a:pt x="1340" y="221"/>
                  </a:lnTo>
                  <a:lnTo>
                    <a:pt x="1343" y="221"/>
                  </a:lnTo>
                  <a:lnTo>
                    <a:pt x="1343" y="221"/>
                  </a:lnTo>
                  <a:lnTo>
                    <a:pt x="1346" y="221"/>
                  </a:lnTo>
                  <a:lnTo>
                    <a:pt x="1349" y="221"/>
                  </a:lnTo>
                  <a:lnTo>
                    <a:pt x="1352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7" y="221"/>
                  </a:lnTo>
                  <a:lnTo>
                    <a:pt x="1360" y="221"/>
                  </a:lnTo>
                  <a:lnTo>
                    <a:pt x="1363" y="221"/>
                  </a:lnTo>
                  <a:lnTo>
                    <a:pt x="1366" y="221"/>
                  </a:lnTo>
                  <a:lnTo>
                    <a:pt x="1366" y="221"/>
                  </a:lnTo>
                  <a:lnTo>
                    <a:pt x="1369" y="221"/>
                  </a:lnTo>
                  <a:lnTo>
                    <a:pt x="1371" y="221"/>
                  </a:lnTo>
                  <a:lnTo>
                    <a:pt x="1374" y="221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0" y="221"/>
                  </a:lnTo>
                  <a:lnTo>
                    <a:pt x="1383" y="221"/>
                  </a:lnTo>
                  <a:lnTo>
                    <a:pt x="1386" y="221"/>
                  </a:lnTo>
                  <a:lnTo>
                    <a:pt x="1388" y="221"/>
                  </a:lnTo>
                  <a:lnTo>
                    <a:pt x="1391" y="221"/>
                  </a:lnTo>
                  <a:lnTo>
                    <a:pt x="1391" y="221"/>
                  </a:lnTo>
                  <a:lnTo>
                    <a:pt x="1391" y="218"/>
                  </a:lnTo>
                  <a:lnTo>
                    <a:pt x="1394" y="218"/>
                  </a:lnTo>
                  <a:lnTo>
                    <a:pt x="1397" y="218"/>
                  </a:lnTo>
                  <a:lnTo>
                    <a:pt x="1397" y="218"/>
                  </a:lnTo>
                  <a:lnTo>
                    <a:pt x="1400" y="218"/>
                  </a:lnTo>
                  <a:lnTo>
                    <a:pt x="1403" y="218"/>
                  </a:lnTo>
                  <a:lnTo>
                    <a:pt x="1405" y="218"/>
                  </a:lnTo>
                  <a:lnTo>
                    <a:pt x="1405" y="218"/>
                  </a:lnTo>
                  <a:lnTo>
                    <a:pt x="1408" y="218"/>
                  </a:lnTo>
                  <a:lnTo>
                    <a:pt x="1411" y="218"/>
                  </a:lnTo>
                  <a:lnTo>
                    <a:pt x="1414" y="218"/>
                  </a:lnTo>
                  <a:lnTo>
                    <a:pt x="1417" y="218"/>
                  </a:lnTo>
                  <a:lnTo>
                    <a:pt x="1420" y="218"/>
                  </a:lnTo>
                  <a:lnTo>
                    <a:pt x="1420" y="218"/>
                  </a:lnTo>
                  <a:lnTo>
                    <a:pt x="1422" y="218"/>
                  </a:lnTo>
                  <a:lnTo>
                    <a:pt x="1422" y="218"/>
                  </a:lnTo>
                  <a:lnTo>
                    <a:pt x="1425" y="218"/>
                  </a:lnTo>
                  <a:lnTo>
                    <a:pt x="1425" y="218"/>
                  </a:lnTo>
                  <a:lnTo>
                    <a:pt x="1428" y="218"/>
                  </a:lnTo>
                  <a:lnTo>
                    <a:pt x="1428" y="215"/>
                  </a:lnTo>
                  <a:lnTo>
                    <a:pt x="1431" y="215"/>
                  </a:lnTo>
                  <a:lnTo>
                    <a:pt x="1431" y="215"/>
                  </a:lnTo>
                  <a:lnTo>
                    <a:pt x="1434" y="215"/>
                  </a:lnTo>
                  <a:lnTo>
                    <a:pt x="1437" y="215"/>
                  </a:lnTo>
                  <a:lnTo>
                    <a:pt x="1439" y="215"/>
                  </a:lnTo>
                  <a:lnTo>
                    <a:pt x="1442" y="215"/>
                  </a:lnTo>
                  <a:lnTo>
                    <a:pt x="1442" y="215"/>
                  </a:lnTo>
                  <a:lnTo>
                    <a:pt x="1445" y="215"/>
                  </a:lnTo>
                  <a:lnTo>
                    <a:pt x="1445" y="215"/>
                  </a:lnTo>
                  <a:lnTo>
                    <a:pt x="1448" y="215"/>
                  </a:lnTo>
                  <a:lnTo>
                    <a:pt x="1451" y="215"/>
                  </a:lnTo>
                  <a:lnTo>
                    <a:pt x="1453" y="215"/>
                  </a:lnTo>
                  <a:lnTo>
                    <a:pt x="1456" y="215"/>
                  </a:lnTo>
                  <a:lnTo>
                    <a:pt x="1459" y="215"/>
                  </a:lnTo>
                  <a:lnTo>
                    <a:pt x="1459" y="215"/>
                  </a:lnTo>
                  <a:lnTo>
                    <a:pt x="1462" y="215"/>
                  </a:lnTo>
                  <a:lnTo>
                    <a:pt x="1465" y="215"/>
                  </a:lnTo>
                  <a:lnTo>
                    <a:pt x="1468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3" y="215"/>
                  </a:lnTo>
                  <a:lnTo>
                    <a:pt x="1473" y="212"/>
                  </a:lnTo>
                  <a:lnTo>
                    <a:pt x="1476" y="212"/>
                  </a:lnTo>
                  <a:lnTo>
                    <a:pt x="1476" y="212"/>
                  </a:lnTo>
                  <a:lnTo>
                    <a:pt x="1479" y="212"/>
                  </a:lnTo>
                  <a:lnTo>
                    <a:pt x="1479" y="209"/>
                  </a:lnTo>
                  <a:lnTo>
                    <a:pt x="1482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7" y="209"/>
                  </a:lnTo>
                  <a:lnTo>
                    <a:pt x="1490" y="209"/>
                  </a:lnTo>
                  <a:lnTo>
                    <a:pt x="1493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9" y="209"/>
                  </a:lnTo>
                  <a:lnTo>
                    <a:pt x="1502" y="209"/>
                  </a:lnTo>
                  <a:lnTo>
                    <a:pt x="1504" y="209"/>
                  </a:lnTo>
                  <a:lnTo>
                    <a:pt x="1507" y="209"/>
                  </a:lnTo>
                  <a:lnTo>
                    <a:pt x="1510" y="209"/>
                  </a:lnTo>
                  <a:lnTo>
                    <a:pt x="1510" y="209"/>
                  </a:lnTo>
                  <a:lnTo>
                    <a:pt x="1513" y="209"/>
                  </a:lnTo>
                  <a:lnTo>
                    <a:pt x="1513" y="207"/>
                  </a:lnTo>
                  <a:lnTo>
                    <a:pt x="1516" y="207"/>
                  </a:lnTo>
                  <a:lnTo>
                    <a:pt x="1519" y="207"/>
                  </a:lnTo>
                  <a:lnTo>
                    <a:pt x="1519" y="207"/>
                  </a:lnTo>
                  <a:lnTo>
                    <a:pt x="1521" y="207"/>
                  </a:lnTo>
                  <a:lnTo>
                    <a:pt x="1524" y="207"/>
                  </a:lnTo>
                  <a:lnTo>
                    <a:pt x="1524" y="207"/>
                  </a:lnTo>
                  <a:lnTo>
                    <a:pt x="1527" y="207"/>
                  </a:lnTo>
                  <a:lnTo>
                    <a:pt x="1530" y="207"/>
                  </a:lnTo>
                  <a:lnTo>
                    <a:pt x="1533" y="207"/>
                  </a:lnTo>
                  <a:lnTo>
                    <a:pt x="1533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8" y="207"/>
                  </a:lnTo>
                  <a:lnTo>
                    <a:pt x="1541" y="207"/>
                  </a:lnTo>
                  <a:lnTo>
                    <a:pt x="1544" y="207"/>
                  </a:lnTo>
                  <a:lnTo>
                    <a:pt x="1547" y="207"/>
                  </a:lnTo>
                  <a:lnTo>
                    <a:pt x="1547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2" y="204"/>
                  </a:lnTo>
                  <a:lnTo>
                    <a:pt x="1552" y="204"/>
                  </a:lnTo>
                  <a:lnTo>
                    <a:pt x="1555" y="204"/>
                  </a:lnTo>
                  <a:lnTo>
                    <a:pt x="1558" y="204"/>
                  </a:lnTo>
                  <a:lnTo>
                    <a:pt x="1561" y="204"/>
                  </a:lnTo>
                  <a:lnTo>
                    <a:pt x="1564" y="204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7" y="201"/>
                  </a:lnTo>
                  <a:lnTo>
                    <a:pt x="1569" y="201"/>
                  </a:lnTo>
                  <a:lnTo>
                    <a:pt x="1572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8" y="201"/>
                  </a:lnTo>
                  <a:lnTo>
                    <a:pt x="1581" y="201"/>
                  </a:lnTo>
                  <a:lnTo>
                    <a:pt x="1581" y="198"/>
                  </a:lnTo>
                  <a:lnTo>
                    <a:pt x="1584" y="198"/>
                  </a:lnTo>
                  <a:lnTo>
                    <a:pt x="1586" y="198"/>
                  </a:lnTo>
                  <a:lnTo>
                    <a:pt x="1589" y="198"/>
                  </a:lnTo>
                  <a:lnTo>
                    <a:pt x="1589" y="198"/>
                  </a:lnTo>
                  <a:lnTo>
                    <a:pt x="1592" y="198"/>
                  </a:lnTo>
                  <a:lnTo>
                    <a:pt x="1595" y="198"/>
                  </a:lnTo>
                  <a:lnTo>
                    <a:pt x="1595" y="198"/>
                  </a:lnTo>
                  <a:lnTo>
                    <a:pt x="1598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3" y="198"/>
                  </a:lnTo>
                  <a:lnTo>
                    <a:pt x="1606" y="198"/>
                  </a:lnTo>
                  <a:lnTo>
                    <a:pt x="1609" y="198"/>
                  </a:lnTo>
                  <a:lnTo>
                    <a:pt x="1612" y="198"/>
                  </a:lnTo>
                  <a:lnTo>
                    <a:pt x="1612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8" y="195"/>
                  </a:lnTo>
                  <a:lnTo>
                    <a:pt x="1620" y="195"/>
                  </a:lnTo>
                  <a:lnTo>
                    <a:pt x="1623" y="195"/>
                  </a:lnTo>
                  <a:lnTo>
                    <a:pt x="1626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32" y="195"/>
                  </a:lnTo>
                  <a:lnTo>
                    <a:pt x="1635" y="195"/>
                  </a:lnTo>
                  <a:lnTo>
                    <a:pt x="1635" y="192"/>
                  </a:lnTo>
                  <a:lnTo>
                    <a:pt x="1637" y="192"/>
                  </a:lnTo>
                  <a:lnTo>
                    <a:pt x="1637" y="192"/>
                  </a:lnTo>
                  <a:lnTo>
                    <a:pt x="1640" y="192"/>
                  </a:lnTo>
                  <a:lnTo>
                    <a:pt x="1640" y="192"/>
                  </a:lnTo>
                  <a:lnTo>
                    <a:pt x="1643" y="192"/>
                  </a:lnTo>
                  <a:lnTo>
                    <a:pt x="1646" y="192"/>
                  </a:lnTo>
                  <a:lnTo>
                    <a:pt x="1649" y="192"/>
                  </a:lnTo>
                  <a:lnTo>
                    <a:pt x="1651" y="192"/>
                  </a:lnTo>
                  <a:lnTo>
                    <a:pt x="1651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7" y="192"/>
                  </a:lnTo>
                  <a:lnTo>
                    <a:pt x="1660" y="192"/>
                  </a:lnTo>
                  <a:lnTo>
                    <a:pt x="1663" y="192"/>
                  </a:lnTo>
                  <a:lnTo>
                    <a:pt x="1666" y="192"/>
                  </a:lnTo>
                  <a:lnTo>
                    <a:pt x="1666" y="190"/>
                  </a:lnTo>
                  <a:lnTo>
                    <a:pt x="1668" y="190"/>
                  </a:lnTo>
                  <a:lnTo>
                    <a:pt x="1668" y="190"/>
                  </a:lnTo>
                  <a:lnTo>
                    <a:pt x="1671" y="190"/>
                  </a:lnTo>
                  <a:lnTo>
                    <a:pt x="1674" y="190"/>
                  </a:lnTo>
                  <a:lnTo>
                    <a:pt x="1677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3" y="190"/>
                  </a:lnTo>
                  <a:lnTo>
                    <a:pt x="1683" y="187"/>
                  </a:lnTo>
                  <a:lnTo>
                    <a:pt x="1685" y="187"/>
                  </a:lnTo>
                  <a:lnTo>
                    <a:pt x="1685" y="187"/>
                  </a:lnTo>
                  <a:lnTo>
                    <a:pt x="1688" y="187"/>
                  </a:lnTo>
                  <a:lnTo>
                    <a:pt x="1688" y="184"/>
                  </a:lnTo>
                  <a:lnTo>
                    <a:pt x="1691" y="184"/>
                  </a:lnTo>
                  <a:lnTo>
                    <a:pt x="1694" y="184"/>
                  </a:lnTo>
                  <a:lnTo>
                    <a:pt x="1694" y="184"/>
                  </a:lnTo>
                  <a:lnTo>
                    <a:pt x="1697" y="184"/>
                  </a:lnTo>
                  <a:lnTo>
                    <a:pt x="1700" y="184"/>
                  </a:lnTo>
                  <a:lnTo>
                    <a:pt x="1702" y="184"/>
                  </a:lnTo>
                  <a:lnTo>
                    <a:pt x="1705" y="184"/>
                  </a:lnTo>
                  <a:lnTo>
                    <a:pt x="1705" y="184"/>
                  </a:lnTo>
                  <a:lnTo>
                    <a:pt x="1708" y="184"/>
                  </a:lnTo>
                  <a:lnTo>
                    <a:pt x="1711" y="184"/>
                  </a:lnTo>
                  <a:lnTo>
                    <a:pt x="1714" y="184"/>
                  </a:lnTo>
                  <a:lnTo>
                    <a:pt x="1717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22" y="184"/>
                  </a:lnTo>
                  <a:lnTo>
                    <a:pt x="1725" y="184"/>
                  </a:lnTo>
                  <a:lnTo>
                    <a:pt x="1728" y="184"/>
                  </a:lnTo>
                  <a:lnTo>
                    <a:pt x="1731" y="184"/>
                  </a:lnTo>
                  <a:lnTo>
                    <a:pt x="1734" y="184"/>
                  </a:lnTo>
                  <a:lnTo>
                    <a:pt x="1734" y="184"/>
                  </a:lnTo>
                  <a:lnTo>
                    <a:pt x="1736" y="184"/>
                  </a:lnTo>
                  <a:lnTo>
                    <a:pt x="1736" y="181"/>
                  </a:lnTo>
                  <a:lnTo>
                    <a:pt x="1739" y="181"/>
                  </a:lnTo>
                  <a:lnTo>
                    <a:pt x="1742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8" y="181"/>
                  </a:lnTo>
                  <a:lnTo>
                    <a:pt x="1750" y="181"/>
                  </a:lnTo>
                  <a:lnTo>
                    <a:pt x="1753" y="181"/>
                  </a:lnTo>
                  <a:lnTo>
                    <a:pt x="1756" y="181"/>
                  </a:lnTo>
                  <a:lnTo>
                    <a:pt x="1759" y="181"/>
                  </a:lnTo>
                  <a:lnTo>
                    <a:pt x="1759" y="181"/>
                  </a:lnTo>
                  <a:lnTo>
                    <a:pt x="1762" y="181"/>
                  </a:lnTo>
                  <a:lnTo>
                    <a:pt x="1762" y="181"/>
                  </a:lnTo>
                  <a:lnTo>
                    <a:pt x="1765" y="181"/>
                  </a:lnTo>
                  <a:lnTo>
                    <a:pt x="1765" y="178"/>
                  </a:lnTo>
                  <a:lnTo>
                    <a:pt x="1767" y="178"/>
                  </a:lnTo>
                  <a:lnTo>
                    <a:pt x="1770" y="178"/>
                  </a:lnTo>
                  <a:lnTo>
                    <a:pt x="1770" y="178"/>
                  </a:lnTo>
                  <a:lnTo>
                    <a:pt x="1773" y="178"/>
                  </a:lnTo>
                  <a:lnTo>
                    <a:pt x="1773" y="178"/>
                  </a:lnTo>
                  <a:lnTo>
                    <a:pt x="1776" y="178"/>
                  </a:lnTo>
                  <a:lnTo>
                    <a:pt x="1779" y="178"/>
                  </a:lnTo>
                  <a:lnTo>
                    <a:pt x="1782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7" y="178"/>
                  </a:lnTo>
                  <a:lnTo>
                    <a:pt x="1787" y="175"/>
                  </a:lnTo>
                  <a:lnTo>
                    <a:pt x="1790" y="175"/>
                  </a:lnTo>
                  <a:lnTo>
                    <a:pt x="1793" y="175"/>
                  </a:lnTo>
                  <a:lnTo>
                    <a:pt x="1796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801" y="175"/>
                  </a:lnTo>
                  <a:lnTo>
                    <a:pt x="1804" y="175"/>
                  </a:lnTo>
                  <a:lnTo>
                    <a:pt x="1807" y="175"/>
                  </a:lnTo>
                  <a:lnTo>
                    <a:pt x="1810" y="175"/>
                  </a:lnTo>
                  <a:lnTo>
                    <a:pt x="1810" y="173"/>
                  </a:lnTo>
                  <a:lnTo>
                    <a:pt x="1810" y="173"/>
                  </a:lnTo>
                  <a:lnTo>
                    <a:pt x="1813" y="173"/>
                  </a:lnTo>
                  <a:lnTo>
                    <a:pt x="1816" y="173"/>
                  </a:lnTo>
                  <a:lnTo>
                    <a:pt x="1818" y="173"/>
                  </a:lnTo>
                  <a:lnTo>
                    <a:pt x="1821" y="173"/>
                  </a:lnTo>
                  <a:lnTo>
                    <a:pt x="1821" y="173"/>
                  </a:lnTo>
                  <a:lnTo>
                    <a:pt x="1824" y="173"/>
                  </a:lnTo>
                  <a:lnTo>
                    <a:pt x="1824" y="173"/>
                  </a:lnTo>
                  <a:lnTo>
                    <a:pt x="1827" y="173"/>
                  </a:lnTo>
                  <a:lnTo>
                    <a:pt x="1830" y="173"/>
                  </a:lnTo>
                  <a:lnTo>
                    <a:pt x="1833" y="173"/>
                  </a:lnTo>
                  <a:lnTo>
                    <a:pt x="1835" y="173"/>
                  </a:lnTo>
                  <a:lnTo>
                    <a:pt x="1838" y="173"/>
                  </a:lnTo>
                  <a:lnTo>
                    <a:pt x="1838" y="173"/>
                  </a:lnTo>
                  <a:lnTo>
                    <a:pt x="1841" y="173"/>
                  </a:lnTo>
                  <a:lnTo>
                    <a:pt x="1841" y="173"/>
                  </a:lnTo>
                  <a:lnTo>
                    <a:pt x="1844" y="173"/>
                  </a:lnTo>
                  <a:lnTo>
                    <a:pt x="1847" y="173"/>
                  </a:lnTo>
                  <a:lnTo>
                    <a:pt x="1849" y="173"/>
                  </a:lnTo>
                  <a:lnTo>
                    <a:pt x="1849" y="173"/>
                  </a:lnTo>
                  <a:lnTo>
                    <a:pt x="1849" y="170"/>
                  </a:lnTo>
                  <a:lnTo>
                    <a:pt x="1852" y="170"/>
                  </a:lnTo>
                  <a:lnTo>
                    <a:pt x="1852" y="170"/>
                  </a:lnTo>
                  <a:lnTo>
                    <a:pt x="1855" y="170"/>
                  </a:lnTo>
                  <a:lnTo>
                    <a:pt x="1858" y="170"/>
                  </a:lnTo>
                  <a:lnTo>
                    <a:pt x="1861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6" y="170"/>
                  </a:lnTo>
                  <a:lnTo>
                    <a:pt x="1869" y="170"/>
                  </a:lnTo>
                  <a:lnTo>
                    <a:pt x="1869" y="167"/>
                  </a:lnTo>
                  <a:lnTo>
                    <a:pt x="1872" y="167"/>
                  </a:lnTo>
                  <a:lnTo>
                    <a:pt x="1875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81" y="167"/>
                  </a:lnTo>
                  <a:lnTo>
                    <a:pt x="1883" y="167"/>
                  </a:lnTo>
                  <a:lnTo>
                    <a:pt x="1886" y="167"/>
                  </a:lnTo>
                  <a:lnTo>
                    <a:pt x="1889" y="167"/>
                  </a:lnTo>
                  <a:lnTo>
                    <a:pt x="1889" y="167"/>
                  </a:lnTo>
                  <a:lnTo>
                    <a:pt x="1889" y="164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895" y="164"/>
                  </a:lnTo>
                  <a:lnTo>
                    <a:pt x="1898" y="164"/>
                  </a:lnTo>
                  <a:lnTo>
                    <a:pt x="1898" y="164"/>
                  </a:lnTo>
                  <a:lnTo>
                    <a:pt x="1900" y="164"/>
                  </a:lnTo>
                  <a:lnTo>
                    <a:pt x="1903" y="164"/>
                  </a:lnTo>
                  <a:lnTo>
                    <a:pt x="1903" y="164"/>
                  </a:lnTo>
                  <a:lnTo>
                    <a:pt x="1906" y="164"/>
                  </a:lnTo>
                  <a:lnTo>
                    <a:pt x="1906" y="161"/>
                  </a:lnTo>
                  <a:lnTo>
                    <a:pt x="1909" y="161"/>
                  </a:lnTo>
                  <a:lnTo>
                    <a:pt x="1912" y="161"/>
                  </a:lnTo>
                  <a:lnTo>
                    <a:pt x="1912" y="161"/>
                  </a:lnTo>
                  <a:lnTo>
                    <a:pt x="1915" y="161"/>
                  </a:lnTo>
                  <a:lnTo>
                    <a:pt x="1915" y="161"/>
                  </a:lnTo>
                  <a:lnTo>
                    <a:pt x="1915" y="158"/>
                  </a:lnTo>
                  <a:lnTo>
                    <a:pt x="1917" y="158"/>
                  </a:lnTo>
                  <a:lnTo>
                    <a:pt x="1920" y="158"/>
                  </a:lnTo>
                  <a:lnTo>
                    <a:pt x="1923" y="158"/>
                  </a:lnTo>
                  <a:lnTo>
                    <a:pt x="1923" y="158"/>
                  </a:lnTo>
                  <a:lnTo>
                    <a:pt x="1926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32" y="158"/>
                  </a:lnTo>
                  <a:lnTo>
                    <a:pt x="1932" y="156"/>
                  </a:lnTo>
                  <a:lnTo>
                    <a:pt x="1934" y="156"/>
                  </a:lnTo>
                  <a:lnTo>
                    <a:pt x="1934" y="156"/>
                  </a:lnTo>
                  <a:lnTo>
                    <a:pt x="1937" y="156"/>
                  </a:lnTo>
                  <a:lnTo>
                    <a:pt x="1940" y="156"/>
                  </a:lnTo>
                  <a:lnTo>
                    <a:pt x="1943" y="156"/>
                  </a:lnTo>
                  <a:lnTo>
                    <a:pt x="1943" y="156"/>
                  </a:lnTo>
                  <a:lnTo>
                    <a:pt x="1946" y="156"/>
                  </a:lnTo>
                  <a:lnTo>
                    <a:pt x="1946" y="153"/>
                  </a:lnTo>
                  <a:lnTo>
                    <a:pt x="1948" y="153"/>
                  </a:lnTo>
                  <a:lnTo>
                    <a:pt x="1948" y="153"/>
                  </a:lnTo>
                  <a:lnTo>
                    <a:pt x="1951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7" y="153"/>
                  </a:lnTo>
                  <a:lnTo>
                    <a:pt x="1960" y="153"/>
                  </a:lnTo>
                  <a:lnTo>
                    <a:pt x="1963" y="153"/>
                  </a:lnTo>
                  <a:lnTo>
                    <a:pt x="1965" y="153"/>
                  </a:lnTo>
                  <a:lnTo>
                    <a:pt x="1968" y="153"/>
                  </a:lnTo>
                  <a:lnTo>
                    <a:pt x="1968" y="153"/>
                  </a:lnTo>
                  <a:lnTo>
                    <a:pt x="1968" y="150"/>
                  </a:lnTo>
                  <a:lnTo>
                    <a:pt x="1971" y="150"/>
                  </a:lnTo>
                  <a:lnTo>
                    <a:pt x="1971" y="150"/>
                  </a:lnTo>
                  <a:lnTo>
                    <a:pt x="1974" y="150"/>
                  </a:lnTo>
                  <a:lnTo>
                    <a:pt x="1974" y="150"/>
                  </a:lnTo>
                  <a:lnTo>
                    <a:pt x="1977" y="150"/>
                  </a:lnTo>
                  <a:lnTo>
                    <a:pt x="1977" y="147"/>
                  </a:lnTo>
                  <a:lnTo>
                    <a:pt x="1980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5" y="147"/>
                  </a:lnTo>
                  <a:lnTo>
                    <a:pt x="1988" y="147"/>
                  </a:lnTo>
                  <a:lnTo>
                    <a:pt x="1991" y="147"/>
                  </a:lnTo>
                  <a:lnTo>
                    <a:pt x="1994" y="147"/>
                  </a:lnTo>
                  <a:lnTo>
                    <a:pt x="1994" y="147"/>
                  </a:lnTo>
                  <a:lnTo>
                    <a:pt x="1997" y="147"/>
                  </a:lnTo>
                  <a:lnTo>
                    <a:pt x="1999" y="147"/>
                  </a:lnTo>
                  <a:lnTo>
                    <a:pt x="2002" y="147"/>
                  </a:lnTo>
                  <a:lnTo>
                    <a:pt x="2005" y="147"/>
                  </a:lnTo>
                  <a:lnTo>
                    <a:pt x="2008" y="147"/>
                  </a:lnTo>
                  <a:lnTo>
                    <a:pt x="2008" y="147"/>
                  </a:lnTo>
                  <a:lnTo>
                    <a:pt x="2011" y="147"/>
                  </a:lnTo>
                  <a:lnTo>
                    <a:pt x="2014" y="147"/>
                  </a:lnTo>
                  <a:lnTo>
                    <a:pt x="2016" y="147"/>
                  </a:lnTo>
                  <a:lnTo>
                    <a:pt x="2016" y="144"/>
                  </a:lnTo>
                  <a:lnTo>
                    <a:pt x="2019" y="144"/>
                  </a:lnTo>
                  <a:lnTo>
                    <a:pt x="2019" y="144"/>
                  </a:lnTo>
                  <a:lnTo>
                    <a:pt x="2022" y="144"/>
                  </a:lnTo>
                  <a:lnTo>
                    <a:pt x="2025" y="144"/>
                  </a:lnTo>
                  <a:lnTo>
                    <a:pt x="2028" y="144"/>
                  </a:lnTo>
                  <a:lnTo>
                    <a:pt x="2031" y="144"/>
                  </a:lnTo>
                  <a:lnTo>
                    <a:pt x="2033" y="144"/>
                  </a:lnTo>
                  <a:lnTo>
                    <a:pt x="2033" y="144"/>
                  </a:lnTo>
                  <a:lnTo>
                    <a:pt x="2036" y="144"/>
                  </a:lnTo>
                  <a:lnTo>
                    <a:pt x="2039" y="144"/>
                  </a:lnTo>
                  <a:lnTo>
                    <a:pt x="2042" y="144"/>
                  </a:lnTo>
                  <a:lnTo>
                    <a:pt x="2045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50" y="144"/>
                  </a:lnTo>
                  <a:lnTo>
                    <a:pt x="2053" y="144"/>
                  </a:lnTo>
                  <a:lnTo>
                    <a:pt x="2056" y="144"/>
                  </a:lnTo>
                  <a:lnTo>
                    <a:pt x="2059" y="144"/>
                  </a:lnTo>
                  <a:lnTo>
                    <a:pt x="2059" y="144"/>
                  </a:lnTo>
                  <a:lnTo>
                    <a:pt x="2062" y="144"/>
                  </a:lnTo>
                  <a:lnTo>
                    <a:pt x="2064" y="144"/>
                  </a:lnTo>
                  <a:lnTo>
                    <a:pt x="2067" y="144"/>
                  </a:lnTo>
                  <a:lnTo>
                    <a:pt x="2067" y="141"/>
                  </a:lnTo>
                  <a:lnTo>
                    <a:pt x="2070" y="141"/>
                  </a:lnTo>
                  <a:lnTo>
                    <a:pt x="2070" y="141"/>
                  </a:lnTo>
                  <a:lnTo>
                    <a:pt x="2073" y="141"/>
                  </a:lnTo>
                  <a:lnTo>
                    <a:pt x="2073" y="141"/>
                  </a:lnTo>
                  <a:lnTo>
                    <a:pt x="2073" y="139"/>
                  </a:lnTo>
                  <a:lnTo>
                    <a:pt x="2076" y="139"/>
                  </a:lnTo>
                  <a:lnTo>
                    <a:pt x="2076" y="139"/>
                  </a:lnTo>
                  <a:lnTo>
                    <a:pt x="2079" y="139"/>
                  </a:lnTo>
                  <a:lnTo>
                    <a:pt x="2081" y="139"/>
                  </a:lnTo>
                  <a:lnTo>
                    <a:pt x="2084" y="139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3" y="133"/>
                  </a:lnTo>
                  <a:lnTo>
                    <a:pt x="2115" y="133"/>
                  </a:lnTo>
                  <a:lnTo>
                    <a:pt x="2118" y="133"/>
                  </a:lnTo>
                  <a:lnTo>
                    <a:pt x="2121" y="133"/>
                  </a:lnTo>
                  <a:lnTo>
                    <a:pt x="2124" y="133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5" y="130"/>
                  </a:lnTo>
                  <a:lnTo>
                    <a:pt x="2158" y="130"/>
                  </a:lnTo>
                  <a:lnTo>
                    <a:pt x="2158" y="130"/>
                  </a:lnTo>
                  <a:lnTo>
                    <a:pt x="2161" y="130"/>
                  </a:lnTo>
                  <a:lnTo>
                    <a:pt x="2163" y="130"/>
                  </a:lnTo>
                  <a:lnTo>
                    <a:pt x="2163" y="130"/>
                  </a:lnTo>
                  <a:lnTo>
                    <a:pt x="2163" y="127"/>
                  </a:lnTo>
                  <a:lnTo>
                    <a:pt x="2166" y="127"/>
                  </a:lnTo>
                  <a:lnTo>
                    <a:pt x="2169" y="127"/>
                  </a:lnTo>
                  <a:lnTo>
                    <a:pt x="2172" y="127"/>
                  </a:lnTo>
                  <a:lnTo>
                    <a:pt x="2172" y="127"/>
                  </a:lnTo>
                  <a:lnTo>
                    <a:pt x="2175" y="127"/>
                  </a:lnTo>
                  <a:lnTo>
                    <a:pt x="2178" y="127"/>
                  </a:lnTo>
                  <a:lnTo>
                    <a:pt x="2178" y="127"/>
                  </a:lnTo>
                  <a:lnTo>
                    <a:pt x="2180" y="127"/>
                  </a:lnTo>
                  <a:lnTo>
                    <a:pt x="2183" y="127"/>
                  </a:lnTo>
                  <a:lnTo>
                    <a:pt x="2186" y="127"/>
                  </a:lnTo>
                  <a:lnTo>
                    <a:pt x="2189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5" y="127"/>
                  </a:lnTo>
                  <a:lnTo>
                    <a:pt x="2197" y="127"/>
                  </a:lnTo>
                  <a:lnTo>
                    <a:pt x="2200" y="127"/>
                  </a:lnTo>
                  <a:lnTo>
                    <a:pt x="2200" y="124"/>
                  </a:lnTo>
                  <a:lnTo>
                    <a:pt x="2203" y="124"/>
                  </a:lnTo>
                  <a:lnTo>
                    <a:pt x="2203" y="122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6" y="119"/>
                  </a:lnTo>
                  <a:lnTo>
                    <a:pt x="2229" y="119"/>
                  </a:lnTo>
                  <a:lnTo>
                    <a:pt x="2229" y="119"/>
                  </a:lnTo>
                  <a:lnTo>
                    <a:pt x="2231" y="119"/>
                  </a:lnTo>
                  <a:lnTo>
                    <a:pt x="2234" y="119"/>
                  </a:lnTo>
                  <a:lnTo>
                    <a:pt x="2234" y="119"/>
                  </a:lnTo>
                  <a:lnTo>
                    <a:pt x="2237" y="119"/>
                  </a:lnTo>
                  <a:lnTo>
                    <a:pt x="2240" y="119"/>
                  </a:lnTo>
                  <a:lnTo>
                    <a:pt x="2243" y="119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5" y="119"/>
                  </a:lnTo>
                  <a:lnTo>
                    <a:pt x="2268" y="119"/>
                  </a:lnTo>
                  <a:lnTo>
                    <a:pt x="2268" y="119"/>
                  </a:lnTo>
                  <a:lnTo>
                    <a:pt x="2271" y="119"/>
                  </a:lnTo>
                  <a:lnTo>
                    <a:pt x="2274" y="119"/>
                  </a:lnTo>
                  <a:lnTo>
                    <a:pt x="2277" y="119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8" y="116"/>
                  </a:lnTo>
                  <a:lnTo>
                    <a:pt x="2291" y="116"/>
                  </a:lnTo>
                  <a:lnTo>
                    <a:pt x="2291" y="113"/>
                  </a:lnTo>
                  <a:lnTo>
                    <a:pt x="2294" y="113"/>
                  </a:lnTo>
                  <a:lnTo>
                    <a:pt x="2296" y="113"/>
                  </a:lnTo>
                  <a:lnTo>
                    <a:pt x="2296" y="113"/>
                  </a:lnTo>
                  <a:lnTo>
                    <a:pt x="2299" y="113"/>
                  </a:lnTo>
                  <a:lnTo>
                    <a:pt x="2302" y="113"/>
                  </a:lnTo>
                  <a:lnTo>
                    <a:pt x="2305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11" y="113"/>
                  </a:lnTo>
                  <a:lnTo>
                    <a:pt x="2313" y="113"/>
                  </a:lnTo>
                  <a:lnTo>
                    <a:pt x="2316" y="113"/>
                  </a:lnTo>
                  <a:lnTo>
                    <a:pt x="2319" y="113"/>
                  </a:lnTo>
                  <a:lnTo>
                    <a:pt x="2319" y="113"/>
                  </a:lnTo>
                  <a:lnTo>
                    <a:pt x="2322" y="113"/>
                  </a:lnTo>
                  <a:lnTo>
                    <a:pt x="2322" y="113"/>
                  </a:lnTo>
                  <a:lnTo>
                    <a:pt x="2325" y="113"/>
                  </a:lnTo>
                  <a:lnTo>
                    <a:pt x="2328" y="113"/>
                  </a:lnTo>
                  <a:lnTo>
                    <a:pt x="2330" y="113"/>
                  </a:lnTo>
                  <a:lnTo>
                    <a:pt x="2333" y="113"/>
                  </a:lnTo>
                  <a:lnTo>
                    <a:pt x="2333" y="110"/>
                  </a:lnTo>
                  <a:lnTo>
                    <a:pt x="2333" y="110"/>
                  </a:lnTo>
                  <a:lnTo>
                    <a:pt x="2336" y="110"/>
                  </a:lnTo>
                  <a:lnTo>
                    <a:pt x="2339" y="110"/>
                  </a:lnTo>
                  <a:lnTo>
                    <a:pt x="2342" y="110"/>
                  </a:lnTo>
                  <a:lnTo>
                    <a:pt x="2345" y="110"/>
                  </a:lnTo>
                  <a:lnTo>
                    <a:pt x="2345" y="110"/>
                  </a:lnTo>
                  <a:lnTo>
                    <a:pt x="2347" y="110"/>
                  </a:lnTo>
                  <a:lnTo>
                    <a:pt x="2347" y="107"/>
                  </a:lnTo>
                  <a:lnTo>
                    <a:pt x="2347" y="107"/>
                  </a:lnTo>
                  <a:lnTo>
                    <a:pt x="2350" y="107"/>
                  </a:lnTo>
                  <a:lnTo>
                    <a:pt x="2350" y="107"/>
                  </a:lnTo>
                  <a:lnTo>
                    <a:pt x="2353" y="107"/>
                  </a:lnTo>
                  <a:lnTo>
                    <a:pt x="2356" y="107"/>
                  </a:lnTo>
                  <a:lnTo>
                    <a:pt x="2359" y="107"/>
                  </a:lnTo>
                  <a:lnTo>
                    <a:pt x="2361" y="107"/>
                  </a:lnTo>
                  <a:lnTo>
                    <a:pt x="2361" y="107"/>
                  </a:lnTo>
                  <a:lnTo>
                    <a:pt x="2364" y="107"/>
                  </a:lnTo>
                  <a:lnTo>
                    <a:pt x="2367" y="107"/>
                  </a:lnTo>
                  <a:lnTo>
                    <a:pt x="2370" y="107"/>
                  </a:lnTo>
                  <a:lnTo>
                    <a:pt x="2373" y="107"/>
                  </a:lnTo>
                  <a:lnTo>
                    <a:pt x="2373" y="107"/>
                  </a:lnTo>
                  <a:lnTo>
                    <a:pt x="2376" y="107"/>
                  </a:lnTo>
                  <a:lnTo>
                    <a:pt x="2378" y="107"/>
                  </a:lnTo>
                  <a:lnTo>
                    <a:pt x="2381" y="107"/>
                  </a:lnTo>
                  <a:lnTo>
                    <a:pt x="2384" y="107"/>
                  </a:lnTo>
                  <a:lnTo>
                    <a:pt x="2387" y="107"/>
                  </a:lnTo>
                  <a:lnTo>
                    <a:pt x="2387" y="107"/>
                  </a:lnTo>
                  <a:lnTo>
                    <a:pt x="2390" y="107"/>
                  </a:lnTo>
                  <a:lnTo>
                    <a:pt x="2393" y="107"/>
                  </a:lnTo>
                  <a:lnTo>
                    <a:pt x="2395" y="107"/>
                  </a:lnTo>
                  <a:lnTo>
                    <a:pt x="2398" y="107"/>
                  </a:lnTo>
                  <a:lnTo>
                    <a:pt x="2401" y="107"/>
                  </a:lnTo>
                  <a:lnTo>
                    <a:pt x="2401" y="107"/>
                  </a:lnTo>
                  <a:lnTo>
                    <a:pt x="2404" y="107"/>
                  </a:lnTo>
                  <a:lnTo>
                    <a:pt x="2407" y="107"/>
                  </a:lnTo>
                  <a:lnTo>
                    <a:pt x="2410" y="107"/>
                  </a:lnTo>
                  <a:lnTo>
                    <a:pt x="2410" y="105"/>
                  </a:lnTo>
                  <a:lnTo>
                    <a:pt x="2412" y="105"/>
                  </a:lnTo>
                  <a:lnTo>
                    <a:pt x="2412" y="105"/>
                  </a:lnTo>
                  <a:lnTo>
                    <a:pt x="2415" y="105"/>
                  </a:lnTo>
                  <a:lnTo>
                    <a:pt x="2418" y="105"/>
                  </a:lnTo>
                  <a:lnTo>
                    <a:pt x="2421" y="105"/>
                  </a:lnTo>
                  <a:lnTo>
                    <a:pt x="2424" y="105"/>
                  </a:lnTo>
                  <a:lnTo>
                    <a:pt x="2427" y="105"/>
                  </a:lnTo>
                  <a:lnTo>
                    <a:pt x="2427" y="105"/>
                  </a:lnTo>
                  <a:lnTo>
                    <a:pt x="2429" y="105"/>
                  </a:lnTo>
                  <a:lnTo>
                    <a:pt x="2432" y="105"/>
                  </a:lnTo>
                  <a:lnTo>
                    <a:pt x="2435" y="105"/>
                  </a:lnTo>
                  <a:lnTo>
                    <a:pt x="2438" y="105"/>
                  </a:lnTo>
                  <a:lnTo>
                    <a:pt x="2438" y="105"/>
                  </a:lnTo>
                  <a:lnTo>
                    <a:pt x="2441" y="105"/>
                  </a:lnTo>
                  <a:lnTo>
                    <a:pt x="2444" y="105"/>
                  </a:lnTo>
                  <a:lnTo>
                    <a:pt x="2446" y="105"/>
                  </a:lnTo>
                  <a:lnTo>
                    <a:pt x="2449" y="105"/>
                  </a:lnTo>
                  <a:lnTo>
                    <a:pt x="2452" y="105"/>
                  </a:lnTo>
                  <a:lnTo>
                    <a:pt x="2452" y="105"/>
                  </a:lnTo>
                  <a:lnTo>
                    <a:pt x="2455" y="105"/>
                  </a:lnTo>
                  <a:lnTo>
                    <a:pt x="2458" y="105"/>
                  </a:lnTo>
                  <a:lnTo>
                    <a:pt x="2458" y="105"/>
                  </a:lnTo>
                  <a:lnTo>
                    <a:pt x="2460" y="105"/>
                  </a:lnTo>
                  <a:lnTo>
                    <a:pt x="2463" y="105"/>
                  </a:lnTo>
                  <a:lnTo>
                    <a:pt x="2466" y="105"/>
                  </a:lnTo>
                  <a:lnTo>
                    <a:pt x="2466" y="105"/>
                  </a:lnTo>
                  <a:lnTo>
                    <a:pt x="2466" y="102"/>
                  </a:lnTo>
                  <a:lnTo>
                    <a:pt x="2469" y="102"/>
                  </a:lnTo>
                  <a:lnTo>
                    <a:pt x="2472" y="102"/>
                  </a:lnTo>
                  <a:lnTo>
                    <a:pt x="2475" y="102"/>
                  </a:lnTo>
                  <a:lnTo>
                    <a:pt x="2477" y="102"/>
                  </a:lnTo>
                  <a:lnTo>
                    <a:pt x="2477" y="102"/>
                  </a:lnTo>
                  <a:lnTo>
                    <a:pt x="2480" y="102"/>
                  </a:lnTo>
                  <a:lnTo>
                    <a:pt x="2483" y="102"/>
                  </a:lnTo>
                  <a:lnTo>
                    <a:pt x="2486" y="102"/>
                  </a:lnTo>
                  <a:lnTo>
                    <a:pt x="2489" y="102"/>
                  </a:lnTo>
                  <a:lnTo>
                    <a:pt x="2492" y="102"/>
                  </a:lnTo>
                  <a:lnTo>
                    <a:pt x="2492" y="102"/>
                  </a:lnTo>
                  <a:lnTo>
                    <a:pt x="2494" y="102"/>
                  </a:lnTo>
                  <a:lnTo>
                    <a:pt x="2494" y="102"/>
                  </a:lnTo>
                  <a:lnTo>
                    <a:pt x="2497" y="102"/>
                  </a:lnTo>
                  <a:lnTo>
                    <a:pt x="2500" y="102"/>
                  </a:lnTo>
                  <a:lnTo>
                    <a:pt x="2503" y="102"/>
                  </a:lnTo>
                  <a:lnTo>
                    <a:pt x="2506" y="102"/>
                  </a:lnTo>
                  <a:lnTo>
                    <a:pt x="2506" y="102"/>
                  </a:lnTo>
                  <a:lnTo>
                    <a:pt x="2509" y="102"/>
                  </a:lnTo>
                  <a:lnTo>
                    <a:pt x="2511" y="102"/>
                  </a:lnTo>
                  <a:lnTo>
                    <a:pt x="2514" y="102"/>
                  </a:lnTo>
                  <a:lnTo>
                    <a:pt x="2517" y="102"/>
                  </a:lnTo>
                  <a:lnTo>
                    <a:pt x="2517" y="102"/>
                  </a:lnTo>
                  <a:lnTo>
                    <a:pt x="2520" y="102"/>
                  </a:lnTo>
                  <a:lnTo>
                    <a:pt x="2523" y="102"/>
                  </a:lnTo>
                  <a:lnTo>
                    <a:pt x="2523" y="99"/>
                  </a:lnTo>
                  <a:lnTo>
                    <a:pt x="2526" y="99"/>
                  </a:lnTo>
                  <a:lnTo>
                    <a:pt x="2526" y="99"/>
                  </a:lnTo>
                  <a:lnTo>
                    <a:pt x="2528" y="99"/>
                  </a:lnTo>
                  <a:lnTo>
                    <a:pt x="2531" y="99"/>
                  </a:lnTo>
                  <a:lnTo>
                    <a:pt x="2531" y="96"/>
                  </a:lnTo>
                  <a:lnTo>
                    <a:pt x="2531" y="96"/>
                  </a:lnTo>
                  <a:lnTo>
                    <a:pt x="2534" y="96"/>
                  </a:lnTo>
                  <a:lnTo>
                    <a:pt x="2537" y="96"/>
                  </a:lnTo>
                  <a:lnTo>
                    <a:pt x="2540" y="96"/>
                  </a:lnTo>
                  <a:lnTo>
                    <a:pt x="2543" y="96"/>
                  </a:lnTo>
                  <a:lnTo>
                    <a:pt x="2543" y="93"/>
                  </a:lnTo>
                  <a:lnTo>
                    <a:pt x="2543" y="93"/>
                  </a:lnTo>
                  <a:lnTo>
                    <a:pt x="2545" y="93"/>
                  </a:lnTo>
                  <a:lnTo>
                    <a:pt x="2548" y="93"/>
                  </a:lnTo>
                  <a:lnTo>
                    <a:pt x="2551" y="93"/>
                  </a:lnTo>
                  <a:lnTo>
                    <a:pt x="2554" y="93"/>
                  </a:lnTo>
                  <a:lnTo>
                    <a:pt x="2557" y="93"/>
                  </a:lnTo>
                  <a:lnTo>
                    <a:pt x="2557" y="93"/>
                  </a:lnTo>
                  <a:lnTo>
                    <a:pt x="2559" y="93"/>
                  </a:lnTo>
                  <a:lnTo>
                    <a:pt x="2562" y="93"/>
                  </a:lnTo>
                  <a:lnTo>
                    <a:pt x="2565" y="93"/>
                  </a:lnTo>
                  <a:lnTo>
                    <a:pt x="2568" y="93"/>
                  </a:lnTo>
                  <a:lnTo>
                    <a:pt x="2568" y="90"/>
                  </a:lnTo>
                  <a:lnTo>
                    <a:pt x="2571" y="90"/>
                  </a:lnTo>
                  <a:lnTo>
                    <a:pt x="2571" y="90"/>
                  </a:lnTo>
                  <a:lnTo>
                    <a:pt x="2574" y="90"/>
                  </a:lnTo>
                  <a:lnTo>
                    <a:pt x="2576" y="90"/>
                  </a:lnTo>
                  <a:lnTo>
                    <a:pt x="2579" y="90"/>
                  </a:lnTo>
                  <a:lnTo>
                    <a:pt x="2582" y="90"/>
                  </a:lnTo>
                  <a:lnTo>
                    <a:pt x="2582" y="90"/>
                  </a:lnTo>
                  <a:lnTo>
                    <a:pt x="2585" y="90"/>
                  </a:lnTo>
                  <a:lnTo>
                    <a:pt x="2588" y="90"/>
                  </a:lnTo>
                  <a:lnTo>
                    <a:pt x="2588" y="90"/>
                  </a:lnTo>
                  <a:lnTo>
                    <a:pt x="2591" y="90"/>
                  </a:lnTo>
                  <a:lnTo>
                    <a:pt x="2593" y="90"/>
                  </a:lnTo>
                  <a:lnTo>
                    <a:pt x="2596" y="90"/>
                  </a:lnTo>
                  <a:lnTo>
                    <a:pt x="2596" y="90"/>
                  </a:lnTo>
                  <a:lnTo>
                    <a:pt x="2599" y="90"/>
                  </a:lnTo>
                  <a:lnTo>
                    <a:pt x="2602" y="90"/>
                  </a:lnTo>
                  <a:lnTo>
                    <a:pt x="2605" y="90"/>
                  </a:lnTo>
                  <a:lnTo>
                    <a:pt x="2608" y="90"/>
                  </a:lnTo>
                  <a:lnTo>
                    <a:pt x="2610" y="90"/>
                  </a:lnTo>
                  <a:lnTo>
                    <a:pt x="2610" y="90"/>
                  </a:lnTo>
                  <a:lnTo>
                    <a:pt x="2613" y="90"/>
                  </a:lnTo>
                  <a:lnTo>
                    <a:pt x="2616" y="90"/>
                  </a:lnTo>
                  <a:lnTo>
                    <a:pt x="2619" y="90"/>
                  </a:lnTo>
                  <a:lnTo>
                    <a:pt x="2622" y="90"/>
                  </a:lnTo>
                  <a:lnTo>
                    <a:pt x="2622" y="90"/>
                  </a:lnTo>
                  <a:lnTo>
                    <a:pt x="2625" y="90"/>
                  </a:lnTo>
                  <a:lnTo>
                    <a:pt x="2627" y="90"/>
                  </a:lnTo>
                  <a:lnTo>
                    <a:pt x="2630" y="90"/>
                  </a:lnTo>
                  <a:lnTo>
                    <a:pt x="2633" y="90"/>
                  </a:lnTo>
                  <a:lnTo>
                    <a:pt x="2636" y="90"/>
                  </a:lnTo>
                  <a:lnTo>
                    <a:pt x="2636" y="90"/>
                  </a:lnTo>
                  <a:lnTo>
                    <a:pt x="2639" y="90"/>
                  </a:lnTo>
                  <a:lnTo>
                    <a:pt x="2642" y="90"/>
                  </a:lnTo>
                  <a:lnTo>
                    <a:pt x="2644" y="90"/>
                  </a:lnTo>
                  <a:lnTo>
                    <a:pt x="2644" y="88"/>
                  </a:lnTo>
                  <a:lnTo>
                    <a:pt x="2647" y="88"/>
                  </a:lnTo>
                  <a:lnTo>
                    <a:pt x="2647" y="85"/>
                  </a:lnTo>
                  <a:lnTo>
                    <a:pt x="2647" y="85"/>
                  </a:lnTo>
                  <a:lnTo>
                    <a:pt x="2650" y="85"/>
                  </a:lnTo>
                  <a:lnTo>
                    <a:pt x="2650" y="85"/>
                  </a:lnTo>
                  <a:lnTo>
                    <a:pt x="2653" y="85"/>
                  </a:lnTo>
                  <a:lnTo>
                    <a:pt x="2656" y="85"/>
                  </a:lnTo>
                  <a:lnTo>
                    <a:pt x="2658" y="85"/>
                  </a:lnTo>
                  <a:lnTo>
                    <a:pt x="2661" y="85"/>
                  </a:lnTo>
                  <a:lnTo>
                    <a:pt x="2661" y="85"/>
                  </a:lnTo>
                  <a:lnTo>
                    <a:pt x="2664" y="85"/>
                  </a:lnTo>
                  <a:lnTo>
                    <a:pt x="2667" y="85"/>
                  </a:lnTo>
                  <a:lnTo>
                    <a:pt x="2670" y="85"/>
                  </a:lnTo>
                  <a:lnTo>
                    <a:pt x="2670" y="79"/>
                  </a:lnTo>
                  <a:lnTo>
                    <a:pt x="2673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8" y="79"/>
                  </a:lnTo>
                  <a:lnTo>
                    <a:pt x="2681" y="79"/>
                  </a:lnTo>
                  <a:lnTo>
                    <a:pt x="2684" y="79"/>
                  </a:lnTo>
                  <a:lnTo>
                    <a:pt x="2687" y="79"/>
                  </a:lnTo>
                  <a:lnTo>
                    <a:pt x="2687" y="79"/>
                  </a:lnTo>
                  <a:lnTo>
                    <a:pt x="2690" y="79"/>
                  </a:lnTo>
                  <a:lnTo>
                    <a:pt x="2692" y="79"/>
                  </a:lnTo>
                  <a:lnTo>
                    <a:pt x="2695" y="79"/>
                  </a:lnTo>
                  <a:lnTo>
                    <a:pt x="2695" y="76"/>
                  </a:lnTo>
                  <a:lnTo>
                    <a:pt x="2698" y="76"/>
                  </a:lnTo>
                  <a:lnTo>
                    <a:pt x="2701" y="76"/>
                  </a:lnTo>
                  <a:lnTo>
                    <a:pt x="2701" y="76"/>
                  </a:lnTo>
                  <a:lnTo>
                    <a:pt x="2704" y="76"/>
                  </a:lnTo>
                  <a:lnTo>
                    <a:pt x="2707" y="76"/>
                  </a:lnTo>
                  <a:lnTo>
                    <a:pt x="2709" y="76"/>
                  </a:lnTo>
                  <a:lnTo>
                    <a:pt x="2712" y="76"/>
                  </a:lnTo>
                  <a:lnTo>
                    <a:pt x="2715" y="76"/>
                  </a:lnTo>
                  <a:lnTo>
                    <a:pt x="2715" y="73"/>
                  </a:lnTo>
                  <a:lnTo>
                    <a:pt x="2715" y="73"/>
                  </a:lnTo>
                  <a:lnTo>
                    <a:pt x="2718" y="73"/>
                  </a:lnTo>
                  <a:lnTo>
                    <a:pt x="2721" y="73"/>
                  </a:lnTo>
                  <a:lnTo>
                    <a:pt x="2724" y="73"/>
                  </a:lnTo>
                  <a:lnTo>
                    <a:pt x="2726" y="73"/>
                  </a:lnTo>
                  <a:lnTo>
                    <a:pt x="2726" y="73"/>
                  </a:lnTo>
                  <a:lnTo>
                    <a:pt x="2729" y="73"/>
                  </a:lnTo>
                  <a:lnTo>
                    <a:pt x="2732" y="73"/>
                  </a:lnTo>
                  <a:lnTo>
                    <a:pt x="2735" y="73"/>
                  </a:lnTo>
                  <a:lnTo>
                    <a:pt x="2738" y="73"/>
                  </a:lnTo>
                  <a:lnTo>
                    <a:pt x="2741" y="73"/>
                  </a:lnTo>
                  <a:lnTo>
                    <a:pt x="2741" y="73"/>
                  </a:lnTo>
                  <a:lnTo>
                    <a:pt x="2743" y="73"/>
                  </a:lnTo>
                  <a:lnTo>
                    <a:pt x="2746" y="73"/>
                  </a:lnTo>
                  <a:lnTo>
                    <a:pt x="2746" y="73"/>
                  </a:lnTo>
                  <a:lnTo>
                    <a:pt x="2749" y="73"/>
                  </a:lnTo>
                  <a:lnTo>
                    <a:pt x="2749" y="71"/>
                  </a:lnTo>
                  <a:lnTo>
                    <a:pt x="2752" y="71"/>
                  </a:lnTo>
                  <a:lnTo>
                    <a:pt x="2752" y="71"/>
                  </a:lnTo>
                  <a:lnTo>
                    <a:pt x="2752" y="68"/>
                  </a:lnTo>
                  <a:lnTo>
                    <a:pt x="2755" y="68"/>
                  </a:lnTo>
                  <a:lnTo>
                    <a:pt x="2758" y="68"/>
                  </a:lnTo>
                  <a:lnTo>
                    <a:pt x="2760" y="68"/>
                  </a:lnTo>
                  <a:lnTo>
                    <a:pt x="2763" y="68"/>
                  </a:lnTo>
                  <a:lnTo>
                    <a:pt x="2763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9" y="65"/>
                  </a:lnTo>
                  <a:lnTo>
                    <a:pt x="2772" y="65"/>
                  </a:lnTo>
                  <a:lnTo>
                    <a:pt x="2774" y="65"/>
                  </a:lnTo>
                  <a:lnTo>
                    <a:pt x="2777" y="65"/>
                  </a:lnTo>
                  <a:lnTo>
                    <a:pt x="2780" y="65"/>
                  </a:lnTo>
                  <a:lnTo>
                    <a:pt x="2780" y="65"/>
                  </a:lnTo>
                  <a:lnTo>
                    <a:pt x="2783" y="65"/>
                  </a:lnTo>
                  <a:lnTo>
                    <a:pt x="2783" y="59"/>
                  </a:lnTo>
                  <a:lnTo>
                    <a:pt x="2786" y="59"/>
                  </a:lnTo>
                  <a:lnTo>
                    <a:pt x="2789" y="59"/>
                  </a:lnTo>
                  <a:lnTo>
                    <a:pt x="2791" y="59"/>
                  </a:lnTo>
                  <a:lnTo>
                    <a:pt x="2791" y="59"/>
                  </a:lnTo>
                  <a:lnTo>
                    <a:pt x="2791" y="56"/>
                  </a:lnTo>
                  <a:lnTo>
                    <a:pt x="2794" y="56"/>
                  </a:lnTo>
                  <a:lnTo>
                    <a:pt x="2797" y="56"/>
                  </a:lnTo>
                  <a:lnTo>
                    <a:pt x="2800" y="56"/>
                  </a:lnTo>
                  <a:lnTo>
                    <a:pt x="2800" y="54"/>
                  </a:lnTo>
                  <a:lnTo>
                    <a:pt x="2803" y="54"/>
                  </a:lnTo>
                  <a:lnTo>
                    <a:pt x="2803" y="51"/>
                  </a:lnTo>
                  <a:lnTo>
                    <a:pt x="2806" y="51"/>
                  </a:lnTo>
                  <a:lnTo>
                    <a:pt x="2806" y="51"/>
                  </a:lnTo>
                  <a:lnTo>
                    <a:pt x="2808" y="51"/>
                  </a:lnTo>
                  <a:lnTo>
                    <a:pt x="2811" y="51"/>
                  </a:lnTo>
                  <a:lnTo>
                    <a:pt x="2814" y="51"/>
                  </a:lnTo>
                  <a:lnTo>
                    <a:pt x="2817" y="51"/>
                  </a:lnTo>
                  <a:lnTo>
                    <a:pt x="2817" y="48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23" y="48"/>
                  </a:lnTo>
                  <a:lnTo>
                    <a:pt x="2825" y="48"/>
                  </a:lnTo>
                  <a:lnTo>
                    <a:pt x="2828" y="48"/>
                  </a:lnTo>
                  <a:lnTo>
                    <a:pt x="2831" y="48"/>
                  </a:lnTo>
                  <a:lnTo>
                    <a:pt x="2831" y="48"/>
                  </a:lnTo>
                  <a:lnTo>
                    <a:pt x="2834" y="48"/>
                  </a:lnTo>
                  <a:lnTo>
                    <a:pt x="2837" y="48"/>
                  </a:lnTo>
                  <a:lnTo>
                    <a:pt x="2840" y="48"/>
                  </a:lnTo>
                  <a:lnTo>
                    <a:pt x="2842" y="48"/>
                  </a:lnTo>
                  <a:lnTo>
                    <a:pt x="2845" y="48"/>
                  </a:lnTo>
                  <a:lnTo>
                    <a:pt x="2845" y="48"/>
                  </a:lnTo>
                  <a:lnTo>
                    <a:pt x="2848" y="48"/>
                  </a:lnTo>
                  <a:lnTo>
                    <a:pt x="2851" y="48"/>
                  </a:lnTo>
                  <a:lnTo>
                    <a:pt x="2854" y="48"/>
                  </a:lnTo>
                  <a:lnTo>
                    <a:pt x="2857" y="48"/>
                  </a:lnTo>
                  <a:lnTo>
                    <a:pt x="2857" y="48"/>
                  </a:lnTo>
                  <a:lnTo>
                    <a:pt x="2859" y="48"/>
                  </a:lnTo>
                  <a:lnTo>
                    <a:pt x="2862" y="48"/>
                  </a:lnTo>
                  <a:lnTo>
                    <a:pt x="2862" y="45"/>
                  </a:lnTo>
                  <a:lnTo>
                    <a:pt x="2865" y="45"/>
                  </a:lnTo>
                  <a:lnTo>
                    <a:pt x="2865" y="42"/>
                  </a:lnTo>
                  <a:lnTo>
                    <a:pt x="2868" y="42"/>
                  </a:lnTo>
                  <a:lnTo>
                    <a:pt x="2871" y="42"/>
                  </a:lnTo>
                  <a:lnTo>
                    <a:pt x="2871" y="39"/>
                  </a:lnTo>
                  <a:lnTo>
                    <a:pt x="2871" y="39"/>
                  </a:lnTo>
                  <a:lnTo>
                    <a:pt x="2873" y="39"/>
                  </a:lnTo>
                  <a:lnTo>
                    <a:pt x="2876" y="39"/>
                  </a:lnTo>
                  <a:lnTo>
                    <a:pt x="2879" y="39"/>
                  </a:lnTo>
                  <a:lnTo>
                    <a:pt x="2882" y="39"/>
                  </a:lnTo>
                  <a:lnTo>
                    <a:pt x="2885" y="39"/>
                  </a:lnTo>
                  <a:lnTo>
                    <a:pt x="2885" y="39"/>
                  </a:lnTo>
                  <a:lnTo>
                    <a:pt x="2888" y="39"/>
                  </a:lnTo>
                  <a:lnTo>
                    <a:pt x="2890" y="39"/>
                  </a:lnTo>
                  <a:lnTo>
                    <a:pt x="2893" y="39"/>
                  </a:lnTo>
                  <a:lnTo>
                    <a:pt x="2896" y="39"/>
                  </a:lnTo>
                  <a:lnTo>
                    <a:pt x="2896" y="39"/>
                  </a:lnTo>
                  <a:lnTo>
                    <a:pt x="2899" y="39"/>
                  </a:lnTo>
                  <a:lnTo>
                    <a:pt x="2902" y="39"/>
                  </a:lnTo>
                  <a:lnTo>
                    <a:pt x="2905" y="39"/>
                  </a:lnTo>
                  <a:lnTo>
                    <a:pt x="2907" y="39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4"/>
                  </a:lnTo>
                  <a:lnTo>
                    <a:pt x="2910" y="34"/>
                  </a:lnTo>
                  <a:lnTo>
                    <a:pt x="2913" y="34"/>
                  </a:lnTo>
                  <a:lnTo>
                    <a:pt x="2916" y="34"/>
                  </a:lnTo>
                  <a:lnTo>
                    <a:pt x="2919" y="34"/>
                  </a:lnTo>
                  <a:lnTo>
                    <a:pt x="2922" y="34"/>
                  </a:lnTo>
                  <a:lnTo>
                    <a:pt x="2922" y="34"/>
                  </a:lnTo>
                  <a:lnTo>
                    <a:pt x="2924" y="34"/>
                  </a:lnTo>
                  <a:lnTo>
                    <a:pt x="2927" y="34"/>
                  </a:lnTo>
                  <a:lnTo>
                    <a:pt x="2930" y="34"/>
                  </a:lnTo>
                  <a:lnTo>
                    <a:pt x="2930" y="31"/>
                  </a:lnTo>
                  <a:lnTo>
                    <a:pt x="2933" y="31"/>
                  </a:lnTo>
                  <a:lnTo>
                    <a:pt x="2936" y="31"/>
                  </a:lnTo>
                  <a:lnTo>
                    <a:pt x="2936" y="31"/>
                  </a:lnTo>
                  <a:lnTo>
                    <a:pt x="2939" y="31"/>
                  </a:lnTo>
                  <a:lnTo>
                    <a:pt x="2941" y="31"/>
                  </a:lnTo>
                  <a:lnTo>
                    <a:pt x="2944" y="31"/>
                  </a:lnTo>
                  <a:lnTo>
                    <a:pt x="2947" y="31"/>
                  </a:lnTo>
                  <a:lnTo>
                    <a:pt x="2950" y="31"/>
                  </a:lnTo>
                  <a:lnTo>
                    <a:pt x="2950" y="31"/>
                  </a:lnTo>
                  <a:lnTo>
                    <a:pt x="2953" y="31"/>
                  </a:lnTo>
                  <a:lnTo>
                    <a:pt x="2956" y="31"/>
                  </a:lnTo>
                  <a:lnTo>
                    <a:pt x="2958" y="31"/>
                  </a:lnTo>
                  <a:lnTo>
                    <a:pt x="2961" y="31"/>
                  </a:lnTo>
                  <a:lnTo>
                    <a:pt x="2961" y="31"/>
                  </a:lnTo>
                  <a:lnTo>
                    <a:pt x="2964" y="31"/>
                  </a:lnTo>
                  <a:lnTo>
                    <a:pt x="2967" y="31"/>
                  </a:lnTo>
                  <a:lnTo>
                    <a:pt x="2970" y="31"/>
                  </a:lnTo>
                  <a:lnTo>
                    <a:pt x="2972" y="31"/>
                  </a:lnTo>
                  <a:lnTo>
                    <a:pt x="2975" y="31"/>
                  </a:lnTo>
                  <a:lnTo>
                    <a:pt x="2975" y="31"/>
                  </a:lnTo>
                  <a:lnTo>
                    <a:pt x="2978" y="31"/>
                  </a:lnTo>
                  <a:lnTo>
                    <a:pt x="2981" y="31"/>
                  </a:lnTo>
                  <a:lnTo>
                    <a:pt x="2984" y="31"/>
                  </a:lnTo>
                  <a:lnTo>
                    <a:pt x="2987" y="31"/>
                  </a:lnTo>
                  <a:lnTo>
                    <a:pt x="2987" y="28"/>
                  </a:lnTo>
                  <a:lnTo>
                    <a:pt x="2989" y="28"/>
                  </a:lnTo>
                  <a:lnTo>
                    <a:pt x="2989" y="28"/>
                  </a:lnTo>
                  <a:lnTo>
                    <a:pt x="2992" y="28"/>
                  </a:lnTo>
                  <a:lnTo>
                    <a:pt x="2995" y="28"/>
                  </a:lnTo>
                  <a:lnTo>
                    <a:pt x="2998" y="28"/>
                  </a:lnTo>
                  <a:lnTo>
                    <a:pt x="3001" y="28"/>
                  </a:lnTo>
                  <a:lnTo>
                    <a:pt x="3001" y="28"/>
                  </a:lnTo>
                  <a:lnTo>
                    <a:pt x="3004" y="28"/>
                  </a:lnTo>
                  <a:lnTo>
                    <a:pt x="3006" y="28"/>
                  </a:lnTo>
                  <a:lnTo>
                    <a:pt x="3009" y="28"/>
                  </a:lnTo>
                  <a:lnTo>
                    <a:pt x="3012" y="28"/>
                  </a:lnTo>
                  <a:lnTo>
                    <a:pt x="3015" y="28"/>
                  </a:lnTo>
                  <a:lnTo>
                    <a:pt x="3015" y="28"/>
                  </a:lnTo>
                  <a:lnTo>
                    <a:pt x="3015" y="25"/>
                  </a:lnTo>
                  <a:lnTo>
                    <a:pt x="3018" y="25"/>
                  </a:lnTo>
                  <a:lnTo>
                    <a:pt x="3021" y="25"/>
                  </a:lnTo>
                  <a:lnTo>
                    <a:pt x="3023" y="25"/>
                  </a:lnTo>
                  <a:lnTo>
                    <a:pt x="3026" y="25"/>
                  </a:lnTo>
                  <a:lnTo>
                    <a:pt x="3026" y="25"/>
                  </a:lnTo>
                  <a:lnTo>
                    <a:pt x="3029" y="25"/>
                  </a:lnTo>
                  <a:lnTo>
                    <a:pt x="3032" y="25"/>
                  </a:lnTo>
                  <a:lnTo>
                    <a:pt x="3035" y="25"/>
                  </a:lnTo>
                  <a:lnTo>
                    <a:pt x="3038" y="25"/>
                  </a:lnTo>
                  <a:lnTo>
                    <a:pt x="3040" y="25"/>
                  </a:lnTo>
                  <a:lnTo>
                    <a:pt x="3040" y="25"/>
                  </a:lnTo>
                  <a:lnTo>
                    <a:pt x="3043" y="25"/>
                  </a:lnTo>
                  <a:lnTo>
                    <a:pt x="3046" y="25"/>
                  </a:lnTo>
                  <a:lnTo>
                    <a:pt x="3049" y="25"/>
                  </a:lnTo>
                  <a:lnTo>
                    <a:pt x="3052" y="25"/>
                  </a:lnTo>
                  <a:lnTo>
                    <a:pt x="3055" y="25"/>
                  </a:lnTo>
                  <a:lnTo>
                    <a:pt x="3055" y="22"/>
                  </a:lnTo>
                  <a:lnTo>
                    <a:pt x="3055" y="22"/>
                  </a:lnTo>
                  <a:lnTo>
                    <a:pt x="3057" y="22"/>
                  </a:lnTo>
                  <a:lnTo>
                    <a:pt x="3060" y="22"/>
                  </a:lnTo>
                  <a:lnTo>
                    <a:pt x="3063" y="22"/>
                  </a:lnTo>
                  <a:lnTo>
                    <a:pt x="3066" y="22"/>
                  </a:lnTo>
                  <a:lnTo>
                    <a:pt x="3066" y="17"/>
                  </a:lnTo>
                  <a:lnTo>
                    <a:pt x="3066" y="17"/>
                  </a:lnTo>
                  <a:lnTo>
                    <a:pt x="3069" y="17"/>
                  </a:lnTo>
                  <a:lnTo>
                    <a:pt x="3071" y="17"/>
                  </a:lnTo>
                  <a:lnTo>
                    <a:pt x="3074" y="17"/>
                  </a:lnTo>
                  <a:lnTo>
                    <a:pt x="3077" y="17"/>
                  </a:lnTo>
                  <a:lnTo>
                    <a:pt x="3080" y="17"/>
                  </a:lnTo>
                  <a:lnTo>
                    <a:pt x="3080" y="17"/>
                  </a:lnTo>
                  <a:lnTo>
                    <a:pt x="3083" y="17"/>
                  </a:lnTo>
                  <a:lnTo>
                    <a:pt x="3086" y="17"/>
                  </a:lnTo>
                  <a:lnTo>
                    <a:pt x="3088" y="17"/>
                  </a:lnTo>
                  <a:lnTo>
                    <a:pt x="3091" y="17"/>
                  </a:lnTo>
                  <a:lnTo>
                    <a:pt x="3094" y="17"/>
                  </a:lnTo>
                  <a:lnTo>
                    <a:pt x="3094" y="17"/>
                  </a:lnTo>
                  <a:lnTo>
                    <a:pt x="3097" y="17"/>
                  </a:lnTo>
                  <a:lnTo>
                    <a:pt x="3100" y="17"/>
                  </a:lnTo>
                  <a:lnTo>
                    <a:pt x="3103" y="17"/>
                  </a:lnTo>
                  <a:lnTo>
                    <a:pt x="3105" y="17"/>
                  </a:lnTo>
                  <a:lnTo>
                    <a:pt x="3105" y="17"/>
                  </a:lnTo>
                  <a:lnTo>
                    <a:pt x="3108" y="17"/>
                  </a:lnTo>
                  <a:lnTo>
                    <a:pt x="3111" y="17"/>
                  </a:lnTo>
                  <a:lnTo>
                    <a:pt x="3114" y="17"/>
                  </a:lnTo>
                  <a:lnTo>
                    <a:pt x="3117" y="17"/>
                  </a:lnTo>
                  <a:lnTo>
                    <a:pt x="3117" y="14"/>
                  </a:lnTo>
                  <a:lnTo>
                    <a:pt x="3120" y="14"/>
                  </a:lnTo>
                  <a:lnTo>
                    <a:pt x="3120" y="14"/>
                  </a:lnTo>
                  <a:lnTo>
                    <a:pt x="3122" y="14"/>
                  </a:lnTo>
                  <a:lnTo>
                    <a:pt x="3125" y="14"/>
                  </a:lnTo>
                  <a:lnTo>
                    <a:pt x="3128" y="14"/>
                  </a:lnTo>
                  <a:lnTo>
                    <a:pt x="3131" y="14"/>
                  </a:lnTo>
                  <a:lnTo>
                    <a:pt x="3131" y="14"/>
                  </a:lnTo>
                  <a:lnTo>
                    <a:pt x="3134" y="14"/>
                  </a:lnTo>
                  <a:lnTo>
                    <a:pt x="3137" y="14"/>
                  </a:lnTo>
                  <a:lnTo>
                    <a:pt x="3139" y="14"/>
                  </a:lnTo>
                  <a:lnTo>
                    <a:pt x="3142" y="14"/>
                  </a:lnTo>
                  <a:lnTo>
                    <a:pt x="3145" y="14"/>
                  </a:lnTo>
                  <a:lnTo>
                    <a:pt x="3145" y="14"/>
                  </a:lnTo>
                  <a:lnTo>
                    <a:pt x="3148" y="14"/>
                  </a:lnTo>
                  <a:lnTo>
                    <a:pt x="3151" y="14"/>
                  </a:lnTo>
                  <a:lnTo>
                    <a:pt x="3154" y="14"/>
                  </a:lnTo>
                  <a:lnTo>
                    <a:pt x="3156" y="14"/>
                  </a:lnTo>
                  <a:lnTo>
                    <a:pt x="3159" y="14"/>
                  </a:lnTo>
                  <a:lnTo>
                    <a:pt x="3159" y="14"/>
                  </a:lnTo>
                  <a:lnTo>
                    <a:pt x="3162" y="14"/>
                  </a:lnTo>
                  <a:lnTo>
                    <a:pt x="3165" y="14"/>
                  </a:lnTo>
                  <a:lnTo>
                    <a:pt x="3168" y="14"/>
                  </a:lnTo>
                  <a:lnTo>
                    <a:pt x="3170" y="14"/>
                  </a:lnTo>
                  <a:lnTo>
                    <a:pt x="3170" y="14"/>
                  </a:lnTo>
                  <a:lnTo>
                    <a:pt x="3173" y="14"/>
                  </a:lnTo>
                  <a:lnTo>
                    <a:pt x="3176" y="14"/>
                  </a:lnTo>
                  <a:lnTo>
                    <a:pt x="3179" y="14"/>
                  </a:lnTo>
                  <a:lnTo>
                    <a:pt x="3182" y="14"/>
                  </a:lnTo>
                  <a:lnTo>
                    <a:pt x="3185" y="14"/>
                  </a:lnTo>
                  <a:lnTo>
                    <a:pt x="3185" y="14"/>
                  </a:lnTo>
                  <a:lnTo>
                    <a:pt x="3187" y="14"/>
                  </a:lnTo>
                  <a:lnTo>
                    <a:pt x="3190" y="14"/>
                  </a:lnTo>
                  <a:lnTo>
                    <a:pt x="3193" y="14"/>
                  </a:lnTo>
                  <a:lnTo>
                    <a:pt x="3196" y="14"/>
                  </a:lnTo>
                  <a:lnTo>
                    <a:pt x="3199" y="14"/>
                  </a:lnTo>
                  <a:lnTo>
                    <a:pt x="3199" y="14"/>
                  </a:lnTo>
                  <a:lnTo>
                    <a:pt x="3202" y="14"/>
                  </a:lnTo>
                  <a:lnTo>
                    <a:pt x="3204" y="14"/>
                  </a:lnTo>
                  <a:lnTo>
                    <a:pt x="3207" y="14"/>
                  </a:lnTo>
                  <a:lnTo>
                    <a:pt x="3210" y="14"/>
                  </a:lnTo>
                  <a:lnTo>
                    <a:pt x="3210" y="14"/>
                  </a:lnTo>
                  <a:lnTo>
                    <a:pt x="3213" y="14"/>
                  </a:lnTo>
                  <a:lnTo>
                    <a:pt x="3216" y="14"/>
                  </a:lnTo>
                  <a:lnTo>
                    <a:pt x="3219" y="14"/>
                  </a:lnTo>
                  <a:lnTo>
                    <a:pt x="3221" y="14"/>
                  </a:lnTo>
                  <a:lnTo>
                    <a:pt x="3224" y="14"/>
                  </a:lnTo>
                  <a:lnTo>
                    <a:pt x="3224" y="14"/>
                  </a:lnTo>
                  <a:lnTo>
                    <a:pt x="3227" y="14"/>
                  </a:lnTo>
                  <a:lnTo>
                    <a:pt x="3230" y="14"/>
                  </a:lnTo>
                  <a:lnTo>
                    <a:pt x="3233" y="14"/>
                  </a:lnTo>
                  <a:lnTo>
                    <a:pt x="3236" y="14"/>
                  </a:lnTo>
                  <a:lnTo>
                    <a:pt x="3236" y="14"/>
                  </a:lnTo>
                  <a:lnTo>
                    <a:pt x="3238" y="14"/>
                  </a:lnTo>
                  <a:lnTo>
                    <a:pt x="3241" y="14"/>
                  </a:lnTo>
                  <a:lnTo>
                    <a:pt x="3244" y="14"/>
                  </a:lnTo>
                  <a:lnTo>
                    <a:pt x="3247" y="14"/>
                  </a:lnTo>
                  <a:lnTo>
                    <a:pt x="3247" y="8"/>
                  </a:lnTo>
                  <a:lnTo>
                    <a:pt x="3250" y="8"/>
                  </a:lnTo>
                  <a:lnTo>
                    <a:pt x="3250" y="8"/>
                  </a:lnTo>
                  <a:lnTo>
                    <a:pt x="3253" y="8"/>
                  </a:lnTo>
                  <a:lnTo>
                    <a:pt x="3255" y="8"/>
                  </a:lnTo>
                  <a:lnTo>
                    <a:pt x="3258" y="8"/>
                  </a:lnTo>
                  <a:lnTo>
                    <a:pt x="3261" y="8"/>
                  </a:lnTo>
                  <a:lnTo>
                    <a:pt x="3261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7" y="0"/>
                  </a:lnTo>
                  <a:lnTo>
                    <a:pt x="3269" y="0"/>
                  </a:lnTo>
                  <a:lnTo>
                    <a:pt x="3272" y="0"/>
                  </a:lnTo>
                  <a:lnTo>
                    <a:pt x="3275" y="0"/>
                  </a:lnTo>
                  <a:lnTo>
                    <a:pt x="3275" y="0"/>
                  </a:lnTo>
                  <a:lnTo>
                    <a:pt x="3278" y="0"/>
                  </a:lnTo>
                  <a:lnTo>
                    <a:pt x="3281" y="0"/>
                  </a:lnTo>
                  <a:lnTo>
                    <a:pt x="3284" y="0"/>
                  </a:lnTo>
                  <a:lnTo>
                    <a:pt x="3286" y="0"/>
                  </a:lnTo>
                  <a:lnTo>
                    <a:pt x="3289" y="0"/>
                  </a:lnTo>
                  <a:lnTo>
                    <a:pt x="3289" y="0"/>
                  </a:lnTo>
                  <a:lnTo>
                    <a:pt x="3292" y="0"/>
                  </a:lnTo>
                  <a:lnTo>
                    <a:pt x="3295" y="0"/>
                  </a:lnTo>
                  <a:lnTo>
                    <a:pt x="3298" y="0"/>
                  </a:lnTo>
                  <a:lnTo>
                    <a:pt x="3301" y="0"/>
                  </a:lnTo>
                  <a:lnTo>
                    <a:pt x="3303" y="0"/>
                  </a:lnTo>
                  <a:lnTo>
                    <a:pt x="3303" y="0"/>
                  </a:lnTo>
                  <a:lnTo>
                    <a:pt x="3306" y="0"/>
                  </a:lnTo>
                  <a:lnTo>
                    <a:pt x="3309" y="0"/>
                  </a:lnTo>
                  <a:lnTo>
                    <a:pt x="3312" y="0"/>
                  </a:lnTo>
                  <a:lnTo>
                    <a:pt x="3315" y="0"/>
                  </a:lnTo>
                  <a:lnTo>
                    <a:pt x="3315" y="0"/>
                  </a:lnTo>
                  <a:lnTo>
                    <a:pt x="3318" y="0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101" name="Rectangle 113">
              <a:extLst>
                <a:ext uri="{FF2B5EF4-FFF2-40B4-BE49-F238E27FC236}">
                  <a16:creationId xmlns:a16="http://schemas.microsoft.com/office/drawing/2014/main" id="{3BCD37AA-03FB-4F3D-8535-906A072D8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3302" y="2570007"/>
              <a:ext cx="2154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Finerenona (367/2833)</a:t>
              </a:r>
            </a:p>
          </p:txBody>
        </p:sp>
      </p:grpSp>
      <p:grpSp>
        <p:nvGrpSpPr>
          <p:cNvPr id="9" name="KM axes">
            <a:extLst>
              <a:ext uri="{FF2B5EF4-FFF2-40B4-BE49-F238E27FC236}">
                <a16:creationId xmlns:a16="http://schemas.microsoft.com/office/drawing/2014/main" id="{8A79CF5D-9909-4B42-B7D7-CD4DC9173B6B}"/>
              </a:ext>
            </a:extLst>
          </p:cNvPr>
          <p:cNvGrpSpPr/>
          <p:nvPr/>
        </p:nvGrpSpPr>
        <p:grpSpPr>
          <a:xfrm>
            <a:off x="901109" y="1700808"/>
            <a:ext cx="8680436" cy="3537268"/>
            <a:chOff x="764625" y="1866227"/>
            <a:chExt cx="7662376" cy="3511416"/>
          </a:xfrm>
        </p:grpSpPr>
        <p:sp>
          <p:nvSpPr>
            <p:cNvPr id="229" name="Rectangle 360">
              <a:extLst>
                <a:ext uri="{FF2B5EF4-FFF2-40B4-BE49-F238E27FC236}">
                  <a16:creationId xmlns:a16="http://schemas.microsoft.com/office/drawing/2014/main" id="{D4EEE952-D431-4A5B-97C6-D0E8857EA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61117" y="3282805"/>
              <a:ext cx="2487862" cy="236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Incidência acumulada (%)</a:t>
              </a:r>
            </a:p>
          </p:txBody>
        </p:sp>
        <p:sp>
          <p:nvSpPr>
            <p:cNvPr id="209" name="Line 301">
              <a:extLst>
                <a:ext uri="{FF2B5EF4-FFF2-40B4-BE49-F238E27FC236}">
                  <a16:creationId xmlns:a16="http://schemas.microsoft.com/office/drawing/2014/main" id="{E19A63E5-57DE-4CFD-ADAB-36C6154AE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856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0" name="Line 302">
              <a:extLst>
                <a:ext uri="{FF2B5EF4-FFF2-40B4-BE49-F238E27FC236}">
                  <a16:creationId xmlns:a16="http://schemas.microsoft.com/office/drawing/2014/main" id="{6BAF510A-DB51-47D9-B97A-9445EC734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285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1" name="Line 303">
              <a:extLst>
                <a:ext uri="{FF2B5EF4-FFF2-40B4-BE49-F238E27FC236}">
                  <a16:creationId xmlns:a16="http://schemas.microsoft.com/office/drawing/2014/main" id="{C4FB4A36-B1D1-42D8-9FD4-EBFCC939F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226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2" name="Line 304">
              <a:extLst>
                <a:ext uri="{FF2B5EF4-FFF2-40B4-BE49-F238E27FC236}">
                  <a16:creationId xmlns:a16="http://schemas.microsoft.com/office/drawing/2014/main" id="{EACF669A-A24F-4991-BA6B-37B4391FA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157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3" name="Line 305">
              <a:extLst>
                <a:ext uri="{FF2B5EF4-FFF2-40B4-BE49-F238E27FC236}">
                  <a16:creationId xmlns:a16="http://schemas.microsoft.com/office/drawing/2014/main" id="{293683D1-C65F-47FB-99AA-5DDACF3B1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586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4" name="Line 306">
              <a:extLst>
                <a:ext uri="{FF2B5EF4-FFF2-40B4-BE49-F238E27FC236}">
                  <a16:creationId xmlns:a16="http://schemas.microsoft.com/office/drawing/2014/main" id="{48B9F64E-23F1-4174-9D36-1051D3E76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6242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5" name="Line 307">
              <a:extLst>
                <a:ext uri="{FF2B5EF4-FFF2-40B4-BE49-F238E27FC236}">
                  <a16:creationId xmlns:a16="http://schemas.microsoft.com/office/drawing/2014/main" id="{74B607EC-3ECA-438E-9019-851084EC3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458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6" name="Line 308">
              <a:extLst>
                <a:ext uri="{FF2B5EF4-FFF2-40B4-BE49-F238E27FC236}">
                  <a16:creationId xmlns:a16="http://schemas.microsoft.com/office/drawing/2014/main" id="{CC601A41-109A-4B3D-A871-81B2AD34D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887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7" name="Line 309">
              <a:extLst>
                <a:ext uri="{FF2B5EF4-FFF2-40B4-BE49-F238E27FC236}">
                  <a16:creationId xmlns:a16="http://schemas.microsoft.com/office/drawing/2014/main" id="{C0845942-732B-4EF7-B9B2-8494206A3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9257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8" name="Rectangle 310">
              <a:extLst>
                <a:ext uri="{FF2B5EF4-FFF2-40B4-BE49-F238E27FC236}">
                  <a16:creationId xmlns:a16="http://schemas.microsoft.com/office/drawing/2014/main" id="{578CD44B-9469-4CE2-BC00-1D165195E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007" y="4870849"/>
              <a:ext cx="108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</a:p>
          </p:txBody>
        </p:sp>
        <p:sp>
          <p:nvSpPr>
            <p:cNvPr id="219" name="Rectangle 311">
              <a:extLst>
                <a:ext uri="{FF2B5EF4-FFF2-40B4-BE49-F238E27FC236}">
                  <a16:creationId xmlns:a16="http://schemas.microsoft.com/office/drawing/2014/main" id="{EE007B0C-6CEE-4224-A800-407C50EE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588" y="4655149"/>
              <a:ext cx="1081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</a:p>
          </p:txBody>
        </p:sp>
        <p:sp>
          <p:nvSpPr>
            <p:cNvPr id="220" name="Rectangle 322">
              <a:extLst>
                <a:ext uri="{FF2B5EF4-FFF2-40B4-BE49-F238E27FC236}">
                  <a16:creationId xmlns:a16="http://schemas.microsoft.com/office/drawing/2014/main" id="{9E06A846-FAA9-4586-9654-BF20DEDE4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851" y="4870849"/>
              <a:ext cx="108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6</a:t>
              </a:r>
            </a:p>
          </p:txBody>
        </p:sp>
        <p:sp>
          <p:nvSpPr>
            <p:cNvPr id="221" name="Rectangle 323">
              <a:extLst>
                <a:ext uri="{FF2B5EF4-FFF2-40B4-BE49-F238E27FC236}">
                  <a16:creationId xmlns:a16="http://schemas.microsoft.com/office/drawing/2014/main" id="{8B43D36C-2CB9-4998-A169-118121701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645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12</a:t>
              </a:r>
            </a:p>
          </p:txBody>
        </p:sp>
        <p:sp>
          <p:nvSpPr>
            <p:cNvPr id="222" name="Rectangle 324">
              <a:extLst>
                <a:ext uri="{FF2B5EF4-FFF2-40B4-BE49-F238E27FC236}">
                  <a16:creationId xmlns:a16="http://schemas.microsoft.com/office/drawing/2014/main" id="{E9190386-62E1-4E03-83FD-FDD92F91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489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</a:t>
              </a:r>
            </a:p>
          </p:txBody>
        </p:sp>
        <p:sp>
          <p:nvSpPr>
            <p:cNvPr id="223" name="Rectangle 325">
              <a:extLst>
                <a:ext uri="{FF2B5EF4-FFF2-40B4-BE49-F238E27FC236}">
                  <a16:creationId xmlns:a16="http://schemas.microsoft.com/office/drawing/2014/main" id="{FE0C7061-3DD6-40D8-A38E-5115BAFE1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599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24</a:t>
              </a:r>
            </a:p>
          </p:txBody>
        </p:sp>
        <p:sp>
          <p:nvSpPr>
            <p:cNvPr id="224" name="Rectangle 326">
              <a:extLst>
                <a:ext uri="{FF2B5EF4-FFF2-40B4-BE49-F238E27FC236}">
                  <a16:creationId xmlns:a16="http://schemas.microsoft.com/office/drawing/2014/main" id="{1143E93F-1D1E-43BF-A172-BFE4C3152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156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</a:p>
          </p:txBody>
        </p:sp>
        <p:sp>
          <p:nvSpPr>
            <p:cNvPr id="225" name="Rectangle 327">
              <a:extLst>
                <a:ext uri="{FF2B5EF4-FFF2-40B4-BE49-F238E27FC236}">
                  <a16:creationId xmlns:a16="http://schemas.microsoft.com/office/drawing/2014/main" id="{8098B7CE-4C12-4B86-993A-3018F8F8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7504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36</a:t>
              </a:r>
            </a:p>
          </p:txBody>
        </p:sp>
        <p:sp>
          <p:nvSpPr>
            <p:cNvPr id="226" name="Rectangle 328">
              <a:extLst>
                <a:ext uri="{FF2B5EF4-FFF2-40B4-BE49-F238E27FC236}">
                  <a16:creationId xmlns:a16="http://schemas.microsoft.com/office/drawing/2014/main" id="{B6D5FFC0-DF6E-4DCA-B68A-7D9B49634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615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42</a:t>
              </a:r>
            </a:p>
          </p:txBody>
        </p:sp>
        <p:sp>
          <p:nvSpPr>
            <p:cNvPr id="227" name="Rectangle 329">
              <a:extLst>
                <a:ext uri="{FF2B5EF4-FFF2-40B4-BE49-F238E27FC236}">
                  <a16:creationId xmlns:a16="http://schemas.microsoft.com/office/drawing/2014/main" id="{DFE386E4-BEF1-477F-A009-660774BCA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0704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48</a:t>
              </a:r>
            </a:p>
          </p:txBody>
        </p:sp>
        <p:sp>
          <p:nvSpPr>
            <p:cNvPr id="232" name="Freeform 289">
              <a:extLst>
                <a:ext uri="{FF2B5EF4-FFF2-40B4-BE49-F238E27FC236}">
                  <a16:creationId xmlns:a16="http://schemas.microsoft.com/office/drawing/2014/main" id="{E9E70D86-56A2-4106-A34E-2E7517AD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560" y="2018937"/>
              <a:ext cx="6780698" cy="2739395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6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5" name="Line 298">
              <a:extLst>
                <a:ext uri="{FF2B5EF4-FFF2-40B4-BE49-F238E27FC236}">
                  <a16:creationId xmlns:a16="http://schemas.microsoft.com/office/drawing/2014/main" id="{43445437-2809-4ED7-B824-1191C33D3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560932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6" name="Line 299">
              <a:extLst>
                <a:ext uri="{FF2B5EF4-FFF2-40B4-BE49-F238E27FC236}">
                  <a16:creationId xmlns:a16="http://schemas.microsoft.com/office/drawing/2014/main" id="{8CD43106-1EE9-403B-BA82-20B906638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659636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7" name="Line 300">
              <a:extLst>
                <a:ext uri="{FF2B5EF4-FFF2-40B4-BE49-F238E27FC236}">
                  <a16:creationId xmlns:a16="http://schemas.microsoft.com/office/drawing/2014/main" id="{BC039730-3B8B-43E5-ACBE-4EE0C5F4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758337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8" name="Rectangle 312">
              <a:extLst>
                <a:ext uri="{FF2B5EF4-FFF2-40B4-BE49-F238E27FC236}">
                  <a16:creationId xmlns:a16="http://schemas.microsoft.com/office/drawing/2014/main" id="{3A8DA8E3-291B-4AF1-9D88-1BBCEEBE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0" y="3540035"/>
              <a:ext cx="216297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10</a:t>
              </a:r>
            </a:p>
          </p:txBody>
        </p:sp>
        <p:sp>
          <p:nvSpPr>
            <p:cNvPr id="239" name="Rectangle 313">
              <a:extLst>
                <a:ext uri="{FF2B5EF4-FFF2-40B4-BE49-F238E27FC236}">
                  <a16:creationId xmlns:a16="http://schemas.microsoft.com/office/drawing/2014/main" id="{0958E7AC-DE2F-4799-82EB-BC3CE7D53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0" y="2445552"/>
              <a:ext cx="216297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</a:t>
              </a:r>
            </a:p>
          </p:txBody>
        </p:sp>
        <p:sp>
          <p:nvSpPr>
            <p:cNvPr id="72" name="Line 298">
              <a:extLst>
                <a:ext uri="{FF2B5EF4-FFF2-40B4-BE49-F238E27FC236}">
                  <a16:creationId xmlns:a16="http://schemas.microsoft.com/office/drawing/2014/main" id="{C96F2D13-B9D4-4105-8731-418916C40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011580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3" name="Line 298">
              <a:extLst>
                <a:ext uri="{FF2B5EF4-FFF2-40B4-BE49-F238E27FC236}">
                  <a16:creationId xmlns:a16="http://schemas.microsoft.com/office/drawing/2014/main" id="{D9909FBB-3390-4BAF-A5F6-64AC32625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110284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4" name="Line 298">
              <a:extLst>
                <a:ext uri="{FF2B5EF4-FFF2-40B4-BE49-F238E27FC236}">
                  <a16:creationId xmlns:a16="http://schemas.microsoft.com/office/drawing/2014/main" id="{76F80244-7655-496F-A269-F40BA5AB3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208988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5" name="Rectangle 313">
              <a:extLst>
                <a:ext uri="{FF2B5EF4-FFF2-40B4-BE49-F238E27FC236}">
                  <a16:creationId xmlns:a16="http://schemas.microsoft.com/office/drawing/2014/main" id="{88395DB8-6729-496E-9170-FB2D5097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10" y="2974395"/>
              <a:ext cx="218528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15</a:t>
              </a:r>
            </a:p>
          </p:txBody>
        </p:sp>
        <p:sp>
          <p:nvSpPr>
            <p:cNvPr id="76" name="Rectangle 313">
              <a:extLst>
                <a:ext uri="{FF2B5EF4-FFF2-40B4-BE49-F238E27FC236}">
                  <a16:creationId xmlns:a16="http://schemas.microsoft.com/office/drawing/2014/main" id="{F5EA373C-8D08-448E-8F5F-DD2971DC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10" y="1866227"/>
              <a:ext cx="218528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25</a:t>
              </a:r>
            </a:p>
          </p:txBody>
        </p:sp>
        <p:sp>
          <p:nvSpPr>
            <p:cNvPr id="77" name="Rectangle 313">
              <a:extLst>
                <a:ext uri="{FF2B5EF4-FFF2-40B4-BE49-F238E27FC236}">
                  <a16:creationId xmlns:a16="http://schemas.microsoft.com/office/drawing/2014/main" id="{39FF7D1F-C56C-4142-B8AB-A8F8F96C8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473" y="4065220"/>
              <a:ext cx="109264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5</a:t>
              </a:r>
            </a:p>
          </p:txBody>
        </p:sp>
        <p:sp>
          <p:nvSpPr>
            <p:cNvPr id="64" name="Rectangle 359">
              <a:extLst>
                <a:ext uri="{FF2B5EF4-FFF2-40B4-BE49-F238E27FC236}">
                  <a16:creationId xmlns:a16="http://schemas.microsoft.com/office/drawing/2014/main" id="{02B3D46C-35A8-4CCE-884D-4CFAF7FD3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251" y="5131422"/>
              <a:ext cx="25678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Tempo até ao primeiro evento (meses)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69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Table 278">
            <a:extLst>
              <a:ext uri="{FF2B5EF4-FFF2-40B4-BE49-F238E27FC236}">
                <a16:creationId xmlns:a16="http://schemas.microsoft.com/office/drawing/2014/main" id="{C6FE8761-9C16-41A5-B605-ED06EE9DE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75221"/>
              </p:ext>
            </p:extLst>
          </p:nvPr>
        </p:nvGraphicFramePr>
        <p:xfrm>
          <a:off x="623887" y="1196752"/>
          <a:ext cx="10909301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94831">
                  <a:extLst>
                    <a:ext uri="{9D8B030D-6E8A-4147-A177-3AD203B41FA5}">
                      <a16:colId xmlns:a16="http://schemas.microsoft.com/office/drawing/2014/main" val="2742769935"/>
                    </a:ext>
                  </a:extLst>
                </a:gridCol>
                <a:gridCol w="2456929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3243146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75880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85031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pt-PT" sz="1400" b="1">
                          <a:solidFill>
                            <a:schemeClr val="bg1"/>
                          </a:solidFill>
                        </a:rPr>
                        <a:t>Objetivo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err="1">
                          <a:solidFill>
                            <a:schemeClr val="bg1"/>
                          </a:solidFill>
                        </a:rPr>
                        <a:t>Finerenona</a:t>
                      </a:r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pt-PT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(= 2833)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>
                          <a:solidFill>
                            <a:schemeClr val="bg1"/>
                          </a:solidFill>
                        </a:rPr>
                        <a:t>Placebo (n=2841)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PT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Hazard</a:t>
                      </a:r>
                      <a:r>
                        <a:rPr lang="pt-PT" sz="1400" b="1" strike="noStrik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t-PT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Ratio</a:t>
                      </a:r>
                      <a:r>
                        <a:rPr lang="pt-PT" sz="1400" b="1" strike="noStrik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b="1">
                          <a:solidFill>
                            <a:schemeClr val="bg1"/>
                          </a:solidFill>
                        </a:rPr>
                        <a:t>valor </a:t>
                      </a:r>
                      <a:r>
                        <a:rPr lang="pt-PT" sz="1400" b="1" i="1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i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i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289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593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212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149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735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472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0AF2B2-8CE4-4532-B549-D17D7E04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Análise hierárquica do objetivo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B4294-A06A-4949-B65C-2BBE12B6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9" y="6013459"/>
            <a:ext cx="9048612" cy="5061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PT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n refere-se ao número de doentes com evento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lang="pt-PT" sz="1000" dirty="0">
                <a:solidFill>
                  <a:srgbClr val="53585A"/>
                </a:solidFill>
                <a:latin typeface="Arial" panose="020B0604020202020204"/>
              </a:rPr>
              <a:t>Razão média dos mínimos quadrados</a:t>
            </a:r>
          </a:p>
          <a:p>
            <a:pPr lvl="0">
              <a:defRPr/>
            </a:pPr>
            <a:r>
              <a:rPr lang="pt-PT" sz="1000" dirty="0">
                <a:solidFill>
                  <a:srgbClr val="53585A"/>
                </a:solidFill>
                <a:latin typeface="Arial" panose="020B0604020202020204"/>
              </a:rPr>
              <a:t>*Insuficiência renal, diminuição sustentada de ≥57% da eGFRem relação ao baseline, ou morte renal (sendo diminuição de ≥57% da eGFRem relação ao baseline equivalente à duplicação de creatinina do soro)</a:t>
            </a:r>
          </a:p>
        </p:txBody>
      </p:sp>
      <p:grpSp>
        <p:nvGrpSpPr>
          <p:cNvPr id="270" name="Row 1">
            <a:extLst>
              <a:ext uri="{FF2B5EF4-FFF2-40B4-BE49-F238E27FC236}">
                <a16:creationId xmlns:a16="http://schemas.microsoft.com/office/drawing/2014/main" id="{6E7595CB-C1ED-4F06-AE1D-64E0677A9400}"/>
              </a:ext>
            </a:extLst>
          </p:cNvPr>
          <p:cNvGrpSpPr/>
          <p:nvPr/>
        </p:nvGrpSpPr>
        <p:grpSpPr>
          <a:xfrm>
            <a:off x="740778" y="2136130"/>
            <a:ext cx="10971853" cy="463550"/>
            <a:chOff x="443008" y="2268538"/>
            <a:chExt cx="8402888" cy="463550"/>
          </a:xfrm>
        </p:grpSpPr>
        <p:sp>
          <p:nvSpPr>
            <p:cNvPr id="210" name="Rectangle 191">
              <a:extLst>
                <a:ext uri="{FF2B5EF4-FFF2-40B4-BE49-F238E27FC236}">
                  <a16:creationId xmlns:a16="http://schemas.microsoft.com/office/drawing/2014/main" id="{7EAA2C08-CA89-463E-96FF-40D201790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363788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1" name="Rectangle 192">
              <a:extLst>
                <a:ext uri="{FF2B5EF4-FFF2-40B4-BE49-F238E27FC236}">
                  <a16:creationId xmlns:a16="http://schemas.microsoft.com/office/drawing/2014/main" id="{DC742E3B-EBD7-4581-9586-00CB9B38C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268538"/>
              <a:ext cx="13890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Objetivo primário </a:t>
              </a:r>
            </a:p>
          </p:txBody>
        </p:sp>
        <p:sp>
          <p:nvSpPr>
            <p:cNvPr id="212" name="Rectangle 193">
              <a:extLst>
                <a:ext uri="{FF2B5EF4-FFF2-40B4-BE49-F238E27FC236}">
                  <a16:creationId xmlns:a16="http://schemas.microsoft.com/office/drawing/2014/main" id="{859E522D-14B4-4DED-975B-31FD00CC2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484438"/>
              <a:ext cx="17414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renal composto</a:t>
              </a:r>
            </a:p>
          </p:txBody>
        </p:sp>
        <p:sp>
          <p:nvSpPr>
            <p:cNvPr id="213" name="Rectangle 194">
              <a:extLst>
                <a:ext uri="{FF2B5EF4-FFF2-40B4-BE49-F238E27FC236}">
                  <a16:creationId xmlns:a16="http://schemas.microsoft.com/office/drawing/2014/main" id="{7BAA2A6B-3869-4285-BEF5-0CD454C43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373313"/>
              <a:ext cx="950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504 (17,8)</a:t>
              </a:r>
            </a:p>
          </p:txBody>
        </p:sp>
        <p:sp>
          <p:nvSpPr>
            <p:cNvPr id="214" name="Rectangle 195">
              <a:extLst>
                <a:ext uri="{FF2B5EF4-FFF2-40B4-BE49-F238E27FC236}">
                  <a16:creationId xmlns:a16="http://schemas.microsoft.com/office/drawing/2014/main" id="{E5229EE4-383E-4132-929B-22E54940B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373313"/>
              <a:ext cx="950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600 (21,1)</a:t>
              </a:r>
            </a:p>
          </p:txBody>
        </p:sp>
        <p:sp>
          <p:nvSpPr>
            <p:cNvPr id="215" name="Rectangle 196">
              <a:extLst>
                <a:ext uri="{FF2B5EF4-FFF2-40B4-BE49-F238E27FC236}">
                  <a16:creationId xmlns:a16="http://schemas.microsoft.com/office/drawing/2014/main" id="{D83CA587-9959-4D97-A4E2-3CB484345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268538"/>
              <a:ext cx="5127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0,82 </a:t>
              </a:r>
            </a:p>
          </p:txBody>
        </p:sp>
        <p:sp>
          <p:nvSpPr>
            <p:cNvPr id="216" name="Rectangle 197">
              <a:extLst>
                <a:ext uri="{FF2B5EF4-FFF2-40B4-BE49-F238E27FC236}">
                  <a16:creationId xmlns:a16="http://schemas.microsoft.com/office/drawing/2014/main" id="{ED639042-D145-4D91-9A2B-20FF17C9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2484438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(0,73</a:t>
              </a:r>
            </a:p>
          </p:txBody>
        </p:sp>
        <p:sp>
          <p:nvSpPr>
            <p:cNvPr id="217" name="Rectangle 198">
              <a:extLst>
                <a:ext uri="{FF2B5EF4-FFF2-40B4-BE49-F238E27FC236}">
                  <a16:creationId xmlns:a16="http://schemas.microsoft.com/office/drawing/2014/main" id="{AF4F458C-12B5-4E15-9E3C-C0504568B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24844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18" name="Rectangle 199">
              <a:extLst>
                <a:ext uri="{FF2B5EF4-FFF2-40B4-BE49-F238E27FC236}">
                  <a16:creationId xmlns:a16="http://schemas.microsoft.com/office/drawing/2014/main" id="{81833062-9DE5-411D-A93C-DC5C60E2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2484438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0,93)</a:t>
              </a:r>
            </a:p>
          </p:txBody>
        </p:sp>
        <p:sp>
          <p:nvSpPr>
            <p:cNvPr id="219" name="Rectangle 200">
              <a:extLst>
                <a:ext uri="{FF2B5EF4-FFF2-40B4-BE49-F238E27FC236}">
                  <a16:creationId xmlns:a16="http://schemas.microsoft.com/office/drawing/2014/main" id="{E5EBEC65-D4DE-4207-8111-9FA08A94F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408238"/>
              <a:ext cx="6651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0,0014</a:t>
              </a:r>
            </a:p>
          </p:txBody>
        </p:sp>
      </p:grpSp>
      <p:grpSp>
        <p:nvGrpSpPr>
          <p:cNvPr id="271" name="Row 2">
            <a:extLst>
              <a:ext uri="{FF2B5EF4-FFF2-40B4-BE49-F238E27FC236}">
                <a16:creationId xmlns:a16="http://schemas.microsoft.com/office/drawing/2014/main" id="{19FBB6FD-2607-4DAB-9BBC-E8587753F173}"/>
              </a:ext>
            </a:extLst>
          </p:cNvPr>
          <p:cNvGrpSpPr/>
          <p:nvPr/>
        </p:nvGrpSpPr>
        <p:grpSpPr>
          <a:xfrm>
            <a:off x="740778" y="2672705"/>
            <a:ext cx="10971853" cy="466725"/>
            <a:chOff x="443008" y="2805113"/>
            <a:chExt cx="8402888" cy="466725"/>
          </a:xfrm>
        </p:grpSpPr>
        <p:sp>
          <p:nvSpPr>
            <p:cNvPr id="220" name="Rectangle 201">
              <a:extLst>
                <a:ext uri="{FF2B5EF4-FFF2-40B4-BE49-F238E27FC236}">
                  <a16:creationId xmlns:a16="http://schemas.microsoft.com/office/drawing/2014/main" id="{1B87CC90-3271-418C-A8B9-CAE5DCDD2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901950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21" name="Rectangle 202">
              <a:extLst>
                <a:ext uri="{FF2B5EF4-FFF2-40B4-BE49-F238E27FC236}">
                  <a16:creationId xmlns:a16="http://schemas.microsoft.com/office/drawing/2014/main" id="{3BD773E7-7CA8-4253-8F37-ED58684B8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805113"/>
              <a:ext cx="1712911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Principal objetivo secundário </a:t>
              </a:r>
            </a:p>
          </p:txBody>
        </p:sp>
        <p:sp>
          <p:nvSpPr>
            <p:cNvPr id="222" name="Rectangle 203">
              <a:extLst>
                <a:ext uri="{FF2B5EF4-FFF2-40B4-BE49-F238E27FC236}">
                  <a16:creationId xmlns:a16="http://schemas.microsoft.com/office/drawing/2014/main" id="{012E0DC7-36E6-4495-AEB8-EC3920420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024188"/>
              <a:ext cx="17414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cardiovascular composto</a:t>
              </a:r>
            </a:p>
          </p:txBody>
        </p:sp>
        <p:sp>
          <p:nvSpPr>
            <p:cNvPr id="223" name="Rectangle 204">
              <a:extLst>
                <a:ext uri="{FF2B5EF4-FFF2-40B4-BE49-F238E27FC236}">
                  <a16:creationId xmlns:a16="http://schemas.microsoft.com/office/drawing/2014/main" id="{1B108D3B-BD2C-4C35-BA4F-02F402203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911475"/>
              <a:ext cx="9509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367 (13,0)</a:t>
              </a:r>
            </a:p>
          </p:txBody>
        </p:sp>
        <p:sp>
          <p:nvSpPr>
            <p:cNvPr id="224" name="Rectangle 205">
              <a:extLst>
                <a:ext uri="{FF2B5EF4-FFF2-40B4-BE49-F238E27FC236}">
                  <a16:creationId xmlns:a16="http://schemas.microsoft.com/office/drawing/2014/main" id="{1B605707-AC5D-4FDC-997A-4BF24B5F6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911475"/>
              <a:ext cx="9509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420 (14,8)</a:t>
              </a:r>
            </a:p>
          </p:txBody>
        </p:sp>
        <p:sp>
          <p:nvSpPr>
            <p:cNvPr id="225" name="Rectangle 206">
              <a:extLst>
                <a:ext uri="{FF2B5EF4-FFF2-40B4-BE49-F238E27FC236}">
                  <a16:creationId xmlns:a16="http://schemas.microsoft.com/office/drawing/2014/main" id="{ED0F37AE-815E-49FC-9C05-9ED9117D9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805113"/>
              <a:ext cx="5127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0,86 </a:t>
              </a:r>
            </a:p>
          </p:txBody>
        </p:sp>
        <p:sp>
          <p:nvSpPr>
            <p:cNvPr id="226" name="Rectangle 207">
              <a:extLst>
                <a:ext uri="{FF2B5EF4-FFF2-40B4-BE49-F238E27FC236}">
                  <a16:creationId xmlns:a16="http://schemas.microsoft.com/office/drawing/2014/main" id="{EE35BB5D-0AD3-4F35-BB48-67FDCCAA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3024188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(0,75</a:t>
              </a:r>
            </a:p>
          </p:txBody>
        </p:sp>
        <p:sp>
          <p:nvSpPr>
            <p:cNvPr id="227" name="Rectangle 208">
              <a:extLst>
                <a:ext uri="{FF2B5EF4-FFF2-40B4-BE49-F238E27FC236}">
                  <a16:creationId xmlns:a16="http://schemas.microsoft.com/office/drawing/2014/main" id="{0DF95108-8131-406A-B829-DA59A3EED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02418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28" name="Rectangle 209">
              <a:extLst>
                <a:ext uri="{FF2B5EF4-FFF2-40B4-BE49-F238E27FC236}">
                  <a16:creationId xmlns:a16="http://schemas.microsoft.com/office/drawing/2014/main" id="{04CE2F64-2AD6-4E9D-96EE-D2D1773DF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024188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0,99)</a:t>
              </a:r>
            </a:p>
          </p:txBody>
        </p:sp>
        <p:sp>
          <p:nvSpPr>
            <p:cNvPr id="229" name="Rectangle 210">
              <a:extLst>
                <a:ext uri="{FF2B5EF4-FFF2-40B4-BE49-F238E27FC236}">
                  <a16:creationId xmlns:a16="http://schemas.microsoft.com/office/drawing/2014/main" id="{EB99A69C-EC0E-40CE-BEB7-909DF714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944813"/>
              <a:ext cx="6651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0,0339</a:t>
              </a:r>
            </a:p>
          </p:txBody>
        </p:sp>
      </p:grpSp>
      <p:grpSp>
        <p:nvGrpSpPr>
          <p:cNvPr id="272" name="Row 3">
            <a:extLst>
              <a:ext uri="{FF2B5EF4-FFF2-40B4-BE49-F238E27FC236}">
                <a16:creationId xmlns:a16="http://schemas.microsoft.com/office/drawing/2014/main" id="{380901D8-6BDE-4785-9A5E-496C8FDCD2D7}"/>
              </a:ext>
            </a:extLst>
          </p:cNvPr>
          <p:cNvGrpSpPr/>
          <p:nvPr/>
        </p:nvGrpSpPr>
        <p:grpSpPr>
          <a:xfrm>
            <a:off x="740778" y="3214042"/>
            <a:ext cx="10971852" cy="463550"/>
            <a:chOff x="443008" y="3346450"/>
            <a:chExt cx="8402888" cy="463550"/>
          </a:xfrm>
        </p:grpSpPr>
        <p:sp>
          <p:nvSpPr>
            <p:cNvPr id="230" name="Rectangle 211">
              <a:extLst>
                <a:ext uri="{FF2B5EF4-FFF2-40B4-BE49-F238E27FC236}">
                  <a16:creationId xmlns:a16="http://schemas.microsoft.com/office/drawing/2014/main" id="{22CC07CF-0C13-4D0D-97E2-7DFE0903E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3441700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31" name="Rectangle 212">
              <a:extLst>
                <a:ext uri="{FF2B5EF4-FFF2-40B4-BE49-F238E27FC236}">
                  <a16:creationId xmlns:a16="http://schemas.microsoft.com/office/drawing/2014/main" id="{458EF4C9-0440-44D6-9D7C-953C62147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346450"/>
              <a:ext cx="14366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Morte por qualquer </a:t>
              </a:r>
            </a:p>
          </p:txBody>
        </p:sp>
        <p:sp>
          <p:nvSpPr>
            <p:cNvPr id="232" name="Rectangle 213">
              <a:extLst>
                <a:ext uri="{FF2B5EF4-FFF2-40B4-BE49-F238E27FC236}">
                  <a16:creationId xmlns:a16="http://schemas.microsoft.com/office/drawing/2014/main" id="{637D1683-363F-4123-B034-E207B6F38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562350"/>
              <a:ext cx="600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causa</a:t>
              </a:r>
            </a:p>
          </p:txBody>
        </p:sp>
        <p:sp>
          <p:nvSpPr>
            <p:cNvPr id="233" name="Rectangle 214">
              <a:extLst>
                <a:ext uri="{FF2B5EF4-FFF2-40B4-BE49-F238E27FC236}">
                  <a16:creationId xmlns:a16="http://schemas.microsoft.com/office/drawing/2014/main" id="{F6F38F1F-AC66-4949-9525-886EA5E1C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47" y="3451225"/>
              <a:ext cx="8461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219 (7,7)</a:t>
              </a:r>
            </a:p>
          </p:txBody>
        </p:sp>
        <p:sp>
          <p:nvSpPr>
            <p:cNvPr id="234" name="Rectangle 215">
              <a:extLst>
                <a:ext uri="{FF2B5EF4-FFF2-40B4-BE49-F238E27FC236}">
                  <a16:creationId xmlns:a16="http://schemas.microsoft.com/office/drawing/2014/main" id="{F1E81178-44F2-4F4B-821E-146B2C38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1" y="3451225"/>
              <a:ext cx="8461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244 (8,6)</a:t>
              </a:r>
            </a:p>
          </p:txBody>
        </p:sp>
        <p:sp>
          <p:nvSpPr>
            <p:cNvPr id="235" name="Rectangle 216">
              <a:extLst>
                <a:ext uri="{FF2B5EF4-FFF2-40B4-BE49-F238E27FC236}">
                  <a16:creationId xmlns:a16="http://schemas.microsoft.com/office/drawing/2014/main" id="{3649D6DF-C9D5-4A75-94DF-AEE7994D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3346450"/>
              <a:ext cx="5127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0,90 </a:t>
              </a:r>
            </a:p>
          </p:txBody>
        </p:sp>
        <p:sp>
          <p:nvSpPr>
            <p:cNvPr id="236" name="Rectangle 217">
              <a:extLst>
                <a:ext uri="{FF2B5EF4-FFF2-40B4-BE49-F238E27FC236}">
                  <a16:creationId xmlns:a16="http://schemas.microsoft.com/office/drawing/2014/main" id="{6297CC2C-172D-40B7-A709-026CB642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3562350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(0,75</a:t>
              </a:r>
            </a:p>
          </p:txBody>
        </p:sp>
        <p:sp>
          <p:nvSpPr>
            <p:cNvPr id="237" name="Rectangle 218">
              <a:extLst>
                <a:ext uri="{FF2B5EF4-FFF2-40B4-BE49-F238E27FC236}">
                  <a16:creationId xmlns:a16="http://schemas.microsoft.com/office/drawing/2014/main" id="{791B09E0-0512-4F2E-8BF0-65B0693E5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56235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38" name="Rectangle 219">
              <a:extLst>
                <a:ext uri="{FF2B5EF4-FFF2-40B4-BE49-F238E27FC236}">
                  <a16:creationId xmlns:a16="http://schemas.microsoft.com/office/drawing/2014/main" id="{3DA653B4-0685-4482-B8DB-E6F40CE37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562350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1,07)</a:t>
              </a:r>
            </a:p>
          </p:txBody>
        </p:sp>
        <p:sp>
          <p:nvSpPr>
            <p:cNvPr id="239" name="Rectangle 220">
              <a:extLst>
                <a:ext uri="{FF2B5EF4-FFF2-40B4-BE49-F238E27FC236}">
                  <a16:creationId xmlns:a16="http://schemas.microsoft.com/office/drawing/2014/main" id="{401DEF5B-AEEA-4EC3-9892-82CB142F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3486150"/>
              <a:ext cx="6651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0,2348</a:t>
              </a:r>
            </a:p>
          </p:txBody>
        </p:sp>
      </p:grpSp>
      <p:grpSp>
        <p:nvGrpSpPr>
          <p:cNvPr id="273" name="Row 4">
            <a:extLst>
              <a:ext uri="{FF2B5EF4-FFF2-40B4-BE49-F238E27FC236}">
                <a16:creationId xmlns:a16="http://schemas.microsoft.com/office/drawing/2014/main" id="{9FFDAE7B-A208-4CCF-A996-218E957E5567}"/>
              </a:ext>
            </a:extLst>
          </p:cNvPr>
          <p:cNvGrpSpPr/>
          <p:nvPr/>
        </p:nvGrpSpPr>
        <p:grpSpPr>
          <a:xfrm>
            <a:off x="740778" y="3750617"/>
            <a:ext cx="10608501" cy="466725"/>
            <a:chOff x="443010" y="3883025"/>
            <a:chExt cx="8124628" cy="466725"/>
          </a:xfrm>
        </p:grpSpPr>
        <p:sp>
          <p:nvSpPr>
            <p:cNvPr id="240" name="Rectangle 221">
              <a:extLst>
                <a:ext uri="{FF2B5EF4-FFF2-40B4-BE49-F238E27FC236}">
                  <a16:creationId xmlns:a16="http://schemas.microsoft.com/office/drawing/2014/main" id="{65DF3C6C-08E9-4E7E-A605-CD87B125C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3979863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41" name="Rectangle 222">
              <a:extLst>
                <a:ext uri="{FF2B5EF4-FFF2-40B4-BE49-F238E27FC236}">
                  <a16:creationId xmlns:a16="http://schemas.microsoft.com/office/drawing/2014/main" id="{D3730F03-E95F-4F85-B24A-6B4A2BEFF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3883025"/>
              <a:ext cx="1817689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Hospitalização por </a:t>
              </a:r>
            </a:p>
          </p:txBody>
        </p:sp>
        <p:sp>
          <p:nvSpPr>
            <p:cNvPr id="242" name="Rectangle 223">
              <a:extLst>
                <a:ext uri="{FF2B5EF4-FFF2-40B4-BE49-F238E27FC236}">
                  <a16:creationId xmlns:a16="http://schemas.microsoft.com/office/drawing/2014/main" id="{C198223E-9DED-409D-BABD-7CF36F3B1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0" y="4102100"/>
              <a:ext cx="95250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qualquer causa</a:t>
              </a:r>
            </a:p>
          </p:txBody>
        </p:sp>
        <p:sp>
          <p:nvSpPr>
            <p:cNvPr id="243" name="Rectangle 224">
              <a:extLst>
                <a:ext uri="{FF2B5EF4-FFF2-40B4-BE49-F238E27FC236}">
                  <a16:creationId xmlns:a16="http://schemas.microsoft.com/office/drawing/2014/main" id="{3CB12646-74CB-4325-B96D-CC644F873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179" y="3989388"/>
              <a:ext cx="10652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1263 (44,6)</a:t>
              </a:r>
            </a:p>
          </p:txBody>
        </p:sp>
        <p:sp>
          <p:nvSpPr>
            <p:cNvPr id="244" name="Rectangle 225">
              <a:extLst>
                <a:ext uri="{FF2B5EF4-FFF2-40B4-BE49-F238E27FC236}">
                  <a16:creationId xmlns:a16="http://schemas.microsoft.com/office/drawing/2014/main" id="{2F848A39-0EC9-46C3-8201-CCB75EE8F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6" y="3989388"/>
              <a:ext cx="106680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1321 (46,5)</a:t>
              </a:r>
            </a:p>
          </p:txBody>
        </p:sp>
        <p:sp>
          <p:nvSpPr>
            <p:cNvPr id="245" name="Rectangle 226">
              <a:extLst>
                <a:ext uri="{FF2B5EF4-FFF2-40B4-BE49-F238E27FC236}">
                  <a16:creationId xmlns:a16="http://schemas.microsoft.com/office/drawing/2014/main" id="{7150CB1A-CFCE-4A5F-B2B0-A5DE981F9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3883025"/>
              <a:ext cx="5127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0,95 </a:t>
              </a:r>
            </a:p>
          </p:txBody>
        </p:sp>
        <p:sp>
          <p:nvSpPr>
            <p:cNvPr id="246" name="Rectangle 227">
              <a:extLst>
                <a:ext uri="{FF2B5EF4-FFF2-40B4-BE49-F238E27FC236}">
                  <a16:creationId xmlns:a16="http://schemas.microsoft.com/office/drawing/2014/main" id="{1332CA4E-7293-4DB3-981C-38E7FE7BF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12" y="4102100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(0,88</a:t>
              </a:r>
            </a:p>
          </p:txBody>
        </p:sp>
        <p:sp>
          <p:nvSpPr>
            <p:cNvPr id="247" name="Rectangle 228">
              <a:extLst>
                <a:ext uri="{FF2B5EF4-FFF2-40B4-BE49-F238E27FC236}">
                  <a16:creationId xmlns:a16="http://schemas.microsoft.com/office/drawing/2014/main" id="{DEDA40AD-45AB-4E79-846F-DEB0FB87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410210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48" name="Rectangle 229">
              <a:extLst>
                <a:ext uri="{FF2B5EF4-FFF2-40B4-BE49-F238E27FC236}">
                  <a16:creationId xmlns:a16="http://schemas.microsoft.com/office/drawing/2014/main" id="{27C1106E-078D-48D7-970E-F20F4D66C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4102100"/>
              <a:ext cx="5238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1,02)</a:t>
              </a:r>
            </a:p>
          </p:txBody>
        </p:sp>
        <p:sp>
          <p:nvSpPr>
            <p:cNvPr id="249" name="Rectangle 230">
              <a:extLst>
                <a:ext uri="{FF2B5EF4-FFF2-40B4-BE49-F238E27FC236}">
                  <a16:creationId xmlns:a16="http://schemas.microsoft.com/office/drawing/2014/main" id="{7B183C5F-2EE8-45BE-9FD6-A0A9EF0B0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022725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</p:grpSp>
      <p:grpSp>
        <p:nvGrpSpPr>
          <p:cNvPr id="274" name="Row 5">
            <a:extLst>
              <a:ext uri="{FF2B5EF4-FFF2-40B4-BE49-F238E27FC236}">
                <a16:creationId xmlns:a16="http://schemas.microsoft.com/office/drawing/2014/main" id="{5AF90758-95FA-4A54-9588-BADDEFED4FD8}"/>
              </a:ext>
            </a:extLst>
          </p:cNvPr>
          <p:cNvGrpSpPr/>
          <p:nvPr/>
        </p:nvGrpSpPr>
        <p:grpSpPr>
          <a:xfrm>
            <a:off x="740777" y="4291955"/>
            <a:ext cx="10608502" cy="463550"/>
            <a:chOff x="443010" y="4424363"/>
            <a:chExt cx="8124628" cy="463550"/>
          </a:xfrm>
        </p:grpSpPr>
        <p:sp>
          <p:nvSpPr>
            <p:cNvPr id="250" name="Rectangle 231">
              <a:extLst>
                <a:ext uri="{FF2B5EF4-FFF2-40B4-BE49-F238E27FC236}">
                  <a16:creationId xmlns:a16="http://schemas.microsoft.com/office/drawing/2014/main" id="{08420003-219B-4FB8-8519-CCB475A59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4519613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1" name="Rectangle 232">
              <a:extLst>
                <a:ext uri="{FF2B5EF4-FFF2-40B4-BE49-F238E27FC236}">
                  <a16:creationId xmlns:a16="http://schemas.microsoft.com/office/drawing/2014/main" id="{458BEA16-DD17-42A3-8717-CAC96572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529138"/>
              <a:ext cx="1627189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Variação no UACR*</a:t>
              </a:r>
            </a:p>
          </p:txBody>
        </p:sp>
        <p:sp>
          <p:nvSpPr>
            <p:cNvPr id="252" name="Rectangle 233">
              <a:extLst>
                <a:ext uri="{FF2B5EF4-FFF2-40B4-BE49-F238E27FC236}">
                  <a16:creationId xmlns:a16="http://schemas.microsoft.com/office/drawing/2014/main" id="{19532741-067D-44D5-97B9-6775D0322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755" y="4529138"/>
              <a:ext cx="188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53" name="Rectangle 234">
              <a:extLst>
                <a:ext uri="{FF2B5EF4-FFF2-40B4-BE49-F238E27FC236}">
                  <a16:creationId xmlns:a16="http://schemas.microsoft.com/office/drawing/2014/main" id="{2E72A1BA-20E1-4EFF-8F6F-B90303F14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369" y="4529138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54" name="Rectangle 235">
              <a:extLst>
                <a:ext uri="{FF2B5EF4-FFF2-40B4-BE49-F238E27FC236}">
                  <a16:creationId xmlns:a16="http://schemas.microsoft.com/office/drawing/2014/main" id="{01E42E18-31A1-42B8-9EF1-16BF73F99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327" y="4424363"/>
              <a:ext cx="5127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0,69 </a:t>
              </a:r>
            </a:p>
          </p:txBody>
        </p:sp>
        <p:sp>
          <p:nvSpPr>
            <p:cNvPr id="255" name="Rectangle 236">
              <a:extLst>
                <a:ext uri="{FF2B5EF4-FFF2-40B4-BE49-F238E27FC236}">
                  <a16:creationId xmlns:a16="http://schemas.microsoft.com/office/drawing/2014/main" id="{BA54FBCB-F21F-4F3A-83DE-8220E127E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072" y="4640263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(0,66</a:t>
              </a:r>
            </a:p>
          </p:txBody>
        </p:sp>
        <p:sp>
          <p:nvSpPr>
            <p:cNvPr id="256" name="Rectangle 237">
              <a:extLst>
                <a:ext uri="{FF2B5EF4-FFF2-40B4-BE49-F238E27FC236}">
                  <a16:creationId xmlns:a16="http://schemas.microsoft.com/office/drawing/2014/main" id="{59BF3A2F-F2B8-4E27-AA09-F1ACD5AA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585" y="464026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57" name="Rectangle 238">
              <a:extLst>
                <a:ext uri="{FF2B5EF4-FFF2-40B4-BE49-F238E27FC236}">
                  <a16:creationId xmlns:a16="http://schemas.microsoft.com/office/drawing/2014/main" id="{C6260D0E-7A05-43EC-B830-7DC0A2DF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7358" y="4640263"/>
              <a:ext cx="6000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0,71)*</a:t>
              </a:r>
            </a:p>
          </p:txBody>
        </p:sp>
        <p:sp>
          <p:nvSpPr>
            <p:cNvPr id="258" name="Rectangle 239">
              <a:extLst>
                <a:ext uri="{FF2B5EF4-FFF2-40B4-BE49-F238E27FC236}">
                  <a16:creationId xmlns:a16="http://schemas.microsoft.com/office/drawing/2014/main" id="{60802C38-9B92-412A-802F-B2389C434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564063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</p:grpSp>
      <p:grpSp>
        <p:nvGrpSpPr>
          <p:cNvPr id="277" name="Row 6">
            <a:extLst>
              <a:ext uri="{FF2B5EF4-FFF2-40B4-BE49-F238E27FC236}">
                <a16:creationId xmlns:a16="http://schemas.microsoft.com/office/drawing/2014/main" id="{4D07CD0B-F4C6-4C6A-96FD-321DFCECF2F7}"/>
              </a:ext>
            </a:extLst>
          </p:cNvPr>
          <p:cNvGrpSpPr/>
          <p:nvPr/>
        </p:nvGrpSpPr>
        <p:grpSpPr>
          <a:xfrm>
            <a:off x="740777" y="4828530"/>
            <a:ext cx="10608500" cy="466725"/>
            <a:chOff x="443010" y="4960938"/>
            <a:chExt cx="8124628" cy="466725"/>
          </a:xfrm>
        </p:grpSpPr>
        <p:sp>
          <p:nvSpPr>
            <p:cNvPr id="259" name="Rectangle 240">
              <a:extLst>
                <a:ext uri="{FF2B5EF4-FFF2-40B4-BE49-F238E27FC236}">
                  <a16:creationId xmlns:a16="http://schemas.microsoft.com/office/drawing/2014/main" id="{3E8FE128-60D0-4916-BAC7-C122DC651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5057775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60" name="Rectangle 241">
              <a:extLst>
                <a:ext uri="{FF2B5EF4-FFF2-40B4-BE49-F238E27FC236}">
                  <a16:creationId xmlns:a16="http://schemas.microsoft.com/office/drawing/2014/main" id="{3E02FCF9-5FBC-422C-A1D3-98A9AFFE6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960938"/>
              <a:ext cx="197009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Objetivo primário  </a:t>
              </a:r>
            </a:p>
          </p:txBody>
        </p:sp>
        <p:sp>
          <p:nvSpPr>
            <p:cNvPr id="261" name="Rectangle 242">
              <a:extLst>
                <a:ext uri="{FF2B5EF4-FFF2-40B4-BE49-F238E27FC236}">
                  <a16:creationId xmlns:a16="http://schemas.microsoft.com/office/drawing/2014/main" id="{3D077F39-29E2-4955-A58C-C6445E23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5180013"/>
              <a:ext cx="9367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renal composto</a:t>
              </a:r>
            </a:p>
          </p:txBody>
        </p:sp>
        <p:sp>
          <p:nvSpPr>
            <p:cNvPr id="262" name="Rectangle 243">
              <a:extLst>
                <a:ext uri="{FF2B5EF4-FFF2-40B4-BE49-F238E27FC236}">
                  <a16:creationId xmlns:a16="http://schemas.microsoft.com/office/drawing/2014/main" id="{EF0258EC-0E3D-4B01-B5AE-5FDAE5DA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55" y="5067300"/>
              <a:ext cx="84613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252 (8,9)</a:t>
              </a:r>
            </a:p>
          </p:txBody>
        </p:sp>
        <p:sp>
          <p:nvSpPr>
            <p:cNvPr id="263" name="Rectangle 244">
              <a:extLst>
                <a:ext uri="{FF2B5EF4-FFF2-40B4-BE49-F238E27FC236}">
                  <a16:creationId xmlns:a16="http://schemas.microsoft.com/office/drawing/2014/main" id="{B9453905-6C81-4F22-B41F-E93E1795D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45" y="5067300"/>
              <a:ext cx="9509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326 (11,5)</a:t>
              </a:r>
            </a:p>
          </p:txBody>
        </p:sp>
        <p:sp>
          <p:nvSpPr>
            <p:cNvPr id="264" name="Rectangle 245">
              <a:extLst>
                <a:ext uri="{FF2B5EF4-FFF2-40B4-BE49-F238E27FC236}">
                  <a16:creationId xmlns:a16="http://schemas.microsoft.com/office/drawing/2014/main" id="{FD38A9C8-5ED0-427F-B7DB-0DF6DEC7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4960938"/>
              <a:ext cx="5127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0,76 </a:t>
              </a:r>
            </a:p>
          </p:txBody>
        </p:sp>
        <p:sp>
          <p:nvSpPr>
            <p:cNvPr id="265" name="Rectangle 246">
              <a:extLst>
                <a:ext uri="{FF2B5EF4-FFF2-40B4-BE49-F238E27FC236}">
                  <a16:creationId xmlns:a16="http://schemas.microsoft.com/office/drawing/2014/main" id="{C72E33F0-5C18-48C7-8F62-D0CA50ACA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12" y="5180013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(0,65</a:t>
              </a:r>
            </a:p>
          </p:txBody>
        </p:sp>
        <p:sp>
          <p:nvSpPr>
            <p:cNvPr id="266" name="Rectangle 247">
              <a:extLst>
                <a:ext uri="{FF2B5EF4-FFF2-40B4-BE49-F238E27FC236}">
                  <a16:creationId xmlns:a16="http://schemas.microsoft.com/office/drawing/2014/main" id="{20FB391A-2D59-4E3B-8D16-118793E0C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518001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67" name="Rectangle 248">
              <a:extLst>
                <a:ext uri="{FF2B5EF4-FFF2-40B4-BE49-F238E27FC236}">
                  <a16:creationId xmlns:a16="http://schemas.microsoft.com/office/drawing/2014/main" id="{8B482852-B80E-4328-8554-238701AD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5180013"/>
              <a:ext cx="5238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0,90)</a:t>
              </a:r>
            </a:p>
          </p:txBody>
        </p:sp>
        <p:sp>
          <p:nvSpPr>
            <p:cNvPr id="268" name="Rectangle 249">
              <a:extLst>
                <a:ext uri="{FF2B5EF4-FFF2-40B4-BE49-F238E27FC236}">
                  <a16:creationId xmlns:a16="http://schemas.microsoft.com/office/drawing/2014/main" id="{A9B32563-E3EA-4F1B-8B30-6B4A86FF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51006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</p:grpSp>
      <p:grpSp>
        <p:nvGrpSpPr>
          <p:cNvPr id="314" name="Box 1">
            <a:extLst>
              <a:ext uri="{FF2B5EF4-FFF2-40B4-BE49-F238E27FC236}">
                <a16:creationId xmlns:a16="http://schemas.microsoft.com/office/drawing/2014/main" id="{0D4B352B-492A-4D5B-9DEB-714F15967964}"/>
              </a:ext>
            </a:extLst>
          </p:cNvPr>
          <p:cNvGrpSpPr/>
          <p:nvPr/>
        </p:nvGrpSpPr>
        <p:grpSpPr>
          <a:xfrm>
            <a:off x="6914784" y="2272655"/>
            <a:ext cx="564916" cy="142875"/>
            <a:chOff x="5372101" y="2379663"/>
            <a:chExt cx="460375" cy="142875"/>
          </a:xfrm>
        </p:grpSpPr>
        <p:sp>
          <p:nvSpPr>
            <p:cNvPr id="287" name="Freeform 256">
              <a:extLst>
                <a:ext uri="{FF2B5EF4-FFF2-40B4-BE49-F238E27FC236}">
                  <a16:creationId xmlns:a16="http://schemas.microsoft.com/office/drawing/2014/main" id="{349BC4FB-1100-4602-B333-27EEA5258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1" y="2428875"/>
              <a:ext cx="460375" cy="57150"/>
            </a:xfrm>
            <a:custGeom>
              <a:avLst/>
              <a:gdLst>
                <a:gd name="T0" fmla="*/ 139 w 290"/>
                <a:gd name="T1" fmla="*/ 18 h 36"/>
                <a:gd name="T2" fmla="*/ 0 w 290"/>
                <a:gd name="T3" fmla="*/ 18 h 36"/>
                <a:gd name="T4" fmla="*/ 139 w 290"/>
                <a:gd name="T5" fmla="*/ 18 h 36"/>
                <a:gd name="T6" fmla="*/ 139 w 290"/>
                <a:gd name="T7" fmla="*/ 18 h 36"/>
                <a:gd name="T8" fmla="*/ 290 w 290"/>
                <a:gd name="T9" fmla="*/ 18 h 36"/>
                <a:gd name="T10" fmla="*/ 139 w 290"/>
                <a:gd name="T11" fmla="*/ 18 h 36"/>
                <a:gd name="T12" fmla="*/ 0 w 290"/>
                <a:gd name="T13" fmla="*/ 0 h 36"/>
                <a:gd name="T14" fmla="*/ 0 w 290"/>
                <a:gd name="T15" fmla="*/ 36 h 36"/>
                <a:gd name="T16" fmla="*/ 0 w 290"/>
                <a:gd name="T17" fmla="*/ 0 h 36"/>
                <a:gd name="T18" fmla="*/ 290 w 290"/>
                <a:gd name="T19" fmla="*/ 0 h 36"/>
                <a:gd name="T20" fmla="*/ 290 w 290"/>
                <a:gd name="T21" fmla="*/ 36 h 36"/>
                <a:gd name="T22" fmla="*/ 290 w 290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0" h="36">
                  <a:moveTo>
                    <a:pt x="139" y="18"/>
                  </a:moveTo>
                  <a:lnTo>
                    <a:pt x="0" y="18"/>
                  </a:lnTo>
                  <a:lnTo>
                    <a:pt x="139" y="18"/>
                  </a:lnTo>
                  <a:close/>
                  <a:moveTo>
                    <a:pt x="139" y="18"/>
                  </a:moveTo>
                  <a:lnTo>
                    <a:pt x="290" y="18"/>
                  </a:lnTo>
                  <a:lnTo>
                    <a:pt x="139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290" y="0"/>
                  </a:moveTo>
                  <a:lnTo>
                    <a:pt x="290" y="3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257">
              <a:extLst>
                <a:ext uri="{FF2B5EF4-FFF2-40B4-BE49-F238E27FC236}">
                  <a16:creationId xmlns:a16="http://schemas.microsoft.com/office/drawing/2014/main" id="{A4A6F53C-9AA7-4BFA-8165-07A633AA9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1" y="2428875"/>
              <a:ext cx="460375" cy="57150"/>
            </a:xfrm>
            <a:custGeom>
              <a:avLst/>
              <a:gdLst>
                <a:gd name="T0" fmla="*/ 139 w 290"/>
                <a:gd name="T1" fmla="*/ 18 h 36"/>
                <a:gd name="T2" fmla="*/ 0 w 290"/>
                <a:gd name="T3" fmla="*/ 18 h 36"/>
                <a:gd name="T4" fmla="*/ 139 w 290"/>
                <a:gd name="T5" fmla="*/ 18 h 36"/>
                <a:gd name="T6" fmla="*/ 290 w 290"/>
                <a:gd name="T7" fmla="*/ 18 h 36"/>
                <a:gd name="T8" fmla="*/ 0 w 290"/>
                <a:gd name="T9" fmla="*/ 0 h 36"/>
                <a:gd name="T10" fmla="*/ 0 w 290"/>
                <a:gd name="T11" fmla="*/ 36 h 36"/>
                <a:gd name="T12" fmla="*/ 290 w 290"/>
                <a:gd name="T13" fmla="*/ 0 h 36"/>
                <a:gd name="T14" fmla="*/ 290 w 29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6">
                  <a:moveTo>
                    <a:pt x="139" y="18"/>
                  </a:moveTo>
                  <a:lnTo>
                    <a:pt x="0" y="18"/>
                  </a:lnTo>
                  <a:moveTo>
                    <a:pt x="139" y="18"/>
                  </a:moveTo>
                  <a:lnTo>
                    <a:pt x="290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290" y="0"/>
                  </a:moveTo>
                  <a:lnTo>
                    <a:pt x="290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Rectangle 268">
              <a:extLst>
                <a:ext uri="{FF2B5EF4-FFF2-40B4-BE49-F238E27FC236}">
                  <a16:creationId xmlns:a16="http://schemas.microsoft.com/office/drawing/2014/main" id="{35873CB0-60C6-41F6-8F8B-D3636654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1" y="2379663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Rectangle 269">
              <a:extLst>
                <a:ext uri="{FF2B5EF4-FFF2-40B4-BE49-F238E27FC236}">
                  <a16:creationId xmlns:a16="http://schemas.microsoft.com/office/drawing/2014/main" id="{68D076DD-C9D4-4E46-A081-CA9E81A34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1" y="2379663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5" name="Box 2">
            <a:extLst>
              <a:ext uri="{FF2B5EF4-FFF2-40B4-BE49-F238E27FC236}">
                <a16:creationId xmlns:a16="http://schemas.microsoft.com/office/drawing/2014/main" id="{F307822C-80EC-4444-B046-1BF3C179870C}"/>
              </a:ext>
            </a:extLst>
          </p:cNvPr>
          <p:cNvGrpSpPr/>
          <p:nvPr/>
        </p:nvGrpSpPr>
        <p:grpSpPr>
          <a:xfrm>
            <a:off x="6973223" y="2807642"/>
            <a:ext cx="646732" cy="142875"/>
            <a:chOff x="5419726" y="2914650"/>
            <a:chExt cx="527050" cy="142875"/>
          </a:xfrm>
        </p:grpSpPr>
        <p:sp>
          <p:nvSpPr>
            <p:cNvPr id="289" name="Freeform 258">
              <a:extLst>
                <a:ext uri="{FF2B5EF4-FFF2-40B4-BE49-F238E27FC236}">
                  <a16:creationId xmlns:a16="http://schemas.microsoft.com/office/drawing/2014/main" id="{9178E118-9756-4A91-95E1-214294820B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2962275"/>
              <a:ext cx="527050" cy="57150"/>
            </a:xfrm>
            <a:custGeom>
              <a:avLst/>
              <a:gdLst>
                <a:gd name="T0" fmla="*/ 163 w 332"/>
                <a:gd name="T1" fmla="*/ 18 h 36"/>
                <a:gd name="T2" fmla="*/ 0 w 332"/>
                <a:gd name="T3" fmla="*/ 18 h 36"/>
                <a:gd name="T4" fmla="*/ 163 w 332"/>
                <a:gd name="T5" fmla="*/ 18 h 36"/>
                <a:gd name="T6" fmla="*/ 163 w 332"/>
                <a:gd name="T7" fmla="*/ 18 h 36"/>
                <a:gd name="T8" fmla="*/ 332 w 332"/>
                <a:gd name="T9" fmla="*/ 18 h 36"/>
                <a:gd name="T10" fmla="*/ 163 w 332"/>
                <a:gd name="T11" fmla="*/ 18 h 36"/>
                <a:gd name="T12" fmla="*/ 0 w 332"/>
                <a:gd name="T13" fmla="*/ 0 h 36"/>
                <a:gd name="T14" fmla="*/ 0 w 332"/>
                <a:gd name="T15" fmla="*/ 36 h 36"/>
                <a:gd name="T16" fmla="*/ 0 w 332"/>
                <a:gd name="T17" fmla="*/ 0 h 36"/>
                <a:gd name="T18" fmla="*/ 332 w 332"/>
                <a:gd name="T19" fmla="*/ 0 h 36"/>
                <a:gd name="T20" fmla="*/ 332 w 332"/>
                <a:gd name="T21" fmla="*/ 36 h 36"/>
                <a:gd name="T22" fmla="*/ 332 w 332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" h="36">
                  <a:moveTo>
                    <a:pt x="163" y="18"/>
                  </a:moveTo>
                  <a:lnTo>
                    <a:pt x="0" y="18"/>
                  </a:lnTo>
                  <a:lnTo>
                    <a:pt x="163" y="18"/>
                  </a:lnTo>
                  <a:close/>
                  <a:moveTo>
                    <a:pt x="163" y="18"/>
                  </a:moveTo>
                  <a:lnTo>
                    <a:pt x="332" y="18"/>
                  </a:lnTo>
                  <a:lnTo>
                    <a:pt x="163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332" y="0"/>
                  </a:moveTo>
                  <a:lnTo>
                    <a:pt x="332" y="3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259">
              <a:extLst>
                <a:ext uri="{FF2B5EF4-FFF2-40B4-BE49-F238E27FC236}">
                  <a16:creationId xmlns:a16="http://schemas.microsoft.com/office/drawing/2014/main" id="{2CBC7722-C91F-41A4-8AD5-40D62CC8EC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2962275"/>
              <a:ext cx="527050" cy="57150"/>
            </a:xfrm>
            <a:custGeom>
              <a:avLst/>
              <a:gdLst>
                <a:gd name="T0" fmla="*/ 163 w 332"/>
                <a:gd name="T1" fmla="*/ 18 h 36"/>
                <a:gd name="T2" fmla="*/ 0 w 332"/>
                <a:gd name="T3" fmla="*/ 18 h 36"/>
                <a:gd name="T4" fmla="*/ 163 w 332"/>
                <a:gd name="T5" fmla="*/ 18 h 36"/>
                <a:gd name="T6" fmla="*/ 332 w 332"/>
                <a:gd name="T7" fmla="*/ 18 h 36"/>
                <a:gd name="T8" fmla="*/ 0 w 332"/>
                <a:gd name="T9" fmla="*/ 0 h 36"/>
                <a:gd name="T10" fmla="*/ 0 w 332"/>
                <a:gd name="T11" fmla="*/ 36 h 36"/>
                <a:gd name="T12" fmla="*/ 332 w 332"/>
                <a:gd name="T13" fmla="*/ 0 h 36"/>
                <a:gd name="T14" fmla="*/ 332 w 33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36">
                  <a:moveTo>
                    <a:pt x="163" y="18"/>
                  </a:moveTo>
                  <a:lnTo>
                    <a:pt x="0" y="18"/>
                  </a:lnTo>
                  <a:moveTo>
                    <a:pt x="163" y="18"/>
                  </a:moveTo>
                  <a:lnTo>
                    <a:pt x="332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332" y="0"/>
                  </a:moveTo>
                  <a:lnTo>
                    <a:pt x="332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Rectangle 270">
              <a:extLst>
                <a:ext uri="{FF2B5EF4-FFF2-40B4-BE49-F238E27FC236}">
                  <a16:creationId xmlns:a16="http://schemas.microsoft.com/office/drawing/2014/main" id="{BB2F9267-0FC9-4CDB-8F8F-D7952D29D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6" y="2914650"/>
              <a:ext cx="144463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Rectangle 271">
              <a:extLst>
                <a:ext uri="{FF2B5EF4-FFF2-40B4-BE49-F238E27FC236}">
                  <a16:creationId xmlns:a16="http://schemas.microsoft.com/office/drawing/2014/main" id="{471D43B8-A039-4245-992D-898AB44D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6" y="2914650"/>
              <a:ext cx="144463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6" name="Box 3">
            <a:extLst>
              <a:ext uri="{FF2B5EF4-FFF2-40B4-BE49-F238E27FC236}">
                <a16:creationId xmlns:a16="http://schemas.microsoft.com/office/drawing/2014/main" id="{925AA75A-6EE4-4751-AE54-6C24AC5470F0}"/>
              </a:ext>
            </a:extLst>
          </p:cNvPr>
          <p:cNvGrpSpPr/>
          <p:nvPr/>
        </p:nvGrpSpPr>
        <p:grpSpPr>
          <a:xfrm>
            <a:off x="6973223" y="3350567"/>
            <a:ext cx="835687" cy="142875"/>
            <a:chOff x="5419726" y="3457575"/>
            <a:chExt cx="681038" cy="142875"/>
          </a:xfrm>
        </p:grpSpPr>
        <p:sp>
          <p:nvSpPr>
            <p:cNvPr id="291" name="Freeform 260">
              <a:extLst>
                <a:ext uri="{FF2B5EF4-FFF2-40B4-BE49-F238E27FC236}">
                  <a16:creationId xmlns:a16="http://schemas.microsoft.com/office/drawing/2014/main" id="{3C7FCB10-9815-48E8-8813-18964A9DF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3506788"/>
              <a:ext cx="681038" cy="57150"/>
            </a:xfrm>
            <a:custGeom>
              <a:avLst/>
              <a:gdLst>
                <a:gd name="T0" fmla="*/ 217 w 429"/>
                <a:gd name="T1" fmla="*/ 18 h 36"/>
                <a:gd name="T2" fmla="*/ 0 w 429"/>
                <a:gd name="T3" fmla="*/ 18 h 36"/>
                <a:gd name="T4" fmla="*/ 217 w 429"/>
                <a:gd name="T5" fmla="*/ 18 h 36"/>
                <a:gd name="T6" fmla="*/ 217 w 429"/>
                <a:gd name="T7" fmla="*/ 18 h 36"/>
                <a:gd name="T8" fmla="*/ 429 w 429"/>
                <a:gd name="T9" fmla="*/ 18 h 36"/>
                <a:gd name="T10" fmla="*/ 217 w 429"/>
                <a:gd name="T11" fmla="*/ 18 h 36"/>
                <a:gd name="T12" fmla="*/ 0 w 429"/>
                <a:gd name="T13" fmla="*/ 0 h 36"/>
                <a:gd name="T14" fmla="*/ 0 w 429"/>
                <a:gd name="T15" fmla="*/ 36 h 36"/>
                <a:gd name="T16" fmla="*/ 0 w 429"/>
                <a:gd name="T17" fmla="*/ 0 h 36"/>
                <a:gd name="T18" fmla="*/ 429 w 429"/>
                <a:gd name="T19" fmla="*/ 0 h 36"/>
                <a:gd name="T20" fmla="*/ 429 w 429"/>
                <a:gd name="T21" fmla="*/ 36 h 36"/>
                <a:gd name="T22" fmla="*/ 429 w 42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9" h="36">
                  <a:moveTo>
                    <a:pt x="217" y="18"/>
                  </a:moveTo>
                  <a:lnTo>
                    <a:pt x="0" y="18"/>
                  </a:lnTo>
                  <a:lnTo>
                    <a:pt x="217" y="18"/>
                  </a:lnTo>
                  <a:close/>
                  <a:moveTo>
                    <a:pt x="217" y="18"/>
                  </a:moveTo>
                  <a:lnTo>
                    <a:pt x="429" y="18"/>
                  </a:lnTo>
                  <a:lnTo>
                    <a:pt x="217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429" y="0"/>
                  </a:moveTo>
                  <a:lnTo>
                    <a:pt x="429" y="3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261">
              <a:extLst>
                <a:ext uri="{FF2B5EF4-FFF2-40B4-BE49-F238E27FC236}">
                  <a16:creationId xmlns:a16="http://schemas.microsoft.com/office/drawing/2014/main" id="{60273B11-36B0-4BBC-8AD5-1B48EA0C5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3506788"/>
              <a:ext cx="681038" cy="57150"/>
            </a:xfrm>
            <a:custGeom>
              <a:avLst/>
              <a:gdLst>
                <a:gd name="T0" fmla="*/ 217 w 429"/>
                <a:gd name="T1" fmla="*/ 18 h 36"/>
                <a:gd name="T2" fmla="*/ 0 w 429"/>
                <a:gd name="T3" fmla="*/ 18 h 36"/>
                <a:gd name="T4" fmla="*/ 217 w 429"/>
                <a:gd name="T5" fmla="*/ 18 h 36"/>
                <a:gd name="T6" fmla="*/ 429 w 429"/>
                <a:gd name="T7" fmla="*/ 18 h 36"/>
                <a:gd name="T8" fmla="*/ 0 w 429"/>
                <a:gd name="T9" fmla="*/ 0 h 36"/>
                <a:gd name="T10" fmla="*/ 0 w 429"/>
                <a:gd name="T11" fmla="*/ 36 h 36"/>
                <a:gd name="T12" fmla="*/ 429 w 429"/>
                <a:gd name="T13" fmla="*/ 0 h 36"/>
                <a:gd name="T14" fmla="*/ 429 w 429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6">
                  <a:moveTo>
                    <a:pt x="217" y="18"/>
                  </a:moveTo>
                  <a:lnTo>
                    <a:pt x="0" y="18"/>
                  </a:lnTo>
                  <a:moveTo>
                    <a:pt x="217" y="18"/>
                  </a:moveTo>
                  <a:lnTo>
                    <a:pt x="429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429" y="0"/>
                  </a:moveTo>
                  <a:lnTo>
                    <a:pt x="429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Rectangle 272">
              <a:extLst>
                <a:ext uri="{FF2B5EF4-FFF2-40B4-BE49-F238E27FC236}">
                  <a16:creationId xmlns:a16="http://schemas.microsoft.com/office/drawing/2014/main" id="{B867943F-E38E-48CE-903E-FAE68B0E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3457575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Rectangle 273">
              <a:extLst>
                <a:ext uri="{FF2B5EF4-FFF2-40B4-BE49-F238E27FC236}">
                  <a16:creationId xmlns:a16="http://schemas.microsoft.com/office/drawing/2014/main" id="{7E157014-A329-4E96-9A49-64E199A9D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3457575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7" name="Box 4">
            <a:extLst>
              <a:ext uri="{FF2B5EF4-FFF2-40B4-BE49-F238E27FC236}">
                <a16:creationId xmlns:a16="http://schemas.microsoft.com/office/drawing/2014/main" id="{4E9DB0A1-7F43-4141-AA29-588507D83ED9}"/>
              </a:ext>
            </a:extLst>
          </p:cNvPr>
          <p:cNvGrpSpPr/>
          <p:nvPr/>
        </p:nvGrpSpPr>
        <p:grpSpPr>
          <a:xfrm>
            <a:off x="7349184" y="3895080"/>
            <a:ext cx="340898" cy="142875"/>
            <a:chOff x="5726113" y="4002088"/>
            <a:chExt cx="277813" cy="142875"/>
          </a:xfrm>
        </p:grpSpPr>
        <p:sp>
          <p:nvSpPr>
            <p:cNvPr id="293" name="Freeform 262">
              <a:extLst>
                <a:ext uri="{FF2B5EF4-FFF2-40B4-BE49-F238E27FC236}">
                  <a16:creationId xmlns:a16="http://schemas.microsoft.com/office/drawing/2014/main" id="{0992EB18-AAAA-47FB-8223-15C2458D1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6113" y="4049713"/>
              <a:ext cx="277813" cy="57150"/>
            </a:xfrm>
            <a:custGeom>
              <a:avLst/>
              <a:gdLst>
                <a:gd name="T0" fmla="*/ 91 w 175"/>
                <a:gd name="T1" fmla="*/ 18 h 36"/>
                <a:gd name="T2" fmla="*/ 0 w 175"/>
                <a:gd name="T3" fmla="*/ 18 h 36"/>
                <a:gd name="T4" fmla="*/ 91 w 175"/>
                <a:gd name="T5" fmla="*/ 18 h 36"/>
                <a:gd name="T6" fmla="*/ 91 w 175"/>
                <a:gd name="T7" fmla="*/ 18 h 36"/>
                <a:gd name="T8" fmla="*/ 175 w 175"/>
                <a:gd name="T9" fmla="*/ 18 h 36"/>
                <a:gd name="T10" fmla="*/ 91 w 175"/>
                <a:gd name="T11" fmla="*/ 18 h 36"/>
                <a:gd name="T12" fmla="*/ 0 w 175"/>
                <a:gd name="T13" fmla="*/ 0 h 36"/>
                <a:gd name="T14" fmla="*/ 0 w 175"/>
                <a:gd name="T15" fmla="*/ 36 h 36"/>
                <a:gd name="T16" fmla="*/ 0 w 175"/>
                <a:gd name="T17" fmla="*/ 0 h 36"/>
                <a:gd name="T18" fmla="*/ 175 w 175"/>
                <a:gd name="T19" fmla="*/ 0 h 36"/>
                <a:gd name="T20" fmla="*/ 175 w 175"/>
                <a:gd name="T21" fmla="*/ 36 h 36"/>
                <a:gd name="T22" fmla="*/ 175 w 175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36">
                  <a:moveTo>
                    <a:pt x="91" y="18"/>
                  </a:moveTo>
                  <a:lnTo>
                    <a:pt x="0" y="18"/>
                  </a:lnTo>
                  <a:lnTo>
                    <a:pt x="91" y="18"/>
                  </a:lnTo>
                  <a:close/>
                  <a:moveTo>
                    <a:pt x="91" y="18"/>
                  </a:moveTo>
                  <a:lnTo>
                    <a:pt x="175" y="18"/>
                  </a:lnTo>
                  <a:lnTo>
                    <a:pt x="91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175" y="0"/>
                  </a:moveTo>
                  <a:lnTo>
                    <a:pt x="175" y="3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263">
              <a:extLst>
                <a:ext uri="{FF2B5EF4-FFF2-40B4-BE49-F238E27FC236}">
                  <a16:creationId xmlns:a16="http://schemas.microsoft.com/office/drawing/2014/main" id="{8179E8FC-7501-4FEB-A949-1A43FA1A4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6113" y="4049713"/>
              <a:ext cx="277813" cy="57150"/>
            </a:xfrm>
            <a:custGeom>
              <a:avLst/>
              <a:gdLst>
                <a:gd name="T0" fmla="*/ 91 w 175"/>
                <a:gd name="T1" fmla="*/ 18 h 36"/>
                <a:gd name="T2" fmla="*/ 0 w 175"/>
                <a:gd name="T3" fmla="*/ 18 h 36"/>
                <a:gd name="T4" fmla="*/ 91 w 175"/>
                <a:gd name="T5" fmla="*/ 18 h 36"/>
                <a:gd name="T6" fmla="*/ 175 w 175"/>
                <a:gd name="T7" fmla="*/ 18 h 36"/>
                <a:gd name="T8" fmla="*/ 0 w 175"/>
                <a:gd name="T9" fmla="*/ 0 h 36"/>
                <a:gd name="T10" fmla="*/ 0 w 175"/>
                <a:gd name="T11" fmla="*/ 36 h 36"/>
                <a:gd name="T12" fmla="*/ 175 w 175"/>
                <a:gd name="T13" fmla="*/ 0 h 36"/>
                <a:gd name="T14" fmla="*/ 175 w 17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36">
                  <a:moveTo>
                    <a:pt x="91" y="18"/>
                  </a:moveTo>
                  <a:lnTo>
                    <a:pt x="0" y="18"/>
                  </a:lnTo>
                  <a:moveTo>
                    <a:pt x="91" y="18"/>
                  </a:moveTo>
                  <a:lnTo>
                    <a:pt x="175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175" y="0"/>
                  </a:moveTo>
                  <a:lnTo>
                    <a:pt x="175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Rectangle 274">
              <a:extLst>
                <a:ext uri="{FF2B5EF4-FFF2-40B4-BE49-F238E27FC236}">
                  <a16:creationId xmlns:a16="http://schemas.microsoft.com/office/drawing/2014/main" id="{0C8CD1A5-694A-4FC0-ACBC-DDF5C9781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613" y="4002088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Rectangle 275">
              <a:extLst>
                <a:ext uri="{FF2B5EF4-FFF2-40B4-BE49-F238E27FC236}">
                  <a16:creationId xmlns:a16="http://schemas.microsoft.com/office/drawing/2014/main" id="{3ED486F3-A335-423C-B726-E5D24141F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613" y="4002088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8" name="Box 5">
            <a:extLst>
              <a:ext uri="{FF2B5EF4-FFF2-40B4-BE49-F238E27FC236}">
                <a16:creationId xmlns:a16="http://schemas.microsoft.com/office/drawing/2014/main" id="{1FBA7D84-8DA1-4E04-8DE9-C23AD84DAF39}"/>
              </a:ext>
            </a:extLst>
          </p:cNvPr>
          <p:cNvGrpSpPr/>
          <p:nvPr/>
        </p:nvGrpSpPr>
        <p:grpSpPr>
          <a:xfrm>
            <a:off x="6675181" y="4428480"/>
            <a:ext cx="175319" cy="144462"/>
            <a:chOff x="5176838" y="4535488"/>
            <a:chExt cx="142875" cy="144462"/>
          </a:xfrm>
        </p:grpSpPr>
        <p:sp>
          <p:nvSpPr>
            <p:cNvPr id="295" name="Freeform 264">
              <a:extLst>
                <a:ext uri="{FF2B5EF4-FFF2-40B4-BE49-F238E27FC236}">
                  <a16:creationId xmlns:a16="http://schemas.microsoft.com/office/drawing/2014/main" id="{C1DC3E40-F0EA-4DD3-83B2-C20E91E1F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601" y="4584700"/>
              <a:ext cx="133350" cy="57150"/>
            </a:xfrm>
            <a:custGeom>
              <a:avLst/>
              <a:gdLst>
                <a:gd name="T0" fmla="*/ 48 w 84"/>
                <a:gd name="T1" fmla="*/ 18 h 36"/>
                <a:gd name="T2" fmla="*/ 0 w 84"/>
                <a:gd name="T3" fmla="*/ 18 h 36"/>
                <a:gd name="T4" fmla="*/ 48 w 84"/>
                <a:gd name="T5" fmla="*/ 18 h 36"/>
                <a:gd name="T6" fmla="*/ 48 w 84"/>
                <a:gd name="T7" fmla="*/ 18 h 36"/>
                <a:gd name="T8" fmla="*/ 84 w 84"/>
                <a:gd name="T9" fmla="*/ 18 h 36"/>
                <a:gd name="T10" fmla="*/ 48 w 84"/>
                <a:gd name="T11" fmla="*/ 18 h 36"/>
                <a:gd name="T12" fmla="*/ 0 w 84"/>
                <a:gd name="T13" fmla="*/ 0 h 36"/>
                <a:gd name="T14" fmla="*/ 0 w 84"/>
                <a:gd name="T15" fmla="*/ 36 h 36"/>
                <a:gd name="T16" fmla="*/ 0 w 84"/>
                <a:gd name="T17" fmla="*/ 0 h 36"/>
                <a:gd name="T18" fmla="*/ 84 w 84"/>
                <a:gd name="T19" fmla="*/ 0 h 36"/>
                <a:gd name="T20" fmla="*/ 84 w 84"/>
                <a:gd name="T21" fmla="*/ 36 h 36"/>
                <a:gd name="T22" fmla="*/ 84 w 84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36">
                  <a:moveTo>
                    <a:pt x="48" y="18"/>
                  </a:moveTo>
                  <a:lnTo>
                    <a:pt x="0" y="18"/>
                  </a:lnTo>
                  <a:lnTo>
                    <a:pt x="48" y="18"/>
                  </a:lnTo>
                  <a:close/>
                  <a:moveTo>
                    <a:pt x="48" y="18"/>
                  </a:moveTo>
                  <a:lnTo>
                    <a:pt x="84" y="18"/>
                  </a:lnTo>
                  <a:lnTo>
                    <a:pt x="48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84" y="0"/>
                  </a:moveTo>
                  <a:lnTo>
                    <a:pt x="84" y="3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265">
              <a:extLst>
                <a:ext uri="{FF2B5EF4-FFF2-40B4-BE49-F238E27FC236}">
                  <a16:creationId xmlns:a16="http://schemas.microsoft.com/office/drawing/2014/main" id="{EBEE1CB1-9F4E-4812-BACF-9E37A4105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601" y="4584700"/>
              <a:ext cx="133350" cy="57150"/>
            </a:xfrm>
            <a:custGeom>
              <a:avLst/>
              <a:gdLst>
                <a:gd name="T0" fmla="*/ 48 w 84"/>
                <a:gd name="T1" fmla="*/ 18 h 36"/>
                <a:gd name="T2" fmla="*/ 0 w 84"/>
                <a:gd name="T3" fmla="*/ 18 h 36"/>
                <a:gd name="T4" fmla="*/ 48 w 84"/>
                <a:gd name="T5" fmla="*/ 18 h 36"/>
                <a:gd name="T6" fmla="*/ 84 w 84"/>
                <a:gd name="T7" fmla="*/ 18 h 36"/>
                <a:gd name="T8" fmla="*/ 0 w 84"/>
                <a:gd name="T9" fmla="*/ 0 h 36"/>
                <a:gd name="T10" fmla="*/ 0 w 84"/>
                <a:gd name="T11" fmla="*/ 36 h 36"/>
                <a:gd name="T12" fmla="*/ 84 w 84"/>
                <a:gd name="T13" fmla="*/ 0 h 36"/>
                <a:gd name="T14" fmla="*/ 84 w 84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36">
                  <a:moveTo>
                    <a:pt x="48" y="18"/>
                  </a:moveTo>
                  <a:lnTo>
                    <a:pt x="0" y="18"/>
                  </a:lnTo>
                  <a:moveTo>
                    <a:pt x="48" y="18"/>
                  </a:moveTo>
                  <a:lnTo>
                    <a:pt x="84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84" y="0"/>
                  </a:moveTo>
                  <a:lnTo>
                    <a:pt x="84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Rectangle 276">
              <a:extLst>
                <a:ext uri="{FF2B5EF4-FFF2-40B4-BE49-F238E27FC236}">
                  <a16:creationId xmlns:a16="http://schemas.microsoft.com/office/drawing/2014/main" id="{CDAD7046-2238-4B2C-B158-6C2F63681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4535488"/>
              <a:ext cx="142875" cy="144462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Rectangle 277">
              <a:extLst>
                <a:ext uri="{FF2B5EF4-FFF2-40B4-BE49-F238E27FC236}">
                  <a16:creationId xmlns:a16="http://schemas.microsoft.com/office/drawing/2014/main" id="{1A444521-B426-426D-9843-29D21315B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4535488"/>
              <a:ext cx="142875" cy="144462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9" name="Box 6">
            <a:extLst>
              <a:ext uri="{FF2B5EF4-FFF2-40B4-BE49-F238E27FC236}">
                <a16:creationId xmlns:a16="http://schemas.microsoft.com/office/drawing/2014/main" id="{857C3326-7229-4527-8BBC-99AD5B37FA31}"/>
              </a:ext>
            </a:extLst>
          </p:cNvPr>
          <p:cNvGrpSpPr/>
          <p:nvPr/>
        </p:nvGrpSpPr>
        <p:grpSpPr>
          <a:xfrm>
            <a:off x="6645962" y="4972992"/>
            <a:ext cx="749975" cy="142875"/>
            <a:chOff x="5153026" y="5080000"/>
            <a:chExt cx="611188" cy="142875"/>
          </a:xfrm>
        </p:grpSpPr>
        <p:sp>
          <p:nvSpPr>
            <p:cNvPr id="297" name="Freeform 266">
              <a:extLst>
                <a:ext uri="{FF2B5EF4-FFF2-40B4-BE49-F238E27FC236}">
                  <a16:creationId xmlns:a16="http://schemas.microsoft.com/office/drawing/2014/main" id="{004BD88F-8B39-4A83-9DDA-DBF2EF5BA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6" y="5127625"/>
              <a:ext cx="611188" cy="57150"/>
            </a:xfrm>
            <a:custGeom>
              <a:avLst/>
              <a:gdLst>
                <a:gd name="T0" fmla="*/ 186 w 385"/>
                <a:gd name="T1" fmla="*/ 18 h 36"/>
                <a:gd name="T2" fmla="*/ 0 w 385"/>
                <a:gd name="T3" fmla="*/ 18 h 36"/>
                <a:gd name="T4" fmla="*/ 186 w 385"/>
                <a:gd name="T5" fmla="*/ 18 h 36"/>
                <a:gd name="T6" fmla="*/ 186 w 385"/>
                <a:gd name="T7" fmla="*/ 18 h 36"/>
                <a:gd name="T8" fmla="*/ 385 w 385"/>
                <a:gd name="T9" fmla="*/ 18 h 36"/>
                <a:gd name="T10" fmla="*/ 186 w 385"/>
                <a:gd name="T11" fmla="*/ 18 h 36"/>
                <a:gd name="T12" fmla="*/ 0 w 385"/>
                <a:gd name="T13" fmla="*/ 0 h 36"/>
                <a:gd name="T14" fmla="*/ 0 w 385"/>
                <a:gd name="T15" fmla="*/ 36 h 36"/>
                <a:gd name="T16" fmla="*/ 0 w 385"/>
                <a:gd name="T17" fmla="*/ 0 h 36"/>
                <a:gd name="T18" fmla="*/ 385 w 385"/>
                <a:gd name="T19" fmla="*/ 0 h 36"/>
                <a:gd name="T20" fmla="*/ 385 w 385"/>
                <a:gd name="T21" fmla="*/ 36 h 36"/>
                <a:gd name="T22" fmla="*/ 385 w 385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5" h="36">
                  <a:moveTo>
                    <a:pt x="186" y="18"/>
                  </a:moveTo>
                  <a:lnTo>
                    <a:pt x="0" y="18"/>
                  </a:lnTo>
                  <a:lnTo>
                    <a:pt x="186" y="18"/>
                  </a:lnTo>
                  <a:close/>
                  <a:moveTo>
                    <a:pt x="186" y="18"/>
                  </a:moveTo>
                  <a:lnTo>
                    <a:pt x="385" y="18"/>
                  </a:lnTo>
                  <a:lnTo>
                    <a:pt x="186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385" y="0"/>
                  </a:moveTo>
                  <a:lnTo>
                    <a:pt x="385" y="36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267">
              <a:extLst>
                <a:ext uri="{FF2B5EF4-FFF2-40B4-BE49-F238E27FC236}">
                  <a16:creationId xmlns:a16="http://schemas.microsoft.com/office/drawing/2014/main" id="{7DBFDC71-262F-4168-8FEA-320DBF431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6" y="5127625"/>
              <a:ext cx="611188" cy="57150"/>
            </a:xfrm>
            <a:custGeom>
              <a:avLst/>
              <a:gdLst>
                <a:gd name="T0" fmla="*/ 186 w 385"/>
                <a:gd name="T1" fmla="*/ 18 h 36"/>
                <a:gd name="T2" fmla="*/ 0 w 385"/>
                <a:gd name="T3" fmla="*/ 18 h 36"/>
                <a:gd name="T4" fmla="*/ 186 w 385"/>
                <a:gd name="T5" fmla="*/ 18 h 36"/>
                <a:gd name="T6" fmla="*/ 385 w 385"/>
                <a:gd name="T7" fmla="*/ 18 h 36"/>
                <a:gd name="T8" fmla="*/ 0 w 385"/>
                <a:gd name="T9" fmla="*/ 0 h 36"/>
                <a:gd name="T10" fmla="*/ 0 w 385"/>
                <a:gd name="T11" fmla="*/ 36 h 36"/>
                <a:gd name="T12" fmla="*/ 385 w 385"/>
                <a:gd name="T13" fmla="*/ 0 h 36"/>
                <a:gd name="T14" fmla="*/ 385 w 38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36">
                  <a:moveTo>
                    <a:pt x="186" y="18"/>
                  </a:moveTo>
                  <a:lnTo>
                    <a:pt x="0" y="18"/>
                  </a:lnTo>
                  <a:moveTo>
                    <a:pt x="186" y="18"/>
                  </a:moveTo>
                  <a:lnTo>
                    <a:pt x="385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385" y="0"/>
                  </a:moveTo>
                  <a:lnTo>
                    <a:pt x="385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Rectangle 278">
              <a:extLst>
                <a:ext uri="{FF2B5EF4-FFF2-40B4-BE49-F238E27FC236}">
                  <a16:creationId xmlns:a16="http://schemas.microsoft.com/office/drawing/2014/main" id="{608EE374-C908-432C-8C95-35B32F5E0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6" y="5080000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Rectangle 279">
              <a:extLst>
                <a:ext uri="{FF2B5EF4-FFF2-40B4-BE49-F238E27FC236}">
                  <a16:creationId xmlns:a16="http://schemas.microsoft.com/office/drawing/2014/main" id="{5306F361-83F4-499F-9285-B87FD5C12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6" y="5080000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21" name="Forest plot">
            <a:extLst>
              <a:ext uri="{FF2B5EF4-FFF2-40B4-BE49-F238E27FC236}">
                <a16:creationId xmlns:a16="http://schemas.microsoft.com/office/drawing/2014/main" id="{D87F046F-AA72-4DF9-9E41-53770FE9AC01}"/>
              </a:ext>
            </a:extLst>
          </p:cNvPr>
          <p:cNvGrpSpPr/>
          <p:nvPr/>
        </p:nvGrpSpPr>
        <p:grpSpPr>
          <a:xfrm>
            <a:off x="5768121" y="2082155"/>
            <a:ext cx="3858260" cy="3956769"/>
            <a:chOff x="4437635" y="2189163"/>
            <a:chExt cx="3144266" cy="395676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A4C342C-FB01-4208-A18A-16FC1724D3DE}"/>
                </a:ext>
              </a:extLst>
            </p:cNvPr>
            <p:cNvGrpSpPr/>
            <p:nvPr/>
          </p:nvGrpSpPr>
          <p:grpSpPr>
            <a:xfrm>
              <a:off x="4437635" y="5877272"/>
              <a:ext cx="2990513" cy="268660"/>
              <a:chOff x="5791561" y="6255965"/>
              <a:chExt cx="2990513" cy="26866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2F7B74-4CB7-4CAD-A322-448D85324F82}"/>
                  </a:ext>
                </a:extLst>
              </p:cNvPr>
              <p:cNvSpPr txBox="1"/>
              <p:nvPr/>
            </p:nvSpPr>
            <p:spPr>
              <a:xfrm>
                <a:off x="5791561" y="6257608"/>
                <a:ext cx="15121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100" b="1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Favorece a finerenona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619880-CD63-4C31-9982-2E886905813D}"/>
                  </a:ext>
                </a:extLst>
              </p:cNvPr>
              <p:cNvSpPr txBox="1"/>
              <p:nvPr/>
            </p:nvSpPr>
            <p:spPr>
              <a:xfrm>
                <a:off x="7519656" y="6263015"/>
                <a:ext cx="12306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100" b="1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Favorece o placebo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D2F89E5-A923-4D4C-9120-BF2978A06D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6674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F58A550-1800-4C5D-A2CA-F9FED6BD0B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8362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Line 253">
              <a:extLst>
                <a:ext uri="{FF2B5EF4-FFF2-40B4-BE49-F238E27FC236}">
                  <a16:creationId xmlns:a16="http://schemas.microsoft.com/office/drawing/2014/main" id="{0B1C570C-0194-48B7-B846-54DD40101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5826" y="2189163"/>
              <a:ext cx="0" cy="32353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Line 254">
              <a:extLst>
                <a:ext uri="{FF2B5EF4-FFF2-40B4-BE49-F238E27FC236}">
                  <a16:creationId xmlns:a16="http://schemas.microsoft.com/office/drawing/2014/main" id="{1C98C01A-EFFD-4800-93D7-B65F2D4CE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026" y="5424488"/>
              <a:ext cx="265112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255">
              <a:extLst>
                <a:ext uri="{FF2B5EF4-FFF2-40B4-BE49-F238E27FC236}">
                  <a16:creationId xmlns:a16="http://schemas.microsoft.com/office/drawing/2014/main" id="{654185E5-70E8-471C-A4DE-970F7EB92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6" y="5424488"/>
              <a:ext cx="2651125" cy="47625"/>
            </a:xfrm>
            <a:custGeom>
              <a:avLst/>
              <a:gdLst>
                <a:gd name="T0" fmla="*/ 0 w 1670"/>
                <a:gd name="T1" fmla="*/ 0 h 30"/>
                <a:gd name="T2" fmla="*/ 0 w 1670"/>
                <a:gd name="T3" fmla="*/ 24 h 30"/>
                <a:gd name="T4" fmla="*/ 832 w 1670"/>
                <a:gd name="T5" fmla="*/ 0 h 30"/>
                <a:gd name="T6" fmla="*/ 832 w 1670"/>
                <a:gd name="T7" fmla="*/ 24 h 30"/>
                <a:gd name="T8" fmla="*/ 1670 w 1670"/>
                <a:gd name="T9" fmla="*/ 0 h 30"/>
                <a:gd name="T10" fmla="*/ 1670 w 1670"/>
                <a:gd name="T11" fmla="*/ 24 h 30"/>
                <a:gd name="T12" fmla="*/ 0 w 1670"/>
                <a:gd name="T13" fmla="*/ 0 h 30"/>
                <a:gd name="T14" fmla="*/ 0 w 1670"/>
                <a:gd name="T15" fmla="*/ 30 h 30"/>
                <a:gd name="T16" fmla="*/ 832 w 1670"/>
                <a:gd name="T17" fmla="*/ 0 h 30"/>
                <a:gd name="T18" fmla="*/ 832 w 1670"/>
                <a:gd name="T19" fmla="*/ 30 h 30"/>
                <a:gd name="T20" fmla="*/ 1670 w 1670"/>
                <a:gd name="T21" fmla="*/ 0 h 30"/>
                <a:gd name="T22" fmla="*/ 1670 w 1670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0" h="30">
                  <a:moveTo>
                    <a:pt x="0" y="0"/>
                  </a:moveTo>
                  <a:lnTo>
                    <a:pt x="0" y="24"/>
                  </a:lnTo>
                  <a:moveTo>
                    <a:pt x="832" y="0"/>
                  </a:moveTo>
                  <a:lnTo>
                    <a:pt x="832" y="24"/>
                  </a:lnTo>
                  <a:moveTo>
                    <a:pt x="1670" y="0"/>
                  </a:moveTo>
                  <a:lnTo>
                    <a:pt x="1670" y="24"/>
                  </a:lnTo>
                  <a:moveTo>
                    <a:pt x="0" y="0"/>
                  </a:moveTo>
                  <a:lnTo>
                    <a:pt x="0" y="30"/>
                  </a:lnTo>
                  <a:moveTo>
                    <a:pt x="832" y="0"/>
                  </a:moveTo>
                  <a:lnTo>
                    <a:pt x="832" y="30"/>
                  </a:lnTo>
                  <a:moveTo>
                    <a:pt x="1670" y="0"/>
                  </a:moveTo>
                  <a:lnTo>
                    <a:pt x="1670" y="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Rectangle 280">
              <a:extLst>
                <a:ext uri="{FF2B5EF4-FFF2-40B4-BE49-F238E27FC236}">
                  <a16:creationId xmlns:a16="http://schemas.microsoft.com/office/drawing/2014/main" id="{769FE980-6F1F-4F41-A3B4-1B84D156E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338" y="5535613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0,50</a:t>
              </a:r>
            </a:p>
          </p:txBody>
        </p:sp>
        <p:sp>
          <p:nvSpPr>
            <p:cNvPr id="312" name="Rectangle 281">
              <a:extLst>
                <a:ext uri="{FF2B5EF4-FFF2-40B4-BE49-F238E27FC236}">
                  <a16:creationId xmlns:a16="http://schemas.microsoft.com/office/drawing/2014/main" id="{55F0084D-F38F-4E39-A8B5-AED5E5A52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6" y="5535613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</a:t>
              </a:r>
            </a:p>
          </p:txBody>
        </p:sp>
        <p:sp>
          <p:nvSpPr>
            <p:cNvPr id="313" name="Rectangle 282">
              <a:extLst>
                <a:ext uri="{FF2B5EF4-FFF2-40B4-BE49-F238E27FC236}">
                  <a16:creationId xmlns:a16="http://schemas.microsoft.com/office/drawing/2014/main" id="{955CA4AA-7F05-4BC7-A84F-5E3E5F13A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113" y="5535613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2,00</a:t>
              </a:r>
            </a:p>
          </p:txBody>
        </p:sp>
      </p:grpSp>
      <p:sp>
        <p:nvSpPr>
          <p:cNvPr id="119" name="Slide Number Placeholder 2">
            <a:extLst>
              <a:ext uri="{FF2B5EF4-FFF2-40B4-BE49-F238E27FC236}">
                <a16:creationId xmlns:a16="http://schemas.microsoft.com/office/drawing/2014/main" id="{31E20AE8-EAC8-4DCA-8B3F-E86041BB454D}"/>
              </a:ext>
            </a:extLst>
          </p:cNvPr>
          <p:cNvSpPr txBox="1">
            <a:spLocks/>
          </p:cNvSpPr>
          <p:nvPr/>
        </p:nvSpPr>
        <p:spPr>
          <a:xfrm>
            <a:off x="11533188" y="6618548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R="0" lvl="0" indent="0" defTabSz="60958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6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097C3-2818-48FF-9964-84D014D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/>
              <a:t>NNT relativo aos principais objetivos primário e secundário ao longo de 3 anos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3582DF-69EC-41C7-B5C9-40E03AABCA3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000" dirty="0"/>
          </a:p>
          <a:p>
            <a:r>
              <a:rPr lang="pt-PT" sz="2000" dirty="0"/>
              <a:t>Efeitos modestos na pressão arterial</a:t>
            </a:r>
          </a:p>
          <a:p>
            <a:r>
              <a:rPr lang="pt-PT" sz="2000" dirty="0"/>
              <a:t>Efeitos consistentes em componentes do objetivo primário</a:t>
            </a:r>
          </a:p>
          <a:p>
            <a:r>
              <a:rPr lang="pt-PT" sz="2000" dirty="0"/>
              <a:t>Efeitos consistentes nos principais subgrupos, incluindo eGFR e UACR no</a:t>
            </a:r>
            <a:r>
              <a:rPr lang="pt-PT" sz="2000" dirty="0">
                <a:solidFill>
                  <a:srgbClr val="C00000"/>
                </a:solidFill>
              </a:rPr>
              <a:t> </a:t>
            </a:r>
            <a:r>
              <a:rPr lang="pt-PT" sz="2000" dirty="0"/>
              <a:t>baseline</a:t>
            </a:r>
            <a:endParaRPr lang="pt-PT" sz="2000" strike="sngStrike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3B3B2-C5BE-4341-AD50-68B4B5A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Resumo sobre a eficácia</a:t>
            </a:r>
            <a:br>
              <a:rPr lang="pt-PT" dirty="0"/>
            </a:br>
            <a:endParaRPr lang="pt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23660-3BC2-4A41-8A34-D410C578E8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19</a:t>
            </a:fld>
            <a:endParaRPr lang="en-US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377928-D514-4E5D-ADB5-0C4A64447217}"/>
              </a:ext>
            </a:extLst>
          </p:cNvPr>
          <p:cNvGrpSpPr/>
          <p:nvPr/>
        </p:nvGrpSpPr>
        <p:grpSpPr>
          <a:xfrm>
            <a:off x="1206218" y="2211754"/>
            <a:ext cx="9732531" cy="2225358"/>
            <a:chOff x="1206218" y="1972580"/>
            <a:chExt cx="9732531" cy="2225358"/>
          </a:xfrm>
        </p:grpSpPr>
        <p:sp>
          <p:nvSpPr>
            <p:cNvPr id="26" name="Rectangle: Rounded Corners 20">
              <a:extLst>
                <a:ext uri="{FF2B5EF4-FFF2-40B4-BE49-F238E27FC236}">
                  <a16:creationId xmlns:a16="http://schemas.microsoft.com/office/drawing/2014/main" id="{D651C0C5-B27F-4C8E-B814-15622395BE16}"/>
                </a:ext>
              </a:extLst>
            </p:cNvPr>
            <p:cNvSpPr/>
            <p:nvPr/>
          </p:nvSpPr>
          <p:spPr bwMode="gray">
            <a:xfrm>
              <a:off x="1206218" y="1995576"/>
              <a:ext cx="4554300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CD0608-D5F9-40B4-9169-749F7C945C38}"/>
                </a:ext>
              </a:extLst>
            </p:cNvPr>
            <p:cNvSpPr/>
            <p:nvPr/>
          </p:nvSpPr>
          <p:spPr>
            <a:xfrm>
              <a:off x="2063551" y="2014076"/>
              <a:ext cx="276861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2800">
                  <a:solidFill>
                    <a:srgbClr val="16374D"/>
                  </a:solidFill>
                  <a:ea typeface="MS PGothic" charset="0"/>
                </a:rPr>
                <a:t>Objetivo </a:t>
              </a:r>
              <a:br>
                <a:rPr lang="pt-PT" sz="2800">
                  <a:solidFill>
                    <a:srgbClr val="16374D"/>
                  </a:solidFill>
                  <a:ea typeface="MS PGothic" charset="0"/>
                </a:rPr>
              </a:br>
              <a:r>
                <a:rPr lang="pt-PT" sz="2800">
                  <a:solidFill>
                    <a:srgbClr val="16374D"/>
                  </a:solidFill>
                  <a:ea typeface="MS PGothic" charset="0"/>
                </a:rPr>
                <a:t>primário renal</a:t>
              </a:r>
            </a:p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3200" b="1">
                  <a:solidFill>
                    <a:srgbClr val="16374D"/>
                  </a:solidFill>
                  <a:ea typeface="MS PGothic" charset="0"/>
                </a:rPr>
                <a:t>NNT=29 </a:t>
              </a:r>
              <a:br>
                <a:rPr lang="pt-PT" sz="2800">
                  <a:solidFill>
                    <a:srgbClr val="16374D"/>
                  </a:solidFill>
                  <a:ea typeface="MS PGothic" charset="0"/>
                </a:rPr>
              </a:br>
              <a:r>
                <a:rPr lang="pt-PT" sz="2400">
                  <a:solidFill>
                    <a:srgbClr val="16374D"/>
                  </a:solidFill>
                  <a:ea typeface="MS PGothic" charset="0"/>
                </a:rPr>
                <a:t>(95% CI 16–166)</a:t>
              </a:r>
            </a:p>
          </p:txBody>
        </p:sp>
        <p:sp>
          <p:nvSpPr>
            <p:cNvPr id="28" name="Rectangle: Rounded Corners 20">
              <a:extLst>
                <a:ext uri="{FF2B5EF4-FFF2-40B4-BE49-F238E27FC236}">
                  <a16:creationId xmlns:a16="http://schemas.microsoft.com/office/drawing/2014/main" id="{B33DE7EC-9C32-49D8-A69C-AC320BFF7602}"/>
                </a:ext>
              </a:extLst>
            </p:cNvPr>
            <p:cNvSpPr/>
            <p:nvPr/>
          </p:nvSpPr>
          <p:spPr bwMode="gray">
            <a:xfrm flipH="1">
              <a:off x="6671638" y="2003137"/>
              <a:ext cx="4267111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7A0768-D96F-4E83-BDC7-F4AFC1A4BE26}"/>
                </a:ext>
              </a:extLst>
            </p:cNvPr>
            <p:cNvSpPr/>
            <p:nvPr/>
          </p:nvSpPr>
          <p:spPr>
            <a:xfrm>
              <a:off x="7236989" y="2014076"/>
              <a:ext cx="271143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2800">
                  <a:solidFill>
                    <a:srgbClr val="16374D"/>
                  </a:solidFill>
                  <a:ea typeface="MS PGothic" charset="0"/>
                </a:rPr>
                <a:t>Objetivo </a:t>
              </a:r>
              <a:br>
                <a:rPr lang="pt-PT" sz="2800">
                  <a:solidFill>
                    <a:srgbClr val="16374D"/>
                  </a:solidFill>
                  <a:ea typeface="MS PGothic" charset="0"/>
                </a:rPr>
              </a:br>
              <a:r>
                <a:rPr lang="pt-PT" sz="2800">
                  <a:solidFill>
                    <a:srgbClr val="16374D"/>
                  </a:solidFill>
                  <a:ea typeface="MS PGothic" charset="0"/>
                </a:rPr>
                <a:t>secundário CV</a:t>
              </a:r>
            </a:p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3200" b="1">
                  <a:solidFill>
                    <a:srgbClr val="16374D"/>
                  </a:solidFill>
                  <a:ea typeface="MS PGothic" charset="0"/>
                </a:rPr>
                <a:t>NNT=42 </a:t>
              </a:r>
              <a:br>
                <a:rPr lang="pt-PT" sz="2800">
                  <a:solidFill>
                    <a:srgbClr val="16374D"/>
                  </a:solidFill>
                  <a:ea typeface="MS PGothic" charset="0"/>
                </a:rPr>
              </a:br>
              <a:r>
                <a:rPr lang="pt-PT" sz="2000">
                  <a:solidFill>
                    <a:srgbClr val="16374D"/>
                  </a:solidFill>
                  <a:ea typeface="MS PGothic" charset="0"/>
                </a:rPr>
                <a:t>(</a:t>
              </a:r>
              <a:r>
                <a:rPr lang="pt-PT" sz="2400">
                  <a:solidFill>
                    <a:srgbClr val="16374D"/>
                  </a:solidFill>
                  <a:ea typeface="MS PGothic" charset="0"/>
                </a:rPr>
                <a:t>95% CI 22–397)</a:t>
              </a: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06061AF6-1DB5-4744-B0E8-0DA33C3B0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tretch/>
          </p:blipFill>
          <p:spPr>
            <a:xfrm>
              <a:off x="4310973" y="1972580"/>
              <a:ext cx="2225359" cy="2225358"/>
            </a:xfrm>
            <a:prstGeom prst="rect">
              <a:avLst/>
            </a:prstGeom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96C59680-31F2-4A57-A061-6A5A918A4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tretch/>
          </p:blipFill>
          <p:spPr>
            <a:xfrm>
              <a:off x="5733024" y="2020159"/>
              <a:ext cx="1839140" cy="1839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84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6892A-CF46-4D04-8EEA-819C542170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3772" y="1128707"/>
            <a:ext cx="7992888" cy="4600585"/>
          </a:xfrm>
        </p:spPr>
        <p:txBody>
          <a:bodyPr>
            <a:normAutofit/>
          </a:bodyPr>
          <a:lstStyle/>
          <a:p>
            <a:r>
              <a:rPr lang="pt-PT" sz="1800" b="1" dirty="0"/>
              <a:t>Honorários pessoais </a:t>
            </a:r>
            <a:r>
              <a:rPr lang="pt-PT" sz="1800" b="1" dirty="0" err="1"/>
              <a:t>e/ou</a:t>
            </a:r>
            <a:r>
              <a:rPr lang="pt-PT" sz="1800" b="1" dirty="0"/>
              <a:t> apoio não financeiro de: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r>
              <a:rPr lang="pt-PT" sz="1800" b="1" dirty="0"/>
              <a:t>Financiamento da investigação pago à Universidade de Chicago por: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pt-PT" sz="1800" b="1" dirty="0"/>
              <a:t>Honorários pessoais de:</a:t>
            </a:r>
          </a:p>
          <a:p>
            <a:endParaRPr lang="pt-PT" sz="1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Declaração de conflito de interesse</a:t>
            </a:r>
            <a:br>
              <a:rPr lang="pt-PT" dirty="0"/>
            </a:br>
            <a:endParaRPr lang="pt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FC445-1B7A-481A-823E-E82DA83C5F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D6FDB-7C13-4B1C-9CB6-2E87DFFB12F9}"/>
              </a:ext>
            </a:extLst>
          </p:cNvPr>
          <p:cNvSpPr txBox="1"/>
          <p:nvPr/>
        </p:nvSpPr>
        <p:spPr>
          <a:xfrm>
            <a:off x="4335009" y="1488649"/>
            <a:ext cx="6045517" cy="1908213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Bayer Heathcare Pharmaceuticals Inc.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Akebia Therapeutics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Janssen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Vifor Pharma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Boehringer Ingelheim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Sanofi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Eli Lilly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AstraZeneca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Fresenius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Ironwood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Merck &amp; Co.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Lexicon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Reata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Otsuka America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Opko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E. R. Squibb &amp; Sons</a:t>
            </a:r>
          </a:p>
          <a:p>
            <a:pPr algn="l">
              <a:spcBef>
                <a:spcPts val="600"/>
              </a:spcBef>
            </a:pPr>
            <a:endParaRPr lang="en-US" sz="1400" dirty="0">
              <a:latin typeface="+mn-lt"/>
            </a:endParaRPr>
          </a:p>
        </p:txBody>
      </p:sp>
      <p:pic>
        <p:nvPicPr>
          <p:cNvPr id="1026" name="Picture 2" descr="Rajiv Agarwal, MD">
            <a:extLst>
              <a:ext uri="{FF2B5EF4-FFF2-40B4-BE49-F238E27FC236}">
                <a16:creationId xmlns:a16="http://schemas.microsoft.com/office/drawing/2014/main" id="{6C8CD827-6E4E-41E6-8D55-2A4FADB8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57" y="1512980"/>
            <a:ext cx="1344000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6FA19-1ECE-490B-AF74-471B0EA996E9}"/>
              </a:ext>
            </a:extLst>
          </p:cNvPr>
          <p:cNvSpPr txBox="1"/>
          <p:nvPr/>
        </p:nvSpPr>
        <p:spPr>
          <a:xfrm>
            <a:off x="4335009" y="4044933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Bayer Heathcare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  <a:latin typeface="+mn-lt"/>
              </a:rPr>
              <a:t>NovoNordisk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Vascular Dynamics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DF18E-FA4B-48A6-89F0-56B5F266D281}"/>
              </a:ext>
            </a:extLst>
          </p:cNvPr>
          <p:cNvSpPr txBox="1"/>
          <p:nvPr/>
        </p:nvSpPr>
        <p:spPr>
          <a:xfrm>
            <a:off x="4335009" y="4889351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Merck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pt-PT" sz="1400">
                <a:solidFill>
                  <a:schemeClr val="accent3"/>
                </a:solidFill>
              </a:rPr>
              <a:t>Alnylam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3C1D3-82BE-4DB8-B13E-FC0D036B3D15}"/>
              </a:ext>
            </a:extLst>
          </p:cNvPr>
          <p:cNvSpPr txBox="1"/>
          <p:nvPr/>
        </p:nvSpPr>
        <p:spPr>
          <a:xfrm>
            <a:off x="1743384" y="1128707"/>
            <a:ext cx="1688147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pt-PT" b="1" i="1">
                <a:solidFill>
                  <a:schemeClr val="accent3"/>
                </a:solidFill>
                <a:latin typeface="+mn-lt"/>
              </a:rPr>
              <a:t>Rajiv Agarwal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2053D-3DDB-4966-8211-A49D8380B80F}"/>
              </a:ext>
            </a:extLst>
          </p:cNvPr>
          <p:cNvSpPr txBox="1"/>
          <p:nvPr/>
        </p:nvSpPr>
        <p:spPr>
          <a:xfrm>
            <a:off x="1597056" y="3689474"/>
            <a:ext cx="1980803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pt-PT" b="1" i="1">
                <a:solidFill>
                  <a:schemeClr val="accent3"/>
                </a:solidFill>
                <a:latin typeface="+mn-lt"/>
              </a:rPr>
              <a:t>George Bakris</a:t>
            </a:r>
          </a:p>
        </p:txBody>
      </p:sp>
      <p:pic>
        <p:nvPicPr>
          <p:cNvPr id="9" name="Picture 8" descr="A person wearing glasses and a suit and tie&#10;&#10;Description automatically generated">
            <a:extLst>
              <a:ext uri="{FF2B5EF4-FFF2-40B4-BE49-F238E27FC236}">
                <a16:creationId xmlns:a16="http://schemas.microsoft.com/office/drawing/2014/main" id="{F2CCD75E-9F82-4CDF-8994-DA7E5CDBA5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71" y="4116465"/>
            <a:ext cx="1299573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29155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2">
            <a:extLst>
              <a:ext uri="{FF2B5EF4-FFF2-40B4-BE49-F238E27FC236}">
                <a16:creationId xmlns:a16="http://schemas.microsoft.com/office/drawing/2014/main" id="{3ED9975A-06B5-4751-906D-389F8574311B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370408362"/>
              </p:ext>
            </p:extLst>
          </p:nvPr>
        </p:nvGraphicFramePr>
        <p:xfrm>
          <a:off x="631825" y="1196752"/>
          <a:ext cx="10898186" cy="3232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47818">
                  <a:extLst>
                    <a:ext uri="{9D8B030D-6E8A-4147-A177-3AD203B41FA5}">
                      <a16:colId xmlns:a16="http://schemas.microsoft.com/office/drawing/2014/main" val="369122345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33226741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577492477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2665873330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48265486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r>
                        <a:rPr lang="pt-PT" sz="1800"/>
                        <a:t>Resultado de segurança, n (%)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800" dirty="0" err="1"/>
                        <a:t>Finerenona</a:t>
                      </a:r>
                      <a:r>
                        <a:rPr lang="pt-PT" sz="1800" dirty="0"/>
                        <a:t> </a:t>
                      </a:r>
                      <a:br>
                        <a:rPr lang="pt-PT" sz="1800" dirty="0"/>
                      </a:br>
                      <a:r>
                        <a:rPr lang="pt-PT" sz="1800" dirty="0"/>
                        <a:t>(= 2827)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800"/>
                        <a:t>Placebo </a:t>
                      </a:r>
                      <a:br>
                        <a:rPr lang="pt-PT" sz="1800"/>
                      </a:br>
                      <a:r>
                        <a:rPr lang="pt-PT" sz="1800"/>
                        <a:t>(n=2831)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3004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Qualquer EA 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2468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(87,3)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2478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(87,5)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7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EA relacionado com o medicamento do estudo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646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(22,9)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449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(15,9)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548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EA que leva à interrupção do tratamento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207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(7,3)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168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(5,9)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718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pt-PT" sz="1800" b="1" dirty="0">
                          <a:solidFill>
                            <a:schemeClr val="tx2"/>
                          </a:solidFill>
                        </a:rPr>
                        <a:t>Qualquer EA </a:t>
                      </a:r>
                      <a:r>
                        <a:rPr lang="pt-PT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sério</a:t>
                      </a:r>
                      <a:r>
                        <a:rPr lang="pt-PT" sz="18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t-PT" sz="1800" b="1" strike="sngStrike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902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(31,9)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971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(34,3)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516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pt-PT" sz="1800" dirty="0">
                          <a:solidFill>
                            <a:schemeClr val="tx2"/>
                          </a:solidFill>
                        </a:rPr>
                        <a:t>EA </a:t>
                      </a:r>
                      <a:r>
                        <a:rPr lang="pt-PT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sério</a:t>
                      </a:r>
                      <a:r>
                        <a:rPr lang="pt-PT" sz="1800" dirty="0">
                          <a:solidFill>
                            <a:schemeClr val="tx2"/>
                          </a:solidFill>
                        </a:rPr>
                        <a:t> relacionado com o medicamento do estudo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48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(1,7)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34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(1,2)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49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pt-PT" sz="1800" dirty="0">
                          <a:solidFill>
                            <a:schemeClr val="tx2"/>
                          </a:solidFill>
                        </a:rPr>
                        <a:t>EA </a:t>
                      </a:r>
                      <a:r>
                        <a:rPr lang="pt-PT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sério</a:t>
                      </a:r>
                      <a:r>
                        <a:rPr lang="pt-PT" sz="1800" dirty="0">
                          <a:solidFill>
                            <a:schemeClr val="tx2"/>
                          </a:solidFill>
                        </a:rPr>
                        <a:t> que leva à </a:t>
                      </a:r>
                      <a:r>
                        <a:rPr lang="pt-PT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descontinuação</a:t>
                      </a:r>
                      <a:r>
                        <a:rPr lang="pt-PT" sz="1800" dirty="0">
                          <a:solidFill>
                            <a:schemeClr val="tx2"/>
                          </a:solidFill>
                        </a:rPr>
                        <a:t> do tratamento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75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(2,7)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>
                          <a:solidFill>
                            <a:schemeClr val="tx2"/>
                          </a:solidFill>
                        </a:rPr>
                        <a:t>78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 dirty="0">
                          <a:solidFill>
                            <a:schemeClr val="tx2"/>
                          </a:solidFill>
                        </a:rPr>
                        <a:t>(2,8)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543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D2FE41-41C4-4DB5-86C1-EC8C6798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/>
              <a:t>Eventos adversos decorrentes do tratamento relatados pelo investigador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2432C-3D75-4838-8D22-488A97EBC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EA, evento adverso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34C24-7D40-41BB-B6D5-C11BADA5C0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194FC-888D-4BA0-832B-C92B8E94B78C}"/>
              </a:ext>
            </a:extLst>
          </p:cNvPr>
          <p:cNvSpPr/>
          <p:nvPr/>
        </p:nvSpPr>
        <p:spPr>
          <a:xfrm>
            <a:off x="623887" y="2708869"/>
            <a:ext cx="10906123" cy="432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2AE83E-EC3C-4135-A71C-455CF1E05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93667"/>
              </p:ext>
            </p:extLst>
          </p:nvPr>
        </p:nvGraphicFramePr>
        <p:xfrm>
          <a:off x="633266" y="5049082"/>
          <a:ext cx="10909299" cy="864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54291">
                  <a:extLst>
                    <a:ext uri="{9D8B030D-6E8A-4147-A177-3AD203B41FA5}">
                      <a16:colId xmlns:a16="http://schemas.microsoft.com/office/drawing/2014/main" val="3027946565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25239231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308924614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83674018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96925162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50800" indent="-508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pt-PT" sz="1800" b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Hipercalemia</a:t>
                      </a: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51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(1,8)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19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(0,7)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800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Aumento de potássio no sangue</a:t>
                      </a: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13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(0,5)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6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pt-PT" sz="18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(0,2)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0277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64CBA27-2209-4F31-BC95-0305590BE029}"/>
              </a:ext>
            </a:extLst>
          </p:cNvPr>
          <p:cNvSpPr txBox="1"/>
          <p:nvPr/>
        </p:nvSpPr>
        <p:spPr>
          <a:xfrm>
            <a:off x="633267" y="4553985"/>
            <a:ext cx="7190925" cy="53866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EA mais comuns que levam à 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descontinuação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do tratamento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9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BDB270-739C-43A0-B579-FE30D1D2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/>
              <a:t>Variação do potássio sérico ao longo do tempo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9703C-D7AE-4AEF-9ACA-8A3F4F25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/>
              <a:t>Os dados entre parênteses são a variação média face à referência; as barras de erro mostram o desvio padrão</a:t>
            </a:r>
          </a:p>
        </p:txBody>
      </p:sp>
      <p:graphicFrame>
        <p:nvGraphicFramePr>
          <p:cNvPr id="6" name="Content Placeholder 16">
            <a:extLst>
              <a:ext uri="{FF2B5EF4-FFF2-40B4-BE49-F238E27FC236}">
                <a16:creationId xmlns:a16="http://schemas.microsoft.com/office/drawing/2014/main" id="{C279C19D-A584-4EA3-8F2F-979E4DD41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29416"/>
              </p:ext>
            </p:extLst>
          </p:nvPr>
        </p:nvGraphicFramePr>
        <p:xfrm>
          <a:off x="790681" y="1124744"/>
          <a:ext cx="9228172" cy="401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360">
            <a:extLst>
              <a:ext uri="{FF2B5EF4-FFF2-40B4-BE49-F238E27FC236}">
                <a16:creationId xmlns:a16="http://schemas.microsoft.com/office/drawing/2014/main" id="{9797FF41-8D29-4778-B545-64A10C2F64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36622" y="2836658"/>
            <a:ext cx="28200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Valor de potássio sérico médio [K</a:t>
            </a:r>
            <a:r>
              <a:rPr kumimoji="0" lang="pt-PT" sz="1600" b="1" i="0" u="none" strike="noStrike" cap="none" normalizeH="0" baseline="3000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+</a:t>
            </a:r>
            <a:r>
              <a:rPr kumimoji="0" lang="pt-PT" sz="16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] (</a:t>
            </a:r>
            <a:r>
              <a:rPr kumimoji="0" lang="pt-PT" sz="1600" b="1" i="0" u="none" strike="noStrike" cap="none" normalizeH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mmol/l</a:t>
            </a:r>
            <a:r>
              <a:rPr kumimoji="0" lang="pt-PT" sz="16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)</a:t>
            </a:r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210BBCBE-A2AF-4068-B2A8-0CC1F2124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663" y="5007275"/>
            <a:ext cx="28838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Meses desde a </a:t>
            </a:r>
            <a:r>
              <a:rPr lang="pt-PT" sz="1600" b="1" dirty="0">
                <a:solidFill>
                  <a:srgbClr val="000000"/>
                </a:solidFill>
                <a:ea typeface="MS PGothic" charset="0"/>
              </a:rPr>
              <a:t>randomização</a:t>
            </a:r>
            <a:endParaRPr kumimoji="0" lang="pt-PT" sz="1600" b="1" i="0" u="none" strike="sngStrike" cap="none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" panose="020B0604020202020204" pitchFamily="34" charset="0"/>
              <a:ea typeface="MS PGothic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B2443-4801-40A1-8723-4C1043B4B031}"/>
              </a:ext>
            </a:extLst>
          </p:cNvPr>
          <p:cNvSpPr txBox="1"/>
          <p:nvPr/>
        </p:nvSpPr>
        <p:spPr>
          <a:xfrm>
            <a:off x="8756282" y="1712980"/>
            <a:ext cx="2344274" cy="5715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pt-PT" sz="16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  <a:t>Valor de potássio sérico médio </a:t>
            </a:r>
            <a:br>
              <a:rPr kumimoji="0" lang="pt-PT" sz="16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</a:b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  <a:t>[K</a:t>
            </a:r>
            <a:r>
              <a:rPr kumimoji="0" lang="pt-PT" sz="1600" b="1" i="0" u="none" strike="noStrike" cap="none" normalizeH="0" baseline="3000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  <a:t>+</a:t>
            </a: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  <a:t>] </a:t>
            </a:r>
            <a:r>
              <a:rPr lang="pt-PT" sz="1600" b="1" dirty="0">
                <a:solidFill>
                  <a:srgbClr val="000000"/>
                </a:solidFill>
                <a:ea typeface="MS PGothic" charset="0"/>
              </a:rPr>
              <a:t>no</a:t>
            </a: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ea typeface="MS PGothic" charset="0"/>
              </a:rPr>
              <a:t> </a:t>
            </a:r>
            <a:r>
              <a:rPr lang="pt-PT" sz="1600" b="1" dirty="0">
                <a:solidFill>
                  <a:srgbClr val="000000"/>
                </a:solidFill>
                <a:ea typeface="MS PGothic" charset="0"/>
              </a:rPr>
              <a:t>baseline</a:t>
            </a: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  <a:t>: </a:t>
            </a:r>
            <a:b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</a:b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ea typeface="MS PGothic" charset="0"/>
              </a:rPr>
              <a:t>Finerenona: 4,4</a:t>
            </a:r>
            <a:r>
              <a:rPr lang="pt-PT" dirty="0">
                <a:solidFill>
                  <a:schemeClr val="bg2"/>
                </a:solidFill>
              </a:rPr>
              <a:t>±</a:t>
            </a: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ea typeface="MS PGothic" charset="0"/>
              </a:rPr>
              <a:t>0,5 </a:t>
            </a:r>
            <a:b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ea typeface="MS PGothic" charset="0"/>
              </a:rPr>
            </a:b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ea typeface="MS PGothic" charset="0"/>
              </a:rPr>
              <a:t>Placebo: 4,4</a:t>
            </a:r>
            <a:r>
              <a:rPr lang="pt-PT" dirty="0"/>
              <a:t>±</a:t>
            </a: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ea typeface="MS PGothic" charset="0"/>
              </a:rPr>
              <a:t>0,5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04F90-D210-484A-BFB7-93C7B407D296}"/>
              </a:ext>
            </a:extLst>
          </p:cNvPr>
          <p:cNvSpPr/>
          <p:nvPr/>
        </p:nvSpPr>
        <p:spPr>
          <a:xfrm>
            <a:off x="1972691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>
                <a:solidFill>
                  <a:schemeClr val="bg2"/>
                </a:solidFill>
                <a:latin typeface="Arial" panose="020B0604020202020204" pitchFamily="34" charset="0"/>
              </a:rPr>
              <a:t>(0,25)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54E85-C0A0-4733-9128-026B5DFECE8F}"/>
              </a:ext>
            </a:extLst>
          </p:cNvPr>
          <p:cNvSpPr/>
          <p:nvPr/>
        </p:nvSpPr>
        <p:spPr>
          <a:xfrm>
            <a:off x="1937425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latin typeface="Arial" panose="020B0604020202020204" pitchFamily="34" charset="0"/>
              </a:rPr>
              <a:t>(0,02)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DA256E-DFA3-48A6-8B9E-15DD58532138}"/>
              </a:ext>
            </a:extLst>
          </p:cNvPr>
          <p:cNvSpPr/>
          <p:nvPr/>
        </p:nvSpPr>
        <p:spPr>
          <a:xfrm>
            <a:off x="3201431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solidFill>
                  <a:schemeClr val="bg2"/>
                </a:solidFill>
                <a:latin typeface="Arial" panose="020B0604020202020204" pitchFamily="34" charset="0"/>
              </a:rPr>
              <a:t>(0,24)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264ED4-109B-4F2E-AA08-3E771284F5B9}"/>
              </a:ext>
            </a:extLst>
          </p:cNvPr>
          <p:cNvSpPr/>
          <p:nvPr/>
        </p:nvSpPr>
        <p:spPr>
          <a:xfrm>
            <a:off x="3201431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latin typeface="Arial" panose="020B0604020202020204" pitchFamily="34" charset="0"/>
              </a:rPr>
              <a:t>(0,04)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771BD3-7981-4644-9C04-DA919FA5C0FE}"/>
              </a:ext>
            </a:extLst>
          </p:cNvPr>
          <p:cNvSpPr/>
          <p:nvPr/>
        </p:nvSpPr>
        <p:spPr>
          <a:xfrm>
            <a:off x="8133137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solidFill>
                  <a:schemeClr val="bg2"/>
                </a:solidFill>
                <a:latin typeface="Arial" panose="020B0604020202020204" pitchFamily="34" charset="0"/>
              </a:rPr>
              <a:t>(0,20)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B562C7-0E9B-47FB-82A1-C81C1E8FE02F}"/>
              </a:ext>
            </a:extLst>
          </p:cNvPr>
          <p:cNvSpPr/>
          <p:nvPr/>
        </p:nvSpPr>
        <p:spPr>
          <a:xfrm>
            <a:off x="6906920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solidFill>
                  <a:schemeClr val="bg2"/>
                </a:solidFill>
                <a:latin typeface="Arial" panose="020B0604020202020204" pitchFamily="34" charset="0"/>
              </a:rPr>
              <a:t>(0,21)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53850-045D-4C8E-9818-E9167316EDFD}"/>
              </a:ext>
            </a:extLst>
          </p:cNvPr>
          <p:cNvSpPr/>
          <p:nvPr/>
        </p:nvSpPr>
        <p:spPr>
          <a:xfrm>
            <a:off x="5042814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solidFill>
                  <a:schemeClr val="bg2"/>
                </a:solidFill>
                <a:latin typeface="Arial" panose="020B0604020202020204" pitchFamily="34" charset="0"/>
              </a:rPr>
              <a:t>(0,21)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9634CE-BD50-45F8-8A11-185C844D3F9A}"/>
              </a:ext>
            </a:extLst>
          </p:cNvPr>
          <p:cNvSpPr/>
          <p:nvPr/>
        </p:nvSpPr>
        <p:spPr>
          <a:xfrm>
            <a:off x="5042814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latin typeface="Arial" panose="020B0604020202020204" pitchFamily="34" charset="0"/>
              </a:rPr>
              <a:t>(0,05)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E7BF7C-ACCF-4FD9-A36F-F0997F0F4F0C}"/>
              </a:ext>
            </a:extLst>
          </p:cNvPr>
          <p:cNvSpPr/>
          <p:nvPr/>
        </p:nvSpPr>
        <p:spPr>
          <a:xfrm>
            <a:off x="6906920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latin typeface="Arial" panose="020B0604020202020204" pitchFamily="34" charset="0"/>
              </a:rPr>
              <a:t>(0,07)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69AEF1-3FEE-4FE3-A2ED-EC4EBFFB8B4F}"/>
              </a:ext>
            </a:extLst>
          </p:cNvPr>
          <p:cNvSpPr/>
          <p:nvPr/>
        </p:nvSpPr>
        <p:spPr>
          <a:xfrm>
            <a:off x="8133137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PT" sz="1600">
                <a:latin typeface="Arial" panose="020B0604020202020204" pitchFamily="34" charset="0"/>
              </a:rPr>
              <a:t>(0,07)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C65A4A8-9968-46F6-ADFA-C638EA601B16}"/>
              </a:ext>
            </a:extLst>
          </p:cNvPr>
          <p:cNvSpPr/>
          <p:nvPr/>
        </p:nvSpPr>
        <p:spPr>
          <a:xfrm>
            <a:off x="669168" y="5517304"/>
            <a:ext cx="10755423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>
                <a:solidFill>
                  <a:schemeClr val="accent3"/>
                </a:solidFill>
              </a:rPr>
              <a:t>Diferença média máxima no potássio sérico entre grupos</a:t>
            </a:r>
            <a:br>
              <a:rPr lang="pt-PT" sz="2000" b="1">
                <a:solidFill>
                  <a:schemeClr val="accent3"/>
                </a:solidFill>
              </a:rPr>
            </a:br>
            <a:r>
              <a:rPr lang="pt-PT" sz="2000" b="1">
                <a:solidFill>
                  <a:schemeClr val="accent3"/>
                </a:solidFill>
              </a:rPr>
              <a:t>= 0,23 mmol/l no mês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1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ey Box">
            <a:extLst>
              <a:ext uri="{FF2B5EF4-FFF2-40B4-BE49-F238E27FC236}">
                <a16:creationId xmlns:a16="http://schemas.microsoft.com/office/drawing/2014/main" id="{3649A535-BBEA-4E41-9180-D4062AAB55FA}"/>
              </a:ext>
            </a:extLst>
          </p:cNvPr>
          <p:cNvSpPr/>
          <p:nvPr/>
        </p:nvSpPr>
        <p:spPr>
          <a:xfrm>
            <a:off x="4734047" y="1638266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 fontScale="90000"/>
          </a:bodyPr>
          <a:lstStyle/>
          <a:p>
            <a:r>
              <a:rPr lang="pt-PT"/>
              <a:t>Eventos adversos decorrentes do tratamento relatados pelo investigador </a:t>
            </a:r>
            <a:br>
              <a:rPr lang="pt-PT"/>
            </a:br>
            <a:r>
              <a:rPr lang="pt-PT"/>
              <a:t>relacionados com hipercalemia</a:t>
            </a:r>
          </a:p>
        </p:txBody>
      </p:sp>
      <p:graphicFrame>
        <p:nvGraphicFramePr>
          <p:cNvPr id="8" name="Graph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74326641"/>
              </p:ext>
            </p:extLst>
          </p:nvPr>
        </p:nvGraphicFramePr>
        <p:xfrm>
          <a:off x="443255" y="1187962"/>
          <a:ext cx="9097554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Legend">
            <a:extLst>
              <a:ext uri="{FF2B5EF4-FFF2-40B4-BE49-F238E27FC236}">
                <a16:creationId xmlns:a16="http://schemas.microsoft.com/office/drawing/2014/main" id="{B271D6ED-CB40-4423-92AC-BFD3911DB400}"/>
              </a:ext>
            </a:extLst>
          </p:cNvPr>
          <p:cNvGrpSpPr/>
          <p:nvPr/>
        </p:nvGrpSpPr>
        <p:grpSpPr>
          <a:xfrm>
            <a:off x="9540809" y="2044585"/>
            <a:ext cx="2250616" cy="553998"/>
            <a:chOff x="8738488" y="2044585"/>
            <a:chExt cx="2250616" cy="553998"/>
          </a:xfrm>
        </p:grpSpPr>
        <p:sp>
          <p:nvSpPr>
            <p:cNvPr id="23" name="Placebo legend">
              <a:extLst>
                <a:ext uri="{FF2B5EF4-FFF2-40B4-BE49-F238E27FC236}">
                  <a16:creationId xmlns:a16="http://schemas.microsoft.com/office/drawing/2014/main" id="{7C981E35-BB68-4213-9F79-EDE7CC32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1891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(n=2831)</a:t>
              </a:r>
            </a:p>
          </p:txBody>
        </p:sp>
        <p:sp>
          <p:nvSpPr>
            <p:cNvPr id="24" name="Finer legend">
              <a:extLst>
                <a:ext uri="{FF2B5EF4-FFF2-40B4-BE49-F238E27FC236}">
                  <a16:creationId xmlns:a16="http://schemas.microsoft.com/office/drawing/2014/main" id="{D96ADE4E-69ED-4C84-854C-3B941ADF0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8" y="2044585"/>
              <a:ext cx="22506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Finerenona (= 2827)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*Usando os termos preferidos pela MedDRA “hipercalemia” e “aumento de potássio no sangue”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59">
            <a:extLst>
              <a:ext uri="{FF2B5EF4-FFF2-40B4-BE49-F238E27FC236}">
                <a16:creationId xmlns:a16="http://schemas.microsoft.com/office/drawing/2014/main" id="{E575854D-B7D8-46C8-AB52-C38D7D12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711" y="5847075"/>
            <a:ext cx="5126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EA relatados pelo investigador relacionados com hipercalemia*</a:t>
            </a:r>
          </a:p>
        </p:txBody>
      </p:sp>
      <p:grpSp>
        <p:nvGrpSpPr>
          <p:cNvPr id="10" name="Any TEAE">
            <a:extLst>
              <a:ext uri="{FF2B5EF4-FFF2-40B4-BE49-F238E27FC236}">
                <a16:creationId xmlns:a16="http://schemas.microsoft.com/office/drawing/2014/main" id="{868B2B73-A299-4ABE-A3DB-2F65D6C674E4}"/>
              </a:ext>
            </a:extLst>
          </p:cNvPr>
          <p:cNvGrpSpPr/>
          <p:nvPr/>
        </p:nvGrpSpPr>
        <p:grpSpPr>
          <a:xfrm>
            <a:off x="1655179" y="1858890"/>
            <a:ext cx="3059650" cy="467917"/>
            <a:chOff x="1580979" y="1858890"/>
            <a:chExt cx="2750663" cy="467917"/>
          </a:xfrm>
        </p:grpSpPr>
        <p:sp>
          <p:nvSpPr>
            <p:cNvPr id="2" name="Any TEAE">
              <a:extLst>
                <a:ext uri="{FF2B5EF4-FFF2-40B4-BE49-F238E27FC236}">
                  <a16:creationId xmlns:a16="http://schemas.microsoft.com/office/drawing/2014/main" id="{85AD0CEF-DBB4-4792-966B-FFDF56960E1B}"/>
                </a:ext>
              </a:extLst>
            </p:cNvPr>
            <p:cNvSpPr txBox="1"/>
            <p:nvPr/>
          </p:nvSpPr>
          <p:spPr>
            <a:xfrm>
              <a:off x="1580979" y="1858890"/>
              <a:ext cx="2750663" cy="406664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Qualquer EA decorrente do tratamento</a:t>
              </a:r>
            </a:p>
          </p:txBody>
        </p:sp>
        <p:grpSp>
          <p:nvGrpSpPr>
            <p:cNvPr id="31" name="White box line">
              <a:extLst>
                <a:ext uri="{FF2B5EF4-FFF2-40B4-BE49-F238E27FC236}">
                  <a16:creationId xmlns:a16="http://schemas.microsoft.com/office/drawing/2014/main" id="{81F36882-4065-4C1C-AB4A-D65A23731EA4}"/>
                </a:ext>
              </a:extLst>
            </p:cNvPr>
            <p:cNvGrpSpPr/>
            <p:nvPr/>
          </p:nvGrpSpPr>
          <p:grpSpPr>
            <a:xfrm>
              <a:off x="1620599" y="2217806"/>
              <a:ext cx="2679080" cy="109001"/>
              <a:chOff x="2016721" y="2246705"/>
              <a:chExt cx="2880000" cy="71083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502C1520-B9A2-4885-AD1B-D3376D4BDE5A}"/>
                  </a:ext>
                </a:extLst>
              </p:cNvPr>
              <p:cNvCxnSpPr/>
              <p:nvPr/>
            </p:nvCxnSpPr>
            <p:spPr>
              <a:xfrm>
                <a:off x="2016721" y="2282244"/>
                <a:ext cx="28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76BB09B-928B-4C4A-AF9C-79D57AFA37EE}"/>
                  </a:ext>
                </a:extLst>
              </p:cNvPr>
              <p:cNvGrpSpPr/>
              <p:nvPr/>
            </p:nvGrpSpPr>
            <p:grpSpPr>
              <a:xfrm>
                <a:off x="2016721" y="2246705"/>
                <a:ext cx="2880000" cy="71083"/>
                <a:chOff x="1953994" y="2246705"/>
                <a:chExt cx="2880000" cy="7108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96D77C6-17C9-439E-86F5-B67EBAE040CC}"/>
                    </a:ext>
                  </a:extLst>
                </p:cNvPr>
                <p:cNvCxnSpPr/>
                <p:nvPr/>
              </p:nvCxnSpPr>
              <p:spPr>
                <a:xfrm>
                  <a:off x="483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A68B8DA-ED2A-46E2-8170-784623EAB841}"/>
                    </a:ext>
                  </a:extLst>
                </p:cNvPr>
                <p:cNvCxnSpPr/>
                <p:nvPr/>
              </p:nvCxnSpPr>
              <p:spPr>
                <a:xfrm>
                  <a:off x="195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TEAE w CC">
            <a:extLst>
              <a:ext uri="{FF2B5EF4-FFF2-40B4-BE49-F238E27FC236}">
                <a16:creationId xmlns:a16="http://schemas.microsoft.com/office/drawing/2014/main" id="{08D8118F-571F-4850-B2FE-2AF8844CE05E}"/>
              </a:ext>
            </a:extLst>
          </p:cNvPr>
          <p:cNvGrpSpPr/>
          <p:nvPr/>
        </p:nvGrpSpPr>
        <p:grpSpPr>
          <a:xfrm>
            <a:off x="4316497" y="2061286"/>
            <a:ext cx="5452535" cy="265521"/>
            <a:chOff x="3973536" y="2061286"/>
            <a:chExt cx="4901896" cy="265521"/>
          </a:xfrm>
        </p:grpSpPr>
        <p:grpSp>
          <p:nvGrpSpPr>
            <p:cNvPr id="32" name="Grey box line">
              <a:extLst>
                <a:ext uri="{FF2B5EF4-FFF2-40B4-BE49-F238E27FC236}">
                  <a16:creationId xmlns:a16="http://schemas.microsoft.com/office/drawing/2014/main" id="{BAB54604-099B-4F89-86B7-B21E3B608113}"/>
                </a:ext>
              </a:extLst>
            </p:cNvPr>
            <p:cNvGrpSpPr/>
            <p:nvPr/>
          </p:nvGrpSpPr>
          <p:grpSpPr>
            <a:xfrm>
              <a:off x="4342519" y="2217806"/>
              <a:ext cx="4163930" cy="109001"/>
              <a:chOff x="6745624" y="2239914"/>
              <a:chExt cx="4428011" cy="144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E6CC09F-0AAD-41D4-80C7-178E4BFBE95D}"/>
                  </a:ext>
                </a:extLst>
              </p:cNvPr>
              <p:cNvCxnSpPr/>
              <p:nvPr/>
            </p:nvCxnSpPr>
            <p:spPr>
              <a:xfrm>
                <a:off x="6745624" y="2324579"/>
                <a:ext cx="44280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7B90CE5-9798-42A7-BC3C-9AEFDD27BC2B}"/>
                  </a:ext>
                </a:extLst>
              </p:cNvPr>
              <p:cNvGrpSpPr/>
              <p:nvPr/>
            </p:nvGrpSpPr>
            <p:grpSpPr>
              <a:xfrm>
                <a:off x="6745624" y="2239914"/>
                <a:ext cx="4428011" cy="144000"/>
                <a:chOff x="1953994" y="2239914"/>
                <a:chExt cx="2880000" cy="144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B992DB6-01C8-426D-826D-89FED8E94254}"/>
                    </a:ext>
                  </a:extLst>
                </p:cNvPr>
                <p:cNvCxnSpPr/>
                <p:nvPr/>
              </p:nvCxnSpPr>
              <p:spPr>
                <a:xfrm>
                  <a:off x="483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3F966B4-61C5-4FC8-9AAA-CA901F386850}"/>
                    </a:ext>
                  </a:extLst>
                </p:cNvPr>
                <p:cNvCxnSpPr/>
                <p:nvPr/>
              </p:nvCxnSpPr>
              <p:spPr>
                <a:xfrm>
                  <a:off x="195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TEAE w/ Clinical consequences">
              <a:extLst>
                <a:ext uri="{FF2B5EF4-FFF2-40B4-BE49-F238E27FC236}">
                  <a16:creationId xmlns:a16="http://schemas.microsoft.com/office/drawing/2014/main" id="{55ED5592-E3D1-419A-85B9-0B1C21646F2A}"/>
                </a:ext>
              </a:extLst>
            </p:cNvPr>
            <p:cNvSpPr txBox="1"/>
            <p:nvPr/>
          </p:nvSpPr>
          <p:spPr>
            <a:xfrm>
              <a:off x="3973536" y="2061286"/>
              <a:ext cx="4901896" cy="204268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EA decorrente do tratamento </a:t>
              </a:r>
              <a:b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com consequências clínicas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80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8" grpId="0" uiExpand="1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rey Box">
            <a:extLst>
              <a:ext uri="{FF2B5EF4-FFF2-40B4-BE49-F238E27FC236}">
                <a16:creationId xmlns:a16="http://schemas.microsoft.com/office/drawing/2014/main" id="{8A15F5D2-5A3E-4252-972F-0A343A039AF2}"/>
              </a:ext>
            </a:extLst>
          </p:cNvPr>
          <p:cNvSpPr/>
          <p:nvPr/>
        </p:nvSpPr>
        <p:spPr>
          <a:xfrm>
            <a:off x="4734047" y="1638266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0314282"/>
              </p:ext>
            </p:extLst>
          </p:nvPr>
        </p:nvGraphicFramePr>
        <p:xfrm>
          <a:off x="443255" y="1187962"/>
          <a:ext cx="9108733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 fontScale="90000"/>
          </a:bodyPr>
          <a:lstStyle/>
          <a:p>
            <a:r>
              <a:rPr lang="pt-PT" dirty="0"/>
              <a:t>Eventos adversos decorrentes do tratamento relatados pelo investigador </a:t>
            </a:r>
            <a:br>
              <a:rPr lang="pt-PT" dirty="0"/>
            </a:br>
            <a:r>
              <a:rPr lang="pt-PT" dirty="0"/>
              <a:t>relacionados com lesão renal aguda </a:t>
            </a:r>
            <a:r>
              <a:rPr lang="pt-PT" strike="sngStrike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z="1000">
                <a:solidFill>
                  <a:srgbClr val="53585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8437E615-02D8-4FE8-8F74-864961C6C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829" y="5847075"/>
            <a:ext cx="67105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EA relatados pelo investigador relacionados com lesão renal </a:t>
            </a:r>
            <a:r>
              <a:rPr lang="pt-PT" sz="1600" b="1" dirty="0">
                <a:solidFill>
                  <a:srgbClr val="000000"/>
                </a:solidFill>
                <a:ea typeface="MS PGothic" charset="0"/>
              </a:rPr>
              <a:t>aguda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89BCD-E462-428C-9E33-706BD30A31AF}"/>
              </a:ext>
            </a:extLst>
          </p:cNvPr>
          <p:cNvGrpSpPr/>
          <p:nvPr/>
        </p:nvGrpSpPr>
        <p:grpSpPr>
          <a:xfrm>
            <a:off x="1655179" y="1858890"/>
            <a:ext cx="8113853" cy="467917"/>
            <a:chOff x="1580979" y="1858890"/>
            <a:chExt cx="7294453" cy="467917"/>
          </a:xfrm>
        </p:grpSpPr>
        <p:grpSp>
          <p:nvGrpSpPr>
            <p:cNvPr id="30" name="Any TEAE">
              <a:extLst>
                <a:ext uri="{FF2B5EF4-FFF2-40B4-BE49-F238E27FC236}">
                  <a16:creationId xmlns:a16="http://schemas.microsoft.com/office/drawing/2014/main" id="{196C3C55-FDA5-4D27-9B8E-598C67032DA8}"/>
                </a:ext>
              </a:extLst>
            </p:cNvPr>
            <p:cNvGrpSpPr/>
            <p:nvPr/>
          </p:nvGrpSpPr>
          <p:grpSpPr>
            <a:xfrm>
              <a:off x="1580979" y="1858890"/>
              <a:ext cx="2750663" cy="467917"/>
              <a:chOff x="1580979" y="1858890"/>
              <a:chExt cx="2750663" cy="467917"/>
            </a:xfrm>
          </p:grpSpPr>
          <p:sp>
            <p:nvSpPr>
              <p:cNvPr id="41" name="Any TEAE">
                <a:extLst>
                  <a:ext uri="{FF2B5EF4-FFF2-40B4-BE49-F238E27FC236}">
                    <a16:creationId xmlns:a16="http://schemas.microsoft.com/office/drawing/2014/main" id="{05AC1D53-D69F-4C21-9058-F07C0C9970EC}"/>
                  </a:ext>
                </a:extLst>
              </p:cNvPr>
              <p:cNvSpPr txBox="1"/>
              <p:nvPr/>
            </p:nvSpPr>
            <p:spPr>
              <a:xfrm>
                <a:off x="1580979" y="1858890"/>
                <a:ext cx="2750663" cy="40666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60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Qualquer EA decorrente do tratamento</a:t>
                </a:r>
              </a:p>
            </p:txBody>
          </p:sp>
          <p:grpSp>
            <p:nvGrpSpPr>
              <p:cNvPr id="42" name="White box line">
                <a:extLst>
                  <a:ext uri="{FF2B5EF4-FFF2-40B4-BE49-F238E27FC236}">
                    <a16:creationId xmlns:a16="http://schemas.microsoft.com/office/drawing/2014/main" id="{01A9F0A6-5A96-4B7E-870B-734A8247CD9F}"/>
                  </a:ext>
                </a:extLst>
              </p:cNvPr>
              <p:cNvGrpSpPr/>
              <p:nvPr/>
            </p:nvGrpSpPr>
            <p:grpSpPr>
              <a:xfrm>
                <a:off x="1620599" y="2217806"/>
                <a:ext cx="2679080" cy="109001"/>
                <a:chOff x="2016721" y="2246705"/>
                <a:chExt cx="2880000" cy="7108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8B21C4D-547F-487C-8F45-343CF5BC353B}"/>
                    </a:ext>
                  </a:extLst>
                </p:cNvPr>
                <p:cNvCxnSpPr/>
                <p:nvPr/>
              </p:nvCxnSpPr>
              <p:spPr>
                <a:xfrm>
                  <a:off x="2016721" y="2282244"/>
                  <a:ext cx="28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466F903-64AB-489A-B752-BF6208E70C07}"/>
                    </a:ext>
                  </a:extLst>
                </p:cNvPr>
                <p:cNvGrpSpPr/>
                <p:nvPr/>
              </p:nvGrpSpPr>
              <p:grpSpPr>
                <a:xfrm>
                  <a:off x="2016721" y="2246705"/>
                  <a:ext cx="2880000" cy="71083"/>
                  <a:chOff x="1953994" y="2246705"/>
                  <a:chExt cx="2880000" cy="71083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0EBB9632-A689-4BC6-8712-E54B13DC9B7B}"/>
                      </a:ext>
                    </a:extLst>
                  </p:cNvPr>
                  <p:cNvCxnSpPr/>
                  <p:nvPr/>
                </p:nvCxnSpPr>
                <p:spPr>
                  <a:xfrm>
                    <a:off x="483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BF41842C-0F37-46DE-8A3B-28A2300A0A18}"/>
                      </a:ext>
                    </a:extLst>
                  </p:cNvPr>
                  <p:cNvCxnSpPr/>
                  <p:nvPr/>
                </p:nvCxnSpPr>
                <p:spPr>
                  <a:xfrm>
                    <a:off x="195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" name="TEAE w CC">
              <a:extLst>
                <a:ext uri="{FF2B5EF4-FFF2-40B4-BE49-F238E27FC236}">
                  <a16:creationId xmlns:a16="http://schemas.microsoft.com/office/drawing/2014/main" id="{1C83B519-A876-430C-9A37-1B082CCEB444}"/>
                </a:ext>
              </a:extLst>
            </p:cNvPr>
            <p:cNvGrpSpPr/>
            <p:nvPr/>
          </p:nvGrpSpPr>
          <p:grpSpPr>
            <a:xfrm>
              <a:off x="3973536" y="2061286"/>
              <a:ext cx="4901896" cy="265521"/>
              <a:chOff x="3973536" y="2061286"/>
              <a:chExt cx="4901896" cy="265521"/>
            </a:xfrm>
          </p:grpSpPr>
          <p:grpSp>
            <p:nvGrpSpPr>
              <p:cNvPr id="34" name="Grey box line">
                <a:extLst>
                  <a:ext uri="{FF2B5EF4-FFF2-40B4-BE49-F238E27FC236}">
                    <a16:creationId xmlns:a16="http://schemas.microsoft.com/office/drawing/2014/main" id="{D2B3A949-A17D-425F-AF7D-61F345EC8D5E}"/>
                  </a:ext>
                </a:extLst>
              </p:cNvPr>
              <p:cNvGrpSpPr/>
              <p:nvPr/>
            </p:nvGrpSpPr>
            <p:grpSpPr>
              <a:xfrm>
                <a:off x="4342519" y="2217806"/>
                <a:ext cx="4163930" cy="109001"/>
                <a:chOff x="6745624" y="2239914"/>
                <a:chExt cx="4428011" cy="14400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FFA5157-1722-4FFF-9914-FFCC65E8FE1A}"/>
                    </a:ext>
                  </a:extLst>
                </p:cNvPr>
                <p:cNvCxnSpPr/>
                <p:nvPr/>
              </p:nvCxnSpPr>
              <p:spPr>
                <a:xfrm>
                  <a:off x="6745624" y="2324579"/>
                  <a:ext cx="44280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B0D7AF6-A946-42CA-92D5-40CCCBA78607}"/>
                    </a:ext>
                  </a:extLst>
                </p:cNvPr>
                <p:cNvGrpSpPr/>
                <p:nvPr/>
              </p:nvGrpSpPr>
              <p:grpSpPr>
                <a:xfrm>
                  <a:off x="6745624" y="2239914"/>
                  <a:ext cx="4428011" cy="144000"/>
                  <a:chOff x="1953994" y="2239914"/>
                  <a:chExt cx="2880000" cy="144000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52D34481-371D-48E2-BA5E-946D3E834419}"/>
                      </a:ext>
                    </a:extLst>
                  </p:cNvPr>
                  <p:cNvCxnSpPr/>
                  <p:nvPr/>
                </p:nvCxnSpPr>
                <p:spPr>
                  <a:xfrm>
                    <a:off x="483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023C2AC1-5311-4C79-B1AB-B4CDDA6A8489}"/>
                      </a:ext>
                    </a:extLst>
                  </p:cNvPr>
                  <p:cNvCxnSpPr/>
                  <p:nvPr/>
                </p:nvCxnSpPr>
                <p:spPr>
                  <a:xfrm>
                    <a:off x="195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" name="TEAE w/ Clinical consequences">
                <a:extLst>
                  <a:ext uri="{FF2B5EF4-FFF2-40B4-BE49-F238E27FC236}">
                    <a16:creationId xmlns:a16="http://schemas.microsoft.com/office/drawing/2014/main" id="{EAE673B4-A863-4FE5-AA98-CB5D3045493A}"/>
                  </a:ext>
                </a:extLst>
              </p:cNvPr>
              <p:cNvSpPr txBox="1"/>
              <p:nvPr/>
            </p:nvSpPr>
            <p:spPr>
              <a:xfrm>
                <a:off x="3973536" y="2061286"/>
                <a:ext cx="4901896" cy="20426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60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EA decorrente do tratamento </a:t>
                </a:r>
                <a:br>
                  <a:rPr kumimoji="0" lang="pt-PT" sz="160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</a:br>
                <a:r>
                  <a:rPr kumimoji="0" lang="pt-PT" sz="160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com consequências clínicas</a:t>
                </a:r>
              </a:p>
            </p:txBody>
          </p:sp>
        </p:grpSp>
      </p:grpSp>
      <p:grpSp>
        <p:nvGrpSpPr>
          <p:cNvPr id="47" name="Legend">
            <a:extLst>
              <a:ext uri="{FF2B5EF4-FFF2-40B4-BE49-F238E27FC236}">
                <a16:creationId xmlns:a16="http://schemas.microsoft.com/office/drawing/2014/main" id="{0A49F8E5-B678-41BA-B5E5-B52F13D18D7E}"/>
              </a:ext>
            </a:extLst>
          </p:cNvPr>
          <p:cNvGrpSpPr/>
          <p:nvPr/>
        </p:nvGrpSpPr>
        <p:grpSpPr>
          <a:xfrm>
            <a:off x="9540809" y="2044585"/>
            <a:ext cx="2250616" cy="553998"/>
            <a:chOff x="8738488" y="2044585"/>
            <a:chExt cx="2250616" cy="553998"/>
          </a:xfrm>
        </p:grpSpPr>
        <p:sp>
          <p:nvSpPr>
            <p:cNvPr id="48" name="Placebo legend">
              <a:extLst>
                <a:ext uri="{FF2B5EF4-FFF2-40B4-BE49-F238E27FC236}">
                  <a16:creationId xmlns:a16="http://schemas.microsoft.com/office/drawing/2014/main" id="{3246DAC1-C970-412C-BACE-C4ADCEB9D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1891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(n=2831)</a:t>
              </a:r>
            </a:p>
          </p:txBody>
        </p:sp>
        <p:sp>
          <p:nvSpPr>
            <p:cNvPr id="49" name="Finer legend">
              <a:extLst>
                <a:ext uri="{FF2B5EF4-FFF2-40B4-BE49-F238E27FC236}">
                  <a16:creationId xmlns:a16="http://schemas.microsoft.com/office/drawing/2014/main" id="{E91FFBAB-7BA7-4853-9A35-33B480E6A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8" y="2044585"/>
              <a:ext cx="22506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Finerenona (= 2827)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401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A957C-B01D-493A-933A-8467F5B6A6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901421" cy="4600585"/>
          </a:xfrm>
        </p:spPr>
        <p:txBody>
          <a:bodyPr vert="horz" lIns="9000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PT" sz="2400" dirty="0"/>
              <a:t>Numa população de doentes com DRC avançada, recebendo a dose máxima tolerada de inibidores da enzima conversora da angiotensina/antagonista dos recetores da angiotensina (IECA/ARB), e à exceção da retirada temporária do medicamento do estudo, a gestão de K</a:t>
            </a:r>
            <a:r>
              <a:rPr lang="pt-PT" sz="2400" baseline="30000" dirty="0"/>
              <a:t>+</a:t>
            </a:r>
            <a:r>
              <a:rPr lang="pt-PT" sz="2400" dirty="0"/>
              <a:t> ficou ao critério do investigador:</a:t>
            </a:r>
          </a:p>
          <a:p>
            <a:r>
              <a:rPr lang="pt-PT" sz="2400" dirty="0"/>
              <a:t>A finerenona foi bem tolerada</a:t>
            </a:r>
          </a:p>
          <a:p>
            <a:r>
              <a:rPr lang="pt-PT" sz="2400" dirty="0">
                <a:ea typeface="+mn-lt"/>
                <a:cs typeface="+mn-lt"/>
              </a:rPr>
              <a:t>No geral, os eventos adversos decorrentes do tratamento foram similares entre grupos</a:t>
            </a:r>
          </a:p>
          <a:p>
            <a:r>
              <a:rPr lang="pt-PT" sz="2400" dirty="0">
                <a:ea typeface="+mn-lt"/>
                <a:cs typeface="+mn-lt"/>
              </a:rPr>
              <a:t>A finerenona levou a um aumento médio dos níveis de potássio sérico  [K</a:t>
            </a:r>
            <a:r>
              <a:rPr lang="pt-PT" sz="2400" baseline="30000" dirty="0">
                <a:ea typeface="+mn-lt"/>
                <a:cs typeface="+mn-lt"/>
              </a:rPr>
              <a:t>+</a:t>
            </a:r>
            <a:r>
              <a:rPr lang="pt-PT" sz="2400" dirty="0">
                <a:ea typeface="+mn-lt"/>
                <a:cs typeface="+mn-lt"/>
              </a:rPr>
              <a:t>] de 0,2 mmol/l nas subpopulações vs placebo</a:t>
            </a:r>
            <a:br>
              <a:rPr lang="pt-PT" sz="2400" dirty="0">
                <a:ea typeface="+mn-lt"/>
                <a:cs typeface="+mn-lt"/>
              </a:rPr>
            </a:br>
            <a:endParaRPr lang="pt-PT" sz="2400" dirty="0">
              <a:ea typeface="+mn-lt"/>
              <a:cs typeface="+mn-lt"/>
            </a:endParaRPr>
          </a:p>
          <a:p>
            <a:pPr lvl="1" indent="-248920"/>
            <a:endParaRPr lang="en-US" sz="2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E6882-F3B6-4780-9F93-A76B284E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Resumo sobre a segurança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3CE6B-A81A-4270-879F-FC57957F22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226400-A8AC-4835-9A04-32C97757E97C}"/>
              </a:ext>
            </a:extLst>
          </p:cNvPr>
          <p:cNvSpPr/>
          <p:nvPr/>
        </p:nvSpPr>
        <p:spPr>
          <a:xfrm>
            <a:off x="551384" y="5732027"/>
            <a:ext cx="10927740" cy="792598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pt-PT" sz="2000" b="1" dirty="0">
                <a:solidFill>
                  <a:schemeClr val="accent3"/>
                </a:solidFill>
              </a:rPr>
              <a:t>Apesar do aumento de hipercalemia</a:t>
            </a:r>
            <a:r>
              <a:rPr lang="pt-PT" sz="2000" b="1" dirty="0">
                <a:solidFill>
                  <a:schemeClr val="accent3"/>
                </a:solidFill>
                <a:ea typeface="+mn-lt"/>
                <a:cs typeface="+mn-lt"/>
              </a:rPr>
              <a:t>, ele foi controlável; somente 2,3% dos doentes interromperam a finerenona vs 0,9% de doentes com placebo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3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947B1E5-84A4-4F2E-BE06-C3C3317C2F8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/>
              <a:t>Benefício-risco em estudos que investigam a inibição do sistema renina-angiotensina em populações de doentes similares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EFA409-83BD-4DD6-A9EA-A56FC084B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9684580" cy="506124"/>
          </a:xfrm>
        </p:spPr>
        <p:txBody>
          <a:bodyPr/>
          <a:lstStyle/>
          <a:p>
            <a:pPr lvl="0">
              <a:buClr>
                <a:srgbClr val="003455"/>
              </a:buClr>
              <a:defRPr/>
            </a:pPr>
            <a:r>
              <a:rPr lang="pt-PT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*A </a:t>
            </a:r>
            <a:r>
              <a:rPr lang="pt-PT" sz="1000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hipercalemia</a:t>
            </a:r>
            <a:r>
              <a:rPr lang="pt-PT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no VA NEPHRON-D foi relatada conforme definida como nível de potássio &gt;6,0 </a:t>
            </a:r>
            <a:r>
              <a:rPr lang="pt-PT" sz="1000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mEq/l</a:t>
            </a:r>
            <a:r>
              <a:rPr lang="pt-PT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, consulta ou admissão nas urgências devido a </a:t>
            </a:r>
            <a:r>
              <a:rPr lang="pt-PT" sz="1000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hipercalemia</a:t>
            </a:r>
            <a:br>
              <a:rPr lang="pt-PT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</a:br>
            <a:r>
              <a:rPr lang="pt-PT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1. </a:t>
            </a:r>
            <a:r>
              <a:rPr lang="pt-PT" sz="1000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Parving</a:t>
            </a:r>
            <a:r>
              <a:rPr lang="pt-PT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HH, </a:t>
            </a:r>
            <a:r>
              <a:rPr lang="pt-PT" sz="1000" i="1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</a:t>
            </a:r>
            <a:r>
              <a:rPr lang="pt-PT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al. N </a:t>
            </a:r>
            <a:r>
              <a:rPr lang="pt-PT" sz="1000" i="1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Engl</a:t>
            </a:r>
            <a:r>
              <a:rPr lang="pt-PT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J </a:t>
            </a:r>
            <a:r>
              <a:rPr lang="pt-PT" sz="1000" i="1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Med</a:t>
            </a:r>
            <a:r>
              <a:rPr lang="pt-PT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  <a:r>
              <a:rPr lang="pt-PT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2012:367:2204; 2. </a:t>
            </a:r>
            <a:r>
              <a:rPr lang="pt-PT" sz="1000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Fried</a:t>
            </a:r>
            <a:r>
              <a:rPr lang="pt-PT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LF, </a:t>
            </a:r>
            <a:r>
              <a:rPr lang="pt-PT" sz="1000" i="1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</a:t>
            </a:r>
            <a:r>
              <a:rPr lang="pt-PT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al. N </a:t>
            </a:r>
            <a:r>
              <a:rPr lang="pt-PT" sz="1000" i="1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Engl</a:t>
            </a:r>
            <a:r>
              <a:rPr lang="pt-PT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J </a:t>
            </a:r>
            <a:r>
              <a:rPr lang="pt-PT" sz="1000" i="1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Med</a:t>
            </a:r>
            <a:r>
              <a:rPr lang="pt-PT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  <a:r>
              <a:rPr lang="pt-PT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2013;369:1892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E8B8A-7654-4082-8576-341BDCAB87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762FAF7-CA54-4851-BB8B-F63BF57D6046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F0861A-4799-42A7-84CB-715A41966748}"/>
              </a:ext>
            </a:extLst>
          </p:cNvPr>
          <p:cNvSpPr/>
          <p:nvPr/>
        </p:nvSpPr>
        <p:spPr>
          <a:xfrm rot="16200000">
            <a:off x="-134744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>
                <a:solidFill>
                  <a:srgbClr val="000000"/>
                </a:solidFill>
                <a:latin typeface="Arial" panose="020B0604020202020204"/>
                <a:ea typeface="MS PGothic" charset="0"/>
              </a:rPr>
              <a:t>Descontinuação</a:t>
            </a:r>
            <a:r>
              <a:rPr kumimoji="0" lang="pt-PT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 permanente</a:t>
            </a:r>
            <a:br>
              <a:rPr kumimoji="0" lang="pt-PT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r>
              <a:rPr kumimoji="0" lang="pt-PT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devido a hipercalemia (%)*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49DFFC-2F2A-4C91-9741-AA5674F5A1D3}"/>
              </a:ext>
            </a:extLst>
          </p:cNvPr>
          <p:cNvGrpSpPr/>
          <p:nvPr/>
        </p:nvGrpSpPr>
        <p:grpSpPr>
          <a:xfrm>
            <a:off x="1631848" y="1413272"/>
            <a:ext cx="3096000" cy="4464000"/>
            <a:chOff x="1205827" y="1413272"/>
            <a:chExt cx="2376000" cy="4464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B8209B-7877-4A97-811B-279AF0ABABE6}"/>
                </a:ext>
              </a:extLst>
            </p:cNvPr>
            <p:cNvGrpSpPr/>
            <p:nvPr/>
          </p:nvGrpSpPr>
          <p:grpSpPr>
            <a:xfrm>
              <a:off x="1205827" y="1413272"/>
              <a:ext cx="2376000" cy="4464000"/>
              <a:chOff x="4248231" y="1412874"/>
              <a:chExt cx="2376000" cy="4777528"/>
            </a:xfrm>
          </p:grpSpPr>
          <p:graphicFrame>
            <p:nvGraphicFramePr>
              <p:cNvPr id="43" name="Content Placeholder 8">
                <a:extLst>
                  <a:ext uri="{FF2B5EF4-FFF2-40B4-BE49-F238E27FC236}">
                    <a16:creationId xmlns:a16="http://schemas.microsoft.com/office/drawing/2014/main" id="{BD4201D4-D292-4A5D-A1FE-A1BB9606088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94974270"/>
                  </p:ext>
                </p:extLst>
              </p:nvPr>
            </p:nvGraphicFramePr>
            <p:xfrm>
              <a:off x="4335119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2" name="Rectangle: Top Corners Rounded 41">
                <a:extLst>
                  <a:ext uri="{FF2B5EF4-FFF2-40B4-BE49-F238E27FC236}">
                    <a16:creationId xmlns:a16="http://schemas.microsoft.com/office/drawing/2014/main" id="{BC095DFC-D600-4214-BE03-66EF4065344C}"/>
                  </a:ext>
                </a:extLst>
              </p:cNvPr>
              <p:cNvSpPr/>
              <p:nvPr/>
            </p:nvSpPr>
            <p:spPr>
              <a:xfrm>
                <a:off x="4248231" y="1412875"/>
                <a:ext cx="2376000" cy="720000"/>
              </a:xfrm>
              <a:prstGeom prst="round2SameRect">
                <a:avLst>
                  <a:gd name="adj1" fmla="val 43436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ALTITUDE</a:t>
                </a:r>
                <a:r>
                  <a:rPr kumimoji="0" lang="pt-PT" sz="1800" b="1" i="0" u="none" strike="noStrike" cap="none" normalizeH="0" baseline="3000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pt-PT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pt-PT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pt-PT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(DRC + T2D)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4092F2-81A7-4A39-AA62-1437AE2D0DEE}"/>
                  </a:ext>
                </a:extLst>
              </p:cNvPr>
              <p:cNvSpPr/>
              <p:nvPr/>
            </p:nvSpPr>
            <p:spPr>
              <a:xfrm>
                <a:off x="4248231" y="1412874"/>
                <a:ext cx="2376000" cy="4777528"/>
              </a:xfrm>
              <a:prstGeom prst="roundRect">
                <a:avLst>
                  <a:gd name="adj" fmla="val 8833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9F277A-8534-4F81-B5F2-0BB7E11ED6D5}"/>
                  </a:ext>
                </a:extLst>
              </p:cNvPr>
              <p:cNvSpPr txBox="1"/>
              <p:nvPr/>
            </p:nvSpPr>
            <p:spPr>
              <a:xfrm>
                <a:off x="4529648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600" b="1" dirty="0">
                    <a:solidFill>
                      <a:srgbClr val="FF0000"/>
                    </a:solidFill>
                    <a:latin typeface="Arial" panose="020B0604020202020204"/>
                    <a:ea typeface="MS PGothic" charset="0"/>
                  </a:rPr>
                  <a:t>Ausência</a:t>
                </a:r>
                <a:r>
                  <a:rPr kumimoji="0" lang="pt-PT" sz="1600" b="1" i="0" u="none" strike="noStrike" cap="none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</a:t>
                </a:r>
                <a:r>
                  <a:rPr lang="pt-PT" sz="1600" b="1" dirty="0">
                    <a:solidFill>
                      <a:srgbClr val="FF0000"/>
                    </a:solidFill>
                    <a:latin typeface="Arial" panose="020B0604020202020204"/>
                    <a:ea typeface="MS PGothic" charset="0"/>
                  </a:rPr>
                  <a:t>de</a:t>
                </a:r>
                <a:r>
                  <a:rPr kumimoji="0" lang="pt-PT" sz="1600" b="1" i="0" u="none" strike="noStrike" cap="none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</a:t>
                </a:r>
                <a:r>
                  <a:rPr lang="pt-PT" sz="1600" b="1" dirty="0">
                    <a:solidFill>
                      <a:srgbClr val="FF0000"/>
                    </a:solidFill>
                    <a:latin typeface="Arial" panose="020B0604020202020204"/>
                    <a:ea typeface="MS PGothic" charset="0"/>
                  </a:rPr>
                  <a:t>eficácia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039C9FA-075A-4838-99E8-B528541CB778}"/>
                  </a:ext>
                </a:extLst>
              </p:cNvPr>
              <p:cNvSpPr txBox="1"/>
              <p:nvPr/>
            </p:nvSpPr>
            <p:spPr>
              <a:xfrm>
                <a:off x="4901046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35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</a:rPr>
                  <a:t>Mediana 12,7 anos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5BF6A9-B54C-4F2D-BD78-F72EBAB985E4}"/>
                </a:ext>
              </a:extLst>
            </p:cNvPr>
            <p:cNvSpPr txBox="1"/>
            <p:nvPr/>
          </p:nvSpPr>
          <p:spPr>
            <a:xfrm>
              <a:off x="1766174" y="460941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pt-PT" sz="1350">
                  <a:solidFill>
                    <a:schemeClr val="tx2"/>
                  </a:solidFill>
                  <a:latin typeface="+mn-lt"/>
                </a:rPr>
                <a:t>4,8%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0208B5-A92B-44FB-AA40-33D776A99BF2}"/>
                </a:ext>
              </a:extLst>
            </p:cNvPr>
            <p:cNvSpPr txBox="1"/>
            <p:nvPr/>
          </p:nvSpPr>
          <p:spPr>
            <a:xfrm>
              <a:off x="2566446" y="482753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pt-PT" sz="1350">
                  <a:solidFill>
                    <a:schemeClr val="tx2"/>
                  </a:solidFill>
                  <a:latin typeface="+mn-lt"/>
                </a:rPr>
                <a:t>2,6%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48BC11-B51B-42C4-A794-89773E495921}"/>
              </a:ext>
            </a:extLst>
          </p:cNvPr>
          <p:cNvGrpSpPr/>
          <p:nvPr/>
        </p:nvGrpSpPr>
        <p:grpSpPr>
          <a:xfrm>
            <a:off x="4820901" y="1413272"/>
            <a:ext cx="3096000" cy="4464000"/>
            <a:chOff x="3678344" y="1413272"/>
            <a:chExt cx="2376000" cy="4464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8B7808-1CD4-4BF5-8FC4-256EA3561773}"/>
                </a:ext>
              </a:extLst>
            </p:cNvPr>
            <p:cNvGrpSpPr/>
            <p:nvPr/>
          </p:nvGrpSpPr>
          <p:grpSpPr>
            <a:xfrm>
              <a:off x="3678344" y="1413272"/>
              <a:ext cx="2376000" cy="4464000"/>
              <a:chOff x="6838145" y="1412874"/>
              <a:chExt cx="2376000" cy="4777528"/>
            </a:xfrm>
          </p:grpSpPr>
          <p:graphicFrame>
            <p:nvGraphicFramePr>
              <p:cNvPr id="68" name="Content Placeholder 8">
                <a:extLst>
                  <a:ext uri="{FF2B5EF4-FFF2-40B4-BE49-F238E27FC236}">
                    <a16:creationId xmlns:a16="http://schemas.microsoft.com/office/drawing/2014/main" id="{D6F5433D-679F-4B03-98BB-1C91FA6C63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4090926"/>
                  </p:ext>
                </p:extLst>
              </p:nvPr>
            </p:nvGraphicFramePr>
            <p:xfrm>
              <a:off x="6922508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7" name="Rectangle: Top Corners Rounded 66">
                <a:extLst>
                  <a:ext uri="{FF2B5EF4-FFF2-40B4-BE49-F238E27FC236}">
                    <a16:creationId xmlns:a16="http://schemas.microsoft.com/office/drawing/2014/main" id="{4D1A609A-D7FC-45A3-9B02-AE27D9C66CB6}"/>
                  </a:ext>
                </a:extLst>
              </p:cNvPr>
              <p:cNvSpPr/>
              <p:nvPr/>
            </p:nvSpPr>
            <p:spPr>
              <a:xfrm>
                <a:off x="6838145" y="1412875"/>
                <a:ext cx="2376000" cy="720000"/>
              </a:xfrm>
              <a:prstGeom prst="round2SameRect">
                <a:avLst>
                  <a:gd name="adj1" fmla="val 40920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VA NEPHRON-D</a:t>
                </a:r>
                <a:r>
                  <a:rPr kumimoji="0" lang="pt-PT" sz="1800" b="1" i="0" u="none" strike="noStrike" cap="none" normalizeH="0" baseline="3000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r>
                  <a:rPr kumimoji="0" lang="pt-PT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pt-PT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pt-PT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(DRC + T2D)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83D12A6A-7A9A-4FD9-A198-53318B13F6DF}"/>
                  </a:ext>
                </a:extLst>
              </p:cNvPr>
              <p:cNvSpPr/>
              <p:nvPr/>
            </p:nvSpPr>
            <p:spPr>
              <a:xfrm>
                <a:off x="6838145" y="1412874"/>
                <a:ext cx="2376000" cy="4777528"/>
              </a:xfrm>
              <a:prstGeom prst="roundRect">
                <a:avLst>
                  <a:gd name="adj" fmla="val 8459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96E114-7822-499C-8B77-5BD150CC84B2}"/>
                  </a:ext>
                </a:extLst>
              </p:cNvPr>
              <p:cNvSpPr txBox="1"/>
              <p:nvPr/>
            </p:nvSpPr>
            <p:spPr>
              <a:xfrm>
                <a:off x="7117037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600" b="1" dirty="0">
                    <a:solidFill>
                      <a:srgbClr val="FF0000"/>
                    </a:solidFill>
                    <a:latin typeface="Arial" panose="020B0604020202020204"/>
                    <a:ea typeface="MS PGothic" charset="0"/>
                  </a:rPr>
                  <a:t>Ausência</a:t>
                </a:r>
                <a:r>
                  <a:rPr kumimoji="0" lang="pt-PT" sz="1600" b="1" i="0" u="none" strike="noStrike" cap="none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</a:t>
                </a:r>
                <a:r>
                  <a:rPr lang="pt-PT" sz="1600" b="1" dirty="0">
                    <a:solidFill>
                      <a:srgbClr val="FF0000"/>
                    </a:solidFill>
                    <a:latin typeface="Arial" panose="020B0604020202020204"/>
                    <a:ea typeface="MS PGothic" charset="0"/>
                  </a:rPr>
                  <a:t>de</a:t>
                </a:r>
                <a:r>
                  <a:rPr kumimoji="0" lang="pt-PT" sz="1600" b="1" i="0" u="none" strike="noStrike" cap="none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</a:t>
                </a:r>
                <a:r>
                  <a:rPr lang="pt-PT" sz="1600" b="1" dirty="0">
                    <a:solidFill>
                      <a:srgbClr val="FF0000"/>
                    </a:solidFill>
                    <a:latin typeface="Arial" panose="020B0604020202020204"/>
                    <a:ea typeface="MS PGothic" charset="0"/>
                  </a:rPr>
                  <a:t>eficácia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C5DF2D-9EA1-49DD-99E8-0DAD63478148}"/>
                  </a:ext>
                </a:extLst>
              </p:cNvPr>
              <p:cNvSpPr txBox="1"/>
              <p:nvPr/>
            </p:nvSpPr>
            <p:spPr>
              <a:xfrm>
                <a:off x="7493618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35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</a:rPr>
                  <a:t>Mediana 2,2 anos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8E2060-8A0A-4E40-8009-D4A77700009E}"/>
                </a:ext>
              </a:extLst>
            </p:cNvPr>
            <p:cNvSpPr txBox="1"/>
            <p:nvPr/>
          </p:nvSpPr>
          <p:spPr>
            <a:xfrm>
              <a:off x="4239446" y="409979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pt-PT" sz="1350">
                  <a:solidFill>
                    <a:schemeClr val="tx2"/>
                  </a:solidFill>
                </a:rPr>
                <a:t>9,9%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97E48D-C010-4429-81DE-960AEDAA67A4}"/>
                </a:ext>
              </a:extLst>
            </p:cNvPr>
            <p:cNvSpPr txBox="1"/>
            <p:nvPr/>
          </p:nvSpPr>
          <p:spPr>
            <a:xfrm>
              <a:off x="5042893" y="463985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pt-PT" sz="1350">
                  <a:solidFill>
                    <a:schemeClr val="tx2"/>
                  </a:solidFill>
                </a:rPr>
                <a:t>4,4%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84453D-DE87-470C-A42E-B1BC671C53D8}"/>
              </a:ext>
            </a:extLst>
          </p:cNvPr>
          <p:cNvGrpSpPr/>
          <p:nvPr/>
        </p:nvGrpSpPr>
        <p:grpSpPr>
          <a:xfrm>
            <a:off x="8004212" y="1413272"/>
            <a:ext cx="3094824" cy="4464000"/>
            <a:chOff x="8435975" y="1413272"/>
            <a:chExt cx="3094824" cy="446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9A7603-51F7-4A5A-BD2D-FFC72F52E7F9}"/>
                </a:ext>
              </a:extLst>
            </p:cNvPr>
            <p:cNvGrpSpPr/>
            <p:nvPr/>
          </p:nvGrpSpPr>
          <p:grpSpPr>
            <a:xfrm>
              <a:off x="8435975" y="1413272"/>
              <a:ext cx="3094824" cy="4464000"/>
              <a:chOff x="6150860" y="1339304"/>
              <a:chExt cx="2376002" cy="446400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D1B2AD9-3AEC-4EBE-A6C3-7A30E1ED57F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26" name="Content Placeholder 8">
                  <a:extLst>
                    <a:ext uri="{FF2B5EF4-FFF2-40B4-BE49-F238E27FC236}">
                      <a16:creationId xmlns:a16="http://schemas.microsoft.com/office/drawing/2014/main" id="{643F604E-722A-49BC-86B3-2737E05AFC9E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689630378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27" name="Rectangle: Top Corners Rounded 26">
                  <a:extLst>
                    <a:ext uri="{FF2B5EF4-FFF2-40B4-BE49-F238E27FC236}">
                      <a16:creationId xmlns:a16="http://schemas.microsoft.com/office/drawing/2014/main" id="{5CAA29DA-F395-44DC-A41B-D0B0331E3453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7994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9092B7A-16CA-443E-BB0B-F22F1220DF42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8833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9BDBCB3-4F97-4E53-8193-0C66607A4D04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600" b="1" i="0" u="none" strike="noStrike" cap="none" normalizeH="0" baseline="0" noProof="0" dirty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rPr>
                    <a:t>Eficácia renal e cardiovascular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1FAC53-3EB5-4B2D-B311-E0996888161D}"/>
                    </a:ext>
                  </a:extLst>
                </p:cNvPr>
                <p:cNvSpPr txBox="1"/>
                <p:nvPr/>
              </p:nvSpPr>
              <p:spPr>
                <a:xfrm>
                  <a:off x="2326850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350" b="0" i="0" u="none" strike="noStrike" cap="none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uLnTx/>
                      <a:uFillTx/>
                      <a:latin typeface="Arial" panose="020B0604020202020204"/>
                      <a:ea typeface="MS PGothic" charset="0"/>
                    </a:rPr>
                    <a:t>Mediana 2,6 anos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CEADED-3D0A-4F77-847E-6F61F4462051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pt-PT" sz="1350">
                    <a:solidFill>
                      <a:schemeClr val="tx2"/>
                    </a:solidFill>
                    <a:latin typeface="+mn-lt"/>
                  </a:rPr>
                  <a:t>2,3%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B782A56-CB6A-4638-BD65-215FDC50A672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pt-PT" sz="1350">
                    <a:solidFill>
                      <a:schemeClr val="tx2"/>
                    </a:solidFill>
                    <a:latin typeface="+mn-lt"/>
                  </a:rPr>
                  <a:t>0,9%</a:t>
                </a:r>
              </a:p>
            </p:txBody>
          </p:sp>
        </p:grpSp>
        <p:pic>
          <p:nvPicPr>
            <p:cNvPr id="38" name="Picture 37" descr="Logo&#10;&#10;Description automatically generated">
              <a:extLst>
                <a:ext uri="{FF2B5EF4-FFF2-40B4-BE49-F238E27FC236}">
                  <a16:creationId xmlns:a16="http://schemas.microsoft.com/office/drawing/2014/main" id="{4FB3E3BB-2767-40E7-A884-6AADA415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175" y="1467156"/>
              <a:ext cx="2792425" cy="5842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214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AAFF2CF-189E-4253-9E58-4FF537B9B2A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B5F3003-5B5C-4CF2-8D8B-A54618B8AC42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Benefício-risco em estudos que investigam a inibição do sistema renina-angiotensina-aldosterona em populações similares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D6A740-9A3E-4AC7-8B77-C42DBAABB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Clr>
                <a:srgbClr val="003455"/>
              </a:buClr>
              <a:defRPr/>
            </a:pPr>
            <a:r>
              <a:rPr lang="pt-PT" sz="100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1. Pisters R, </a:t>
            </a:r>
            <a:r>
              <a:rPr lang="pt-PT" sz="1000" i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Lancet </a:t>
            </a:r>
            <a:r>
              <a:rPr lang="pt-PT" sz="100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2019:394:1540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3A4AA-3233-4A80-9CA6-1B16B91580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1536B8-2ACC-4AAF-BE12-852AF77FA2E1}"/>
              </a:ext>
            </a:extLst>
          </p:cNvPr>
          <p:cNvGrpSpPr/>
          <p:nvPr/>
        </p:nvGrpSpPr>
        <p:grpSpPr>
          <a:xfrm>
            <a:off x="3392040" y="1408754"/>
            <a:ext cx="3096000" cy="4464000"/>
            <a:chOff x="1962514" y="1339304"/>
            <a:chExt cx="2520001" cy="4464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F21857-CD93-4597-80F8-3BA796512425}"/>
                </a:ext>
              </a:extLst>
            </p:cNvPr>
            <p:cNvGrpSpPr/>
            <p:nvPr/>
          </p:nvGrpSpPr>
          <p:grpSpPr>
            <a:xfrm>
              <a:off x="1962514" y="1339304"/>
              <a:ext cx="2520001" cy="4464000"/>
              <a:chOff x="9357799" y="1412874"/>
              <a:chExt cx="2520001" cy="4777528"/>
            </a:xfrm>
          </p:grpSpPr>
          <p:graphicFrame>
            <p:nvGraphicFramePr>
              <p:cNvPr id="25" name="Content Placeholder 8">
                <a:extLst>
                  <a:ext uri="{FF2B5EF4-FFF2-40B4-BE49-F238E27FC236}">
                    <a16:creationId xmlns:a16="http://schemas.microsoft.com/office/drawing/2014/main" id="{F07F2554-F036-424E-9741-E29FC52AA0A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67331511"/>
                  </p:ext>
                </p:extLst>
              </p:nvPr>
            </p:nvGraphicFramePr>
            <p:xfrm>
              <a:off x="9509896" y="2844017"/>
              <a:ext cx="2171051" cy="31679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BB4978DA-A385-420C-96E0-47072B2808F9}"/>
                  </a:ext>
                </a:extLst>
              </p:cNvPr>
              <p:cNvSpPr/>
              <p:nvPr/>
            </p:nvSpPr>
            <p:spPr>
              <a:xfrm>
                <a:off x="9357799" y="1412875"/>
                <a:ext cx="2520001" cy="720000"/>
              </a:xfrm>
              <a:prstGeom prst="round2SameRect">
                <a:avLst>
                  <a:gd name="adj1" fmla="val 31522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AMBER</a:t>
                </a:r>
                <a:r>
                  <a:rPr kumimoji="0" lang="pt-PT" sz="1800" b="1" i="0" u="none" strike="noStrike" cap="none" normalizeH="0" baseline="3000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pt-PT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pt-PT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pt-PT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(DRC)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67BECB-EE09-45A7-93BB-ADC44FFE73CD}"/>
                  </a:ext>
                </a:extLst>
              </p:cNvPr>
              <p:cNvSpPr txBox="1"/>
              <p:nvPr/>
            </p:nvSpPr>
            <p:spPr>
              <a:xfrm>
                <a:off x="9554651" y="2207030"/>
                <a:ext cx="2126296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600" b="1">
                    <a:solidFill>
                      <a:srgbClr val="53585A"/>
                    </a:solidFill>
                    <a:latin typeface="Arial" panose="020B0604020202020204"/>
                    <a:ea typeface="MS PGothic" charset="0"/>
                    <a:cs typeface="+mn-cs"/>
                  </a:rPr>
                  <a:t>Eficácia não estudada</a:t>
                </a:r>
                <a:br>
                  <a:rPr lang="pt-PT" sz="1600" b="1">
                    <a:solidFill>
                      <a:srgbClr val="53585A"/>
                    </a:solidFill>
                    <a:latin typeface="Arial" panose="020B0604020202020204"/>
                    <a:ea typeface="MS PGothic" charset="0"/>
                    <a:cs typeface="+mn-cs"/>
                  </a:rPr>
                </a:br>
                <a:r>
                  <a:rPr lang="pt-PT" sz="1600" b="1">
                    <a:solidFill>
                      <a:srgbClr val="53585A"/>
                    </a:solidFill>
                    <a:latin typeface="Arial" panose="020B0604020202020204"/>
                    <a:ea typeface="MS PGothic" charset="0"/>
                    <a:cs typeface="+mn-cs"/>
                  </a:rPr>
                  <a:t>(Fase II)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9D9931E-79D8-43E4-ABEC-D2E2532CA63F}"/>
                  </a:ext>
                </a:extLst>
              </p:cNvPr>
              <p:cNvSpPr/>
              <p:nvPr/>
            </p:nvSpPr>
            <p:spPr>
              <a:xfrm>
                <a:off x="9357799" y="1412874"/>
                <a:ext cx="2520000" cy="4777528"/>
              </a:xfrm>
              <a:prstGeom prst="roundRect">
                <a:avLst>
                  <a:gd name="adj" fmla="val 6964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6C6A97-AE9A-4ACB-96FD-360E577F56A3}"/>
                  </a:ext>
                </a:extLst>
              </p:cNvPr>
              <p:cNvSpPr txBox="1"/>
              <p:nvPr/>
            </p:nvSpPr>
            <p:spPr>
              <a:xfrm>
                <a:off x="9967666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35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</a:rPr>
                  <a:t>12 semanas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EA626F-35E0-41A9-8266-0FDFD992CA25}"/>
                </a:ext>
              </a:extLst>
            </p:cNvPr>
            <p:cNvSpPr txBox="1"/>
            <p:nvPr/>
          </p:nvSpPr>
          <p:spPr>
            <a:xfrm>
              <a:off x="2591433" y="392102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pt-PT" sz="1350">
                  <a:solidFill>
                    <a:schemeClr val="bg1"/>
                  </a:solidFill>
                  <a:latin typeface="+mn-lt"/>
                </a:rPr>
                <a:t>23,0%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C6E854-AA13-48A2-A8B6-3DD857AC7EF2}"/>
                </a:ext>
              </a:extLst>
            </p:cNvPr>
            <p:cNvSpPr txBox="1"/>
            <p:nvPr/>
          </p:nvSpPr>
          <p:spPr>
            <a:xfrm>
              <a:off x="3387733" y="458116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pt-PT" sz="1350">
                  <a:solidFill>
                    <a:schemeClr val="tx2"/>
                  </a:solidFill>
                </a:rPr>
                <a:t>6,8%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579471-59EF-4DC2-BB38-1EE16AA1F4DC}"/>
              </a:ext>
            </a:extLst>
          </p:cNvPr>
          <p:cNvGrpSpPr/>
          <p:nvPr/>
        </p:nvGrpSpPr>
        <p:grpSpPr>
          <a:xfrm>
            <a:off x="6636404" y="1408754"/>
            <a:ext cx="3096000" cy="4464000"/>
            <a:chOff x="6636404" y="1408754"/>
            <a:chExt cx="3096000" cy="4464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C0B0ED7-3336-4FD7-9E52-8B8C0FEF2E11}"/>
                </a:ext>
              </a:extLst>
            </p:cNvPr>
            <p:cNvGrpSpPr/>
            <p:nvPr/>
          </p:nvGrpSpPr>
          <p:grpSpPr>
            <a:xfrm>
              <a:off x="6636404" y="1408754"/>
              <a:ext cx="3096000" cy="4464000"/>
              <a:chOff x="6150860" y="1339304"/>
              <a:chExt cx="2376002" cy="4464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74A8777-0E7D-4735-96C4-DCAA0CBE4C9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38" name="Content Placeholder 8">
                  <a:extLst>
                    <a:ext uri="{FF2B5EF4-FFF2-40B4-BE49-F238E27FC236}">
                      <a16:creationId xmlns:a16="http://schemas.microsoft.com/office/drawing/2014/main" id="{08864DF9-6253-4174-86A2-7D9B07282EFB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468804101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39" name="Rectangle: Top Corners Rounded 38">
                  <a:extLst>
                    <a:ext uri="{FF2B5EF4-FFF2-40B4-BE49-F238E27FC236}">
                      <a16:creationId xmlns:a16="http://schemas.microsoft.com/office/drawing/2014/main" id="{99CD17CB-7E49-417C-96F0-1EBB9BC9065C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2832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D9313D5B-797B-4E87-8691-6ED5701605C3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7338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54E8977-B48E-4316-8763-4C19DC573BBE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600" b="1" i="0" u="none" strike="noStrike" cap="none" normalizeH="0" baseline="0" noProof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rPr>
                    <a:t>Eficácia renal e cardiovascular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36FDDAE-A327-4455-9B57-5F408648EB5F}"/>
                    </a:ext>
                  </a:extLst>
                </p:cNvPr>
                <p:cNvSpPr txBox="1"/>
                <p:nvPr/>
              </p:nvSpPr>
              <p:spPr>
                <a:xfrm>
                  <a:off x="2326850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350" b="0" i="0" u="none" strike="noStrike" cap="none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uLnTx/>
                      <a:uFillTx/>
                      <a:latin typeface="Arial" panose="020B0604020202020204"/>
                      <a:ea typeface="MS PGothic" charset="0"/>
                    </a:rPr>
                    <a:t>Mediana 2,6 anos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527E74-6D84-4493-975D-D92AF8C82FAA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pt-PT" sz="1350">
                    <a:solidFill>
                      <a:schemeClr val="tx2"/>
                    </a:solidFill>
                    <a:latin typeface="+mn-lt"/>
                  </a:rPr>
                  <a:t>2,3%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EE743E-0A19-45E0-BD09-08B56E9ECD60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pt-PT" sz="1350">
                    <a:solidFill>
                      <a:schemeClr val="tx2"/>
                    </a:solidFill>
                    <a:latin typeface="+mn-lt"/>
                  </a:rPr>
                  <a:t>0,9%</a:t>
                </a:r>
              </a:p>
            </p:txBody>
          </p:sp>
        </p:grpSp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0E66F085-1A1E-4C05-96C5-294ADB86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192" y="1460355"/>
              <a:ext cx="2792425" cy="584244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1569C5-B3D7-4F4B-A1CA-6D0EBB0C694B}"/>
              </a:ext>
            </a:extLst>
          </p:cNvPr>
          <p:cNvSpPr/>
          <p:nvPr/>
        </p:nvSpPr>
        <p:spPr>
          <a:xfrm rot="16200000">
            <a:off x="1611163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>
                <a:solidFill>
                  <a:srgbClr val="000000"/>
                </a:solidFill>
                <a:latin typeface="Arial" panose="020B0604020202020204"/>
                <a:ea typeface="MS PGothic" charset="0"/>
              </a:rPr>
              <a:t>Descontinuaçao</a:t>
            </a:r>
            <a:r>
              <a:rPr kumimoji="0" lang="pt-PT" sz="14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 </a:t>
            </a:r>
            <a:r>
              <a:rPr kumimoji="0" lang="pt-PT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permanente</a:t>
            </a:r>
            <a:br>
              <a:rPr kumimoji="0" lang="pt-PT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r>
              <a:rPr kumimoji="0" lang="pt-PT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devido a hipercalemia (%)*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0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1224 0.0006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1 3.7037E-7 L 5E-6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56596-10D8-4989-B08B-D49DFEDFB8A1}"/>
              </a:ext>
            </a:extLst>
          </p:cNvPr>
          <p:cNvGrpSpPr/>
          <p:nvPr/>
        </p:nvGrpSpPr>
        <p:grpSpPr>
          <a:xfrm>
            <a:off x="1229735" y="2895830"/>
            <a:ext cx="9732531" cy="2225358"/>
            <a:chOff x="702701" y="1844824"/>
            <a:chExt cx="8043414" cy="2225358"/>
          </a:xfrm>
        </p:grpSpPr>
        <p:sp>
          <p:nvSpPr>
            <p:cNvPr id="14" name="Rectangle: Rounded Corners 20">
              <a:extLst>
                <a:ext uri="{FF2B5EF4-FFF2-40B4-BE49-F238E27FC236}">
                  <a16:creationId xmlns:a16="http://schemas.microsoft.com/office/drawing/2014/main" id="{835C63E9-5C50-41E0-B4D6-C498D8C155EE}"/>
                </a:ext>
              </a:extLst>
            </p:cNvPr>
            <p:cNvSpPr/>
            <p:nvPr/>
          </p:nvSpPr>
          <p:spPr bwMode="gray">
            <a:xfrm>
              <a:off x="702701" y="1867820"/>
              <a:ext cx="3763884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D313EC-6BB8-4C61-BD12-88AD16FF4CB7}"/>
                </a:ext>
              </a:extLst>
            </p:cNvPr>
            <p:cNvSpPr/>
            <p:nvPr/>
          </p:nvSpPr>
          <p:spPr>
            <a:xfrm>
              <a:off x="1292220" y="1983429"/>
              <a:ext cx="2526150" cy="180000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pt-PT" sz="2400">
                  <a:solidFill>
                    <a:schemeClr val="accent3"/>
                  </a:solidFill>
                </a:rPr>
                <a:t>O risco de progressão da DRC em 18% </a:t>
              </a:r>
            </a:p>
          </p:txBody>
        </p:sp>
        <p:sp>
          <p:nvSpPr>
            <p:cNvPr id="16" name="Rectangle: Rounded Corners 20">
              <a:extLst>
                <a:ext uri="{FF2B5EF4-FFF2-40B4-BE49-F238E27FC236}">
                  <a16:creationId xmlns:a16="http://schemas.microsoft.com/office/drawing/2014/main" id="{DA1017E2-A205-47B9-A7D0-990EEF1DFA95}"/>
                </a:ext>
              </a:extLst>
            </p:cNvPr>
            <p:cNvSpPr/>
            <p:nvPr/>
          </p:nvSpPr>
          <p:spPr bwMode="gray">
            <a:xfrm flipH="1">
              <a:off x="5219577" y="1875381"/>
              <a:ext cx="3526538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433279-EE8F-4514-AFAD-A227FF043017}"/>
                </a:ext>
              </a:extLst>
            </p:cNvPr>
            <p:cNvSpPr/>
            <p:nvPr/>
          </p:nvSpPr>
          <p:spPr>
            <a:xfrm>
              <a:off x="5686809" y="2212554"/>
              <a:ext cx="2359297" cy="12003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pt-PT" sz="2400">
                  <a:solidFill>
                    <a:schemeClr val="accent3"/>
                  </a:solidFill>
                </a:rPr>
                <a:t>O risco da morbidade e da mortalidade cardiovasculares em 14%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A3CA038-787E-4FC3-A117-142D9448F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tretch/>
          </p:blipFill>
          <p:spPr>
            <a:xfrm>
              <a:off x="3268614" y="1844824"/>
              <a:ext cx="1839140" cy="222535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441DD01-87AB-4519-98C4-795B940B3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tretch/>
          </p:blipFill>
          <p:spPr>
            <a:xfrm>
              <a:off x="4443863" y="1892403"/>
              <a:ext cx="1519950" cy="1839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D3BFF04-9C06-442D-8895-731B205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Conclusões gerais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DE35AA-ED65-42E1-B388-D7362ED00DE6}"/>
              </a:ext>
            </a:extLst>
          </p:cNvPr>
          <p:cNvSpPr/>
          <p:nvPr/>
        </p:nvSpPr>
        <p:spPr bwMode="gray">
          <a:xfrm>
            <a:off x="628650" y="1412874"/>
            <a:ext cx="10934700" cy="1884136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bIns="72000" numCol="1" rtlCol="0" anchor="t" anchorCtr="0"/>
          <a:lstStyle/>
          <a:p>
            <a:pPr>
              <a:buClr>
                <a:schemeClr val="bg2"/>
              </a:buClr>
            </a:pPr>
            <a:r>
              <a:rPr lang="pt-PT" sz="2800">
                <a:solidFill>
                  <a:schemeClr val="accent3"/>
                </a:solidFill>
              </a:rPr>
              <a:t>Em doentes com DRC e T2D tratados com terapia do sistema renina-angiotensina otimizada, a finerenona foi bem tolerada e reduziu significativamente: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C0F38-D463-4AF2-B588-0F1CD5DAAF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47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D59088-9BBB-4520-ABE4-E35A3486A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5761" y="1196752"/>
            <a:ext cx="7860479" cy="468313"/>
          </a:xfrm>
        </p:spPr>
        <p:txBody>
          <a:bodyPr anchor="ctr"/>
          <a:lstStyle/>
          <a:p>
            <a:pPr algn="ctr">
              <a:tabLst>
                <a:tab pos="92075" algn="l"/>
              </a:tabLst>
            </a:pPr>
            <a:r>
              <a:rPr lang="pt-PT" sz="2400" dirty="0"/>
              <a:t>48 países, 1024 localizações, 13911* participantes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886510-0F25-48C6-A900-197EA4F99D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9753" y="5472160"/>
            <a:ext cx="7406867" cy="7118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PT" sz="1800" b="1" dirty="0"/>
              <a:t>A equipe do FIDELIO-DKD gostaria também de agradecer a todos os investigadores participantes, aos centros, aos doentes e às suas famílias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9A023-8CC6-4E3E-A190-D99A0514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33375"/>
            <a:ext cx="10909299" cy="962377"/>
          </a:xfrm>
        </p:spPr>
        <p:txBody>
          <a:bodyPr>
            <a:normAutofit fontScale="90000"/>
          </a:bodyPr>
          <a:lstStyle/>
          <a:p>
            <a:pPr algn="ctr"/>
            <a:r>
              <a:rPr lang="pt-PT" sz="6600"/>
              <a:t>Obrigado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7E1E7-564F-46B0-88AC-2B75641C22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8624F5D-F17E-43F1-871F-F2D2B87BD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00" y="5454859"/>
            <a:ext cx="3474213" cy="746449"/>
          </a:xfrm>
          <a:prstGeom prst="rect">
            <a:avLst/>
          </a:prstGeom>
        </p:spPr>
      </p:pic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5E852663-770D-4902-8762-5FD7D4E672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r>
              <a:rPr lang="pt-PT"/>
              <a:t>*Número de doentes que forneceram um consentimento informado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D9FC04-D349-4EC0-B401-5F6CA6B50B76}"/>
              </a:ext>
            </a:extLst>
          </p:cNvPr>
          <p:cNvGrpSpPr/>
          <p:nvPr/>
        </p:nvGrpSpPr>
        <p:grpSpPr>
          <a:xfrm>
            <a:off x="640200" y="1736812"/>
            <a:ext cx="10911600" cy="3636404"/>
            <a:chOff x="613076" y="1736812"/>
            <a:chExt cx="10911600" cy="36364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0DE1EC-7224-4536-980C-55A96ABDA1CA}"/>
                </a:ext>
              </a:extLst>
            </p:cNvPr>
            <p:cNvSpPr txBox="1"/>
            <p:nvPr/>
          </p:nvSpPr>
          <p:spPr>
            <a:xfrm>
              <a:off x="613682" y="1736812"/>
              <a:ext cx="10910388" cy="5111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300" b="1" dirty="0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Comitê</a:t>
              </a:r>
              <a:r>
                <a:rPr kumimoji="0" lang="pt-PT" sz="13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</a:t>
              </a:r>
              <a:r>
                <a:rPr lang="pt-PT" sz="1300" b="1" dirty="0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Executivo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George L. Bakris; Gerasimos Filippatos; Rajiv Agarwal; Stefan D. Anker; Luis M. Ruilope; Bertram Pitt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1BBBDD-1A8F-4D55-9BA1-E34BF904F3A4}"/>
                </a:ext>
              </a:extLst>
            </p:cNvPr>
            <p:cNvSpPr txBox="1"/>
            <p:nvPr/>
          </p:nvSpPr>
          <p:spPr>
            <a:xfrm>
              <a:off x="613682" y="2293034"/>
              <a:ext cx="10910388" cy="4602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3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Com</a:t>
              </a:r>
              <a:r>
                <a:rPr lang="pt-PT" sz="1300" b="1" dirty="0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itê </a:t>
              </a:r>
              <a:r>
                <a:rPr kumimoji="0" lang="pt-PT" sz="13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independente de monitorização de dados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Murray Epstein; Aldo Maggioni; Glenn Chertow; Gerald DiBona; Tim Friede; Jose Lopez-Sendon; Jean Rouleau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3E062B-D5AD-45BE-856D-86C937AA2096}"/>
                </a:ext>
              </a:extLst>
            </p:cNvPr>
            <p:cNvSpPr txBox="1"/>
            <p:nvPr/>
          </p:nvSpPr>
          <p:spPr>
            <a:xfrm>
              <a:off x="613076" y="2798360"/>
              <a:ext cx="10911600" cy="876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300" b="1" dirty="0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Comitê</a:t>
              </a:r>
              <a:r>
                <a:rPr kumimoji="0" lang="pt-PT" sz="13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de </a:t>
              </a:r>
              <a:r>
                <a:rPr lang="pt-PT" sz="1300" b="1" dirty="0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adjudicação</a:t>
              </a:r>
              <a:r>
                <a:rPr kumimoji="0" lang="pt-PT" sz="13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</a:t>
              </a:r>
              <a:r>
                <a:rPr kumimoji="0" lang="pt-PT" sz="1300" b="1" i="0" u="none" strike="sngStrike" cap="none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Rajiv Agarwal; Stefan Anker; Phyllis August; Andrew Coats; Hans Diener; Wolfram Döhner; Barry Greenberg; Stephan von Haehling; James Januzzi; Alan Jardine; Carlos Kase; Sankar Navaneethan; Lauren Phillips; Piotr Ponikowski; Pantelis Sarafidis; Titte Srinivas; Turgut Tatlisumak; John Teerlink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75C29-0EFA-452A-A69B-1E072264EB83}"/>
                </a:ext>
              </a:extLst>
            </p:cNvPr>
            <p:cNvSpPr txBox="1"/>
            <p:nvPr/>
          </p:nvSpPr>
          <p:spPr>
            <a:xfrm>
              <a:off x="613076" y="3720065"/>
              <a:ext cx="10911600" cy="16531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91440" tIns="45720" rIns="7200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3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Principais investigadores nacionais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3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Augusto Vallejos; Richard MacIsaac; Guntram Schernthaner; Pieter Gillard; Maria Eugenia F. Canziani; Theodora Temelkova-Kurktschiev; Ellen Burgess; Sheldon Tobe; Fernando González; Zhi-Hong Liu; Andrés Ángelo’ Cadena Bonfanti; Carlos Francisco Jaramillo; Martin Prazny; Peter Rossing; Jorma Strand; Michel Marre; Roland Schmieder; Christoph Wanner; Pantelis Sarafidis; Juliana Chan; László Rosivall; Joseph Eustace; Ehud Grossman; Yoram Yagil; Giuseppe Remuzzi; Daisuke Koya; Takashi Wada; Magdalena Madero Rovalo; Ron Gansevoort; Adriaan Kooy; Trine Finnes; Froilan De Leon; Janusz Gumprecht; Fernando Teixeira e Costa; Alexander Dreval; Anantharaman Vathsala; Aslam Amod; Sin Gon Kim; Byung Wan Lee; Julio Pascual Santos; Bengt-Olov Tengmark; Michel Burnier; Chien-Te Lee; SukitYamwong; Ramazan Sari; Kieran McCafferty; Borys Mankovsky; Sharon Adler; Linda Fried; Robert Toto; Mark Williams;Tran Quang Khan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75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E4B6-0CA4-45DC-B40C-CE8A8642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 incidência mundial da insuficiência renal – diabetes é a principal causa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3DD14-7282-4FD0-BDA5-0F47AD83D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z="1000"/>
              <a:t>DRC, doença renal crónica </a:t>
            </a:r>
          </a:p>
          <a:p>
            <a:r>
              <a:rPr lang="pt-PT" sz="1000"/>
              <a:t>Estimativas em 2017. Jager KJ, </a:t>
            </a:r>
            <a:r>
              <a:rPr lang="pt-PT" sz="1000" i="1"/>
              <a:t>et al. NDT </a:t>
            </a:r>
            <a:r>
              <a:rPr lang="pt-PT" sz="1000"/>
              <a:t>2019;34:1803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1DB26-0DDC-4C32-B2B0-B0659E2A9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6EADF7C-67EB-4905-B0D9-3C3FD226313A}"/>
              </a:ext>
            </a:extLst>
          </p:cNvPr>
          <p:cNvSpPr/>
          <p:nvPr/>
        </p:nvSpPr>
        <p:spPr>
          <a:xfrm flipH="1">
            <a:off x="1930523" y="1431188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82855-2C36-4E66-9108-3CDFA47EDDCF}"/>
              </a:ext>
            </a:extLst>
          </p:cNvPr>
          <p:cNvSpPr/>
          <p:nvPr/>
        </p:nvSpPr>
        <p:spPr>
          <a:xfrm flipH="1">
            <a:off x="1333687" y="1431188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CF25F8BD-B0A9-418A-BE9D-11E43609B8F2}"/>
              </a:ext>
            </a:extLst>
          </p:cNvPr>
          <p:cNvSpPr/>
          <p:nvPr/>
        </p:nvSpPr>
        <p:spPr>
          <a:xfrm>
            <a:off x="1930523" y="1431188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4A7C5-59EF-4915-88BA-30C6FABE732A}"/>
              </a:ext>
            </a:extLst>
          </p:cNvPr>
          <p:cNvSpPr txBox="1"/>
          <p:nvPr/>
        </p:nvSpPr>
        <p:spPr>
          <a:xfrm>
            <a:off x="2759293" y="1540722"/>
            <a:ext cx="6037007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PT" sz="2400" b="1" dirty="0">
                <a:solidFill>
                  <a:schemeClr val="accent3"/>
                </a:solidFill>
                <a:latin typeface="+mn-lt"/>
              </a:rPr>
              <a:t>7600 milhões </a:t>
            </a:r>
            <a:r>
              <a:rPr lang="pt-PT" sz="2400" dirty="0">
                <a:solidFill>
                  <a:schemeClr val="accent3"/>
                </a:solidFill>
                <a:latin typeface="+mn-lt"/>
              </a:rPr>
              <a:t>– população mundial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F0A68E8-8348-45ED-A710-1E5E272F1B55}"/>
              </a:ext>
            </a:extLst>
          </p:cNvPr>
          <p:cNvSpPr/>
          <p:nvPr/>
        </p:nvSpPr>
        <p:spPr>
          <a:xfrm flipH="1">
            <a:off x="1950781" y="2463294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A94120-4E3D-45F2-A9F1-1F4E3235144D}"/>
              </a:ext>
            </a:extLst>
          </p:cNvPr>
          <p:cNvSpPr/>
          <p:nvPr/>
        </p:nvSpPr>
        <p:spPr>
          <a:xfrm flipH="1">
            <a:off x="1333687" y="2463294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4" name="Arrow: Pentagon 73">
            <a:extLst>
              <a:ext uri="{FF2B5EF4-FFF2-40B4-BE49-F238E27FC236}">
                <a16:creationId xmlns:a16="http://schemas.microsoft.com/office/drawing/2014/main" id="{6331D0AB-99C5-4CE8-8502-29F8A3E63CAF}"/>
              </a:ext>
            </a:extLst>
          </p:cNvPr>
          <p:cNvSpPr/>
          <p:nvPr/>
        </p:nvSpPr>
        <p:spPr>
          <a:xfrm>
            <a:off x="1930523" y="2463294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811A79-26E1-434A-BE8C-91556B4FC754}"/>
              </a:ext>
            </a:extLst>
          </p:cNvPr>
          <p:cNvSpPr txBox="1"/>
          <p:nvPr/>
        </p:nvSpPr>
        <p:spPr>
          <a:xfrm>
            <a:off x="2759293" y="2572828"/>
            <a:ext cx="6577067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PT" sz="2400" b="1" dirty="0">
                <a:solidFill>
                  <a:schemeClr val="accent3"/>
                </a:solidFill>
                <a:latin typeface="+mn-lt"/>
              </a:rPr>
              <a:t>844 milhões </a:t>
            </a:r>
            <a:r>
              <a:rPr lang="pt-PT" sz="2400" dirty="0">
                <a:solidFill>
                  <a:schemeClr val="accent3"/>
                </a:solidFill>
                <a:latin typeface="+mn-lt"/>
              </a:rPr>
              <a:t>– prevalência mundial da DRC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520AEAC-8D80-4CFC-9303-6A2C940E62F0}"/>
              </a:ext>
            </a:extLst>
          </p:cNvPr>
          <p:cNvSpPr/>
          <p:nvPr/>
        </p:nvSpPr>
        <p:spPr>
          <a:xfrm flipH="1">
            <a:off x="1950781" y="3499722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90902E4-9CC8-4929-A74B-2B2381BBC3C8}"/>
              </a:ext>
            </a:extLst>
          </p:cNvPr>
          <p:cNvSpPr/>
          <p:nvPr/>
        </p:nvSpPr>
        <p:spPr>
          <a:xfrm flipH="1">
            <a:off x="1333687" y="3499722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0D671CFF-E899-4002-B092-962DBA2305AA}"/>
              </a:ext>
            </a:extLst>
          </p:cNvPr>
          <p:cNvSpPr/>
          <p:nvPr/>
        </p:nvSpPr>
        <p:spPr>
          <a:xfrm>
            <a:off x="1930523" y="3499722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D0C736-BCBF-4198-9C4A-CC2B9C249631}"/>
              </a:ext>
            </a:extLst>
          </p:cNvPr>
          <p:cNvSpPr txBox="1"/>
          <p:nvPr/>
        </p:nvSpPr>
        <p:spPr>
          <a:xfrm>
            <a:off x="2759293" y="3609256"/>
            <a:ext cx="7481926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PT" sz="2400" b="1" dirty="0">
                <a:solidFill>
                  <a:schemeClr val="accent3"/>
                </a:solidFill>
                <a:latin typeface="+mn-lt"/>
              </a:rPr>
              <a:t>3,9 milhões </a:t>
            </a:r>
            <a:r>
              <a:rPr lang="pt-PT" sz="2400" dirty="0">
                <a:solidFill>
                  <a:schemeClr val="accent3"/>
                </a:solidFill>
                <a:latin typeface="+mn-lt"/>
              </a:rPr>
              <a:t>– doentes em tratamento com </a:t>
            </a:r>
            <a:r>
              <a:rPr lang="pt-PT" sz="2400" dirty="0">
                <a:solidFill>
                  <a:schemeClr val="accent3"/>
                </a:solidFill>
              </a:rPr>
              <a:t>terapia de substituição renal (TSR)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931660E-4BFD-47CF-9931-EDD15B7E9595}"/>
              </a:ext>
            </a:extLst>
          </p:cNvPr>
          <p:cNvSpPr/>
          <p:nvPr/>
        </p:nvSpPr>
        <p:spPr>
          <a:xfrm flipH="1">
            <a:off x="1950781" y="4536149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9F9FBE-B6D9-426C-9F07-5E955B169B07}"/>
              </a:ext>
            </a:extLst>
          </p:cNvPr>
          <p:cNvSpPr/>
          <p:nvPr/>
        </p:nvSpPr>
        <p:spPr>
          <a:xfrm flipH="1">
            <a:off x="1333687" y="4536149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8" name="Arrow: Pentagon 87">
            <a:extLst>
              <a:ext uri="{FF2B5EF4-FFF2-40B4-BE49-F238E27FC236}">
                <a16:creationId xmlns:a16="http://schemas.microsoft.com/office/drawing/2014/main" id="{B81F3786-2377-4B1A-AB48-A5034EE736EC}"/>
              </a:ext>
            </a:extLst>
          </p:cNvPr>
          <p:cNvSpPr/>
          <p:nvPr/>
        </p:nvSpPr>
        <p:spPr>
          <a:xfrm>
            <a:off x="1930523" y="4536149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2B07B8-8EF5-46F3-9DE5-3AA7768E3517}"/>
              </a:ext>
            </a:extLst>
          </p:cNvPr>
          <p:cNvSpPr txBox="1"/>
          <p:nvPr/>
        </p:nvSpPr>
        <p:spPr>
          <a:xfrm>
            <a:off x="2759292" y="4645683"/>
            <a:ext cx="8269255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dirty="0">
                <a:solidFill>
                  <a:schemeClr val="accent3"/>
                </a:solidFill>
              </a:rPr>
              <a:t>Dado que muitos podem morrer devido à falta de TSR</a:t>
            </a:r>
            <a:endParaRPr lang="pt-PT" sz="2400" strike="sngStrike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56FF3-2687-4071-8EA5-9FD4B1EB8872}"/>
              </a:ext>
            </a:extLst>
          </p:cNvPr>
          <p:cNvSpPr/>
          <p:nvPr/>
        </p:nvSpPr>
        <p:spPr>
          <a:xfrm>
            <a:off x="0" y="1431188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7C21EA-67AD-4BC5-A3A9-A5B6282A9708}"/>
              </a:ext>
            </a:extLst>
          </p:cNvPr>
          <p:cNvSpPr/>
          <p:nvPr/>
        </p:nvSpPr>
        <p:spPr>
          <a:xfrm>
            <a:off x="0" y="2463294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5A3A5A-3D98-4708-BF94-2856601E886B}"/>
              </a:ext>
            </a:extLst>
          </p:cNvPr>
          <p:cNvSpPr/>
          <p:nvPr/>
        </p:nvSpPr>
        <p:spPr>
          <a:xfrm>
            <a:off x="0" y="3499722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B3B30B4-7AF9-4894-8D71-1690A9145E1F}"/>
              </a:ext>
            </a:extLst>
          </p:cNvPr>
          <p:cNvSpPr/>
          <p:nvPr/>
        </p:nvSpPr>
        <p:spPr>
          <a:xfrm>
            <a:off x="0" y="4536149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6F270C35-E1DC-48C5-9D70-CA4B9A25DE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2" y="1341188"/>
            <a:ext cx="1080000" cy="1080000"/>
          </a:xfrm>
          <a:prstGeom prst="rect">
            <a:avLst/>
          </a:prstGeom>
        </p:spPr>
      </p:pic>
      <p:pic>
        <p:nvPicPr>
          <p:cNvPr id="37" name="Picture Placeholder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2AAAD7-4F31-42B1-9557-3ADE79ACBF6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>
          <a:xfrm>
            <a:off x="718955" y="2551647"/>
            <a:ext cx="889114" cy="72329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D489DAC-E453-4D6F-8F42-4B3DC210C2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" b="16899"/>
          <a:stretch/>
        </p:blipFill>
        <p:spPr>
          <a:xfrm>
            <a:off x="714149" y="3597310"/>
            <a:ext cx="898726" cy="70482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E6922B6-8108-4803-8504-CAADE10900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821474" y="4638558"/>
            <a:ext cx="684076" cy="6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pt-PT" dirty="0"/>
              <a:t>*Composto de duplicação de creatinina sérica, doença renal em fase terminal ou morte</a:t>
            </a:r>
          </a:p>
          <a:p>
            <a:pPr lvl="0" defTabSz="609509" eaLnBrk="0" hangingPunct="0">
              <a:spcBef>
                <a:spcPct val="0"/>
              </a:spcBef>
              <a:defRPr/>
            </a:pPr>
            <a:r>
              <a:rPr kumimoji="0" lang="pt-PT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1. Alicic RZ, </a:t>
            </a:r>
            <a:r>
              <a:rPr kumimoji="0" lang="pt-PT" sz="1000" b="0" i="1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et al</a:t>
            </a:r>
            <a:r>
              <a:rPr kumimoji="0" lang="pt-PT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pt-PT" sz="1000" b="0" i="1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Clin J Am Soc Nephrol </a:t>
            </a:r>
            <a:r>
              <a:rPr kumimoji="0" lang="pt-PT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2017;12:2032; 2. Mora-Fernández C, </a:t>
            </a:r>
            <a:r>
              <a:rPr kumimoji="0" lang="pt-PT" sz="1000" b="0" i="1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et al</a:t>
            </a:r>
            <a:r>
              <a:rPr kumimoji="0" lang="pt-PT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pt-PT" sz="1000" b="0" i="1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J Physiol</a:t>
            </a:r>
            <a:r>
              <a:rPr kumimoji="0" lang="pt-PT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2014;18:3997;</a:t>
            </a:r>
          </a:p>
          <a:p>
            <a:pPr lvl="0" defTabSz="609509" eaLnBrk="0" hangingPunct="0">
              <a:spcBef>
                <a:spcPct val="0"/>
              </a:spcBef>
              <a:defRPr/>
            </a:pPr>
            <a:r>
              <a:rPr kumimoji="0" lang="pt-PT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3. </a:t>
            </a:r>
            <a:r>
              <a:rPr lang="pt-PT" dirty="0"/>
              <a:t>Brenner BM</a:t>
            </a:r>
            <a:r>
              <a:rPr lang="pt-PT" i="1" dirty="0"/>
              <a:t>, et al. N Engl J Med</a:t>
            </a:r>
            <a:r>
              <a:rPr lang="pt-PT" dirty="0"/>
              <a:t> 2001;345:861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465AD1-C528-4F1A-896A-B078E3E66D12}"/>
              </a:ext>
            </a:extLst>
          </p:cNvPr>
          <p:cNvGrpSpPr/>
          <p:nvPr/>
        </p:nvGrpSpPr>
        <p:grpSpPr>
          <a:xfrm>
            <a:off x="5709270" y="1592795"/>
            <a:ext cx="5822330" cy="4468787"/>
            <a:chOff x="3741262" y="1412776"/>
            <a:chExt cx="4983030" cy="3824600"/>
          </a:xfrm>
        </p:grpSpPr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>
              <a:spLocks/>
            </p:cNvSpPr>
            <p:nvPr/>
          </p:nvSpPr>
          <p:spPr>
            <a:xfrm>
              <a:off x="4031071" y="1412776"/>
              <a:ext cx="4668086" cy="6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tabLst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6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4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PT" sz="2000" b="1" i="0" u="none" strike="noStrike" cap="none" normalizeH="0" baseline="0" noProof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RENAAL</a:t>
              </a:r>
              <a:r>
                <a:rPr kumimoji="0" lang="pt-PT" sz="2000" b="1" i="0" u="none" strike="noStrike" cap="none" normalizeH="0" baseline="30000" noProof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pt-PT" dirty="0">
                  <a:solidFill>
                    <a:srgbClr val="0091DF"/>
                  </a:solidFill>
                  <a:latin typeface="Arial" panose="020B0604020202020204"/>
                  <a:ea typeface="ＭＳ Ｐゴシック" charset="0"/>
                </a:rPr>
                <a:t>Desfecho</a:t>
              </a:r>
              <a:r>
                <a:rPr kumimoji="0" lang="pt-PT" sz="20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 primário composto*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475146E-74A2-4C16-B67C-A4D34FAE91D5}"/>
                </a:ext>
              </a:extLst>
            </p:cNvPr>
            <p:cNvSpPr txBox="1"/>
            <p:nvPr/>
          </p:nvSpPr>
          <p:spPr>
            <a:xfrm>
              <a:off x="5075757" y="4898822"/>
              <a:ext cx="2701115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>
              <a:defPPr>
                <a:defRPr lang="en-US"/>
              </a:defPPr>
              <a:lvl1pPr marR="0" lvl="0" indent="0" algn="ctr" defTabSz="1218529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pt-PT"/>
                <a:t>Meses do estudo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111BD69-8707-4BA9-BB75-E116DB2C7715}"/>
                </a:ext>
              </a:extLst>
            </p:cNvPr>
            <p:cNvSpPr txBox="1"/>
            <p:nvPr/>
          </p:nvSpPr>
          <p:spPr>
            <a:xfrm rot="16200000">
              <a:off x="2540154" y="3322770"/>
              <a:ext cx="2740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4646"/>
              <a:r>
                <a:rPr lang="pt-PT" sz="1600" b="1">
                  <a:solidFill>
                    <a:schemeClr val="tx2"/>
                  </a:solidFill>
                </a:rPr>
                <a:t>Doentes com um evento (%)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55DA131-F98F-42C8-8275-71E07B78EABF}"/>
                </a:ext>
              </a:extLst>
            </p:cNvPr>
            <p:cNvGrpSpPr/>
            <p:nvPr/>
          </p:nvGrpSpPr>
          <p:grpSpPr>
            <a:xfrm>
              <a:off x="3915418" y="2172871"/>
              <a:ext cx="4808874" cy="2750432"/>
              <a:chOff x="914400" y="2188161"/>
              <a:chExt cx="5905500" cy="3022915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00D8641-1046-4A9C-88B5-6F4DE5E70D5C}"/>
                  </a:ext>
                </a:extLst>
              </p:cNvPr>
              <p:cNvSpPr txBox="1"/>
              <p:nvPr/>
            </p:nvSpPr>
            <p:spPr>
              <a:xfrm>
                <a:off x="1513274" y="2722757"/>
                <a:ext cx="1611369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pt-PT" sz="1600" b="1">
                    <a:latin typeface="Arial" panose="020B0604020202020204"/>
                    <a:ea typeface="ＭＳ Ｐゴシック" charset="0"/>
                  </a:rPr>
                  <a:t>Placebo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551E2F-BB16-4EEE-B5B7-1EB7718F0C6B}"/>
                  </a:ext>
                </a:extLst>
              </p:cNvPr>
              <p:cNvSpPr txBox="1"/>
              <p:nvPr/>
            </p:nvSpPr>
            <p:spPr>
              <a:xfrm>
                <a:off x="1513274" y="2945985"/>
                <a:ext cx="1619716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pt-PT" sz="1600" b="1">
                    <a:solidFill>
                      <a:schemeClr val="accent2"/>
                    </a:solidFill>
                    <a:latin typeface="Arial" panose="020B0604020202020204"/>
                    <a:ea typeface="ＭＳ Ｐゴシック" charset="0"/>
                  </a:rPr>
                  <a:t>Losartan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B2F72BF-43B5-43F2-972F-04D3AD0D3F29}"/>
                  </a:ext>
                </a:extLst>
              </p:cNvPr>
              <p:cNvCxnSpPr/>
              <p:nvPr/>
            </p:nvCxnSpPr>
            <p:spPr>
              <a:xfrm>
                <a:off x="1509941" y="4780292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50CE43A-A6BD-479D-A180-B5697F853ACC}"/>
                  </a:ext>
                </a:extLst>
              </p:cNvPr>
              <p:cNvCxnSpPr/>
              <p:nvPr/>
            </p:nvCxnSpPr>
            <p:spPr>
              <a:xfrm>
                <a:off x="2747424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47C9093-7117-4027-B510-A82AC29C864C}"/>
                  </a:ext>
                </a:extLst>
              </p:cNvPr>
              <p:cNvCxnSpPr/>
              <p:nvPr/>
            </p:nvCxnSpPr>
            <p:spPr>
              <a:xfrm>
                <a:off x="3975626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7F661E2-7B56-4278-9789-1F4F41E47E1C}"/>
                  </a:ext>
                </a:extLst>
              </p:cNvPr>
              <p:cNvCxnSpPr/>
              <p:nvPr/>
            </p:nvCxnSpPr>
            <p:spPr>
              <a:xfrm>
                <a:off x="5210018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F28FE92-BF94-4CDE-A6F8-DB408CBDCE2F}"/>
                  </a:ext>
                </a:extLst>
              </p:cNvPr>
              <p:cNvCxnSpPr/>
              <p:nvPr/>
            </p:nvCxnSpPr>
            <p:spPr>
              <a:xfrm>
                <a:off x="6453689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3B29865-ADD8-4DAD-91A0-934174E87186}"/>
                  </a:ext>
                </a:extLst>
              </p:cNvPr>
              <p:cNvSpPr txBox="1"/>
              <p:nvPr/>
            </p:nvSpPr>
            <p:spPr>
              <a:xfrm>
                <a:off x="1132717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pt-PT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0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AB5B330-0A33-4A37-9677-407E666534DC}"/>
                  </a:ext>
                </a:extLst>
              </p:cNvPr>
              <p:cNvSpPr txBox="1"/>
              <p:nvPr/>
            </p:nvSpPr>
            <p:spPr>
              <a:xfrm>
                <a:off x="2370202" y="4872522"/>
                <a:ext cx="754445" cy="33855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pt-PT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12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726800F-622C-4DAA-88F9-27B1B08D6818}"/>
                  </a:ext>
                </a:extLst>
              </p:cNvPr>
              <p:cNvSpPr txBox="1"/>
              <p:nvPr/>
            </p:nvSpPr>
            <p:spPr>
              <a:xfrm>
                <a:off x="3607687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pt-PT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24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E530953-1774-486E-B8CA-577B2B3CB959}"/>
                  </a:ext>
                </a:extLst>
              </p:cNvPr>
              <p:cNvSpPr txBox="1"/>
              <p:nvPr/>
            </p:nvSpPr>
            <p:spPr>
              <a:xfrm>
                <a:off x="4845170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pt-PT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36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C8B5FFC-A828-4068-B1E2-C5A06533C382}"/>
                  </a:ext>
                </a:extLst>
              </p:cNvPr>
              <p:cNvSpPr txBox="1"/>
              <p:nvPr/>
            </p:nvSpPr>
            <p:spPr>
              <a:xfrm>
                <a:off x="6065455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pt-PT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48</a:t>
                </a: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A4C5EDB-0857-4DDE-899A-03628481B232}"/>
                  </a:ext>
                </a:extLst>
              </p:cNvPr>
              <p:cNvSpPr/>
              <p:nvPr/>
            </p:nvSpPr>
            <p:spPr>
              <a:xfrm>
                <a:off x="1518291" y="2705020"/>
                <a:ext cx="4949555" cy="2102994"/>
              </a:xfrm>
              <a:custGeom>
                <a:avLst/>
                <a:gdLst>
                  <a:gd name="connsiteX0" fmla="*/ 3806525 w 3809503"/>
                  <a:gd name="connsiteY0" fmla="*/ 0 h 1903263"/>
                  <a:gd name="connsiteX1" fmla="*/ 3806525 w 3809503"/>
                  <a:gd name="connsiteY1" fmla="*/ 1903263 h 1903263"/>
                  <a:gd name="connsiteX2" fmla="*/ 0 w 3809503"/>
                  <a:gd name="connsiteY2" fmla="*/ 1903263 h 1903263"/>
                  <a:gd name="connsiteX3" fmla="*/ 11914 w 3809503"/>
                  <a:gd name="connsiteY3" fmla="*/ 1888370 h 1903263"/>
                  <a:gd name="connsiteX4" fmla="*/ 393162 w 3809503"/>
                  <a:gd name="connsiteY4" fmla="*/ 1876456 h 1903263"/>
                  <a:gd name="connsiteX5" fmla="*/ 536130 w 3809503"/>
                  <a:gd name="connsiteY5" fmla="*/ 1816886 h 1903263"/>
                  <a:gd name="connsiteX6" fmla="*/ 676120 w 3809503"/>
                  <a:gd name="connsiteY6" fmla="*/ 1813908 h 1903263"/>
                  <a:gd name="connsiteX7" fmla="*/ 711862 w 3809503"/>
                  <a:gd name="connsiteY7" fmla="*/ 1784123 h 1903263"/>
                  <a:gd name="connsiteX8" fmla="*/ 762496 w 3809503"/>
                  <a:gd name="connsiteY8" fmla="*/ 1736467 h 1903263"/>
                  <a:gd name="connsiteX9" fmla="*/ 813131 w 3809503"/>
                  <a:gd name="connsiteY9" fmla="*/ 1718596 h 1903263"/>
                  <a:gd name="connsiteX10" fmla="*/ 848873 w 3809503"/>
                  <a:gd name="connsiteY10" fmla="*/ 1703703 h 1903263"/>
                  <a:gd name="connsiteX11" fmla="*/ 875679 w 3809503"/>
                  <a:gd name="connsiteY11" fmla="*/ 1703703 h 1903263"/>
                  <a:gd name="connsiteX12" fmla="*/ 881636 w 3809503"/>
                  <a:gd name="connsiteY12" fmla="*/ 1688811 h 1903263"/>
                  <a:gd name="connsiteX13" fmla="*/ 911421 w 3809503"/>
                  <a:gd name="connsiteY13" fmla="*/ 1682854 h 1903263"/>
                  <a:gd name="connsiteX14" fmla="*/ 1015669 w 3809503"/>
                  <a:gd name="connsiteY14" fmla="*/ 1596477 h 1903263"/>
                  <a:gd name="connsiteX15" fmla="*/ 1099067 w 3809503"/>
                  <a:gd name="connsiteY15" fmla="*/ 1572649 h 1903263"/>
                  <a:gd name="connsiteX16" fmla="*/ 1122895 w 3809503"/>
                  <a:gd name="connsiteY16" fmla="*/ 1551800 h 1903263"/>
                  <a:gd name="connsiteX17" fmla="*/ 1179486 w 3809503"/>
                  <a:gd name="connsiteY17" fmla="*/ 1536907 h 1903263"/>
                  <a:gd name="connsiteX18" fmla="*/ 1224164 w 3809503"/>
                  <a:gd name="connsiteY18" fmla="*/ 1459466 h 1903263"/>
                  <a:gd name="connsiteX19" fmla="*/ 1265863 w 3809503"/>
                  <a:gd name="connsiteY19" fmla="*/ 1438617 h 1903263"/>
                  <a:gd name="connsiteX20" fmla="*/ 1376067 w 3809503"/>
                  <a:gd name="connsiteY20" fmla="*/ 1438617 h 1903263"/>
                  <a:gd name="connsiteX21" fmla="*/ 1387981 w 3809503"/>
                  <a:gd name="connsiteY21" fmla="*/ 1408832 h 1903263"/>
                  <a:gd name="connsiteX22" fmla="*/ 1423723 w 3809503"/>
                  <a:gd name="connsiteY22" fmla="*/ 1396918 h 1903263"/>
                  <a:gd name="connsiteX23" fmla="*/ 1471379 w 3809503"/>
                  <a:gd name="connsiteY23" fmla="*/ 1343305 h 1903263"/>
                  <a:gd name="connsiteX24" fmla="*/ 1554778 w 3809503"/>
                  <a:gd name="connsiteY24" fmla="*/ 1340326 h 1903263"/>
                  <a:gd name="connsiteX25" fmla="*/ 1659025 w 3809503"/>
                  <a:gd name="connsiteY25" fmla="*/ 1298627 h 1903263"/>
                  <a:gd name="connsiteX26" fmla="*/ 1682853 w 3809503"/>
                  <a:gd name="connsiteY26" fmla="*/ 1289692 h 1903263"/>
                  <a:gd name="connsiteX27" fmla="*/ 1685832 w 3809503"/>
                  <a:gd name="connsiteY27" fmla="*/ 1245014 h 1903263"/>
                  <a:gd name="connsiteX28" fmla="*/ 1733488 w 3809503"/>
                  <a:gd name="connsiteY28" fmla="*/ 1230122 h 1903263"/>
                  <a:gd name="connsiteX29" fmla="*/ 1754337 w 3809503"/>
                  <a:gd name="connsiteY29" fmla="*/ 1188423 h 1903263"/>
                  <a:gd name="connsiteX30" fmla="*/ 1772208 w 3809503"/>
                  <a:gd name="connsiteY30" fmla="*/ 1188423 h 1903263"/>
                  <a:gd name="connsiteX31" fmla="*/ 1813907 w 3809503"/>
                  <a:gd name="connsiteY31" fmla="*/ 1149702 h 1903263"/>
                  <a:gd name="connsiteX32" fmla="*/ 1891348 w 3809503"/>
                  <a:gd name="connsiteY32" fmla="*/ 1131831 h 1903263"/>
                  <a:gd name="connsiteX33" fmla="*/ 1930069 w 3809503"/>
                  <a:gd name="connsiteY33" fmla="*/ 1075240 h 1903263"/>
                  <a:gd name="connsiteX34" fmla="*/ 2055166 w 3809503"/>
                  <a:gd name="connsiteY34" fmla="*/ 1021627 h 1903263"/>
                  <a:gd name="connsiteX35" fmla="*/ 2111757 w 3809503"/>
                  <a:gd name="connsiteY35" fmla="*/ 1009712 h 1903263"/>
                  <a:gd name="connsiteX36" fmla="*/ 2189198 w 3809503"/>
                  <a:gd name="connsiteY36" fmla="*/ 908443 h 1903263"/>
                  <a:gd name="connsiteX37" fmla="*/ 2242811 w 3809503"/>
                  <a:gd name="connsiteY37" fmla="*/ 887594 h 1903263"/>
                  <a:gd name="connsiteX38" fmla="*/ 2305360 w 3809503"/>
                  <a:gd name="connsiteY38" fmla="*/ 848873 h 1903263"/>
                  <a:gd name="connsiteX39" fmla="*/ 2373865 w 3809503"/>
                  <a:gd name="connsiteY39" fmla="*/ 836959 h 1903263"/>
                  <a:gd name="connsiteX40" fmla="*/ 2403651 w 3809503"/>
                  <a:gd name="connsiteY40" fmla="*/ 780368 h 1903263"/>
                  <a:gd name="connsiteX41" fmla="*/ 2430457 w 3809503"/>
                  <a:gd name="connsiteY41" fmla="*/ 780368 h 1903263"/>
                  <a:gd name="connsiteX42" fmla="*/ 2442371 w 3809503"/>
                  <a:gd name="connsiteY42" fmla="*/ 756540 h 1903263"/>
                  <a:gd name="connsiteX43" fmla="*/ 2609167 w 3809503"/>
                  <a:gd name="connsiteY43" fmla="*/ 685056 h 1903263"/>
                  <a:gd name="connsiteX44" fmla="*/ 2627038 w 3809503"/>
                  <a:gd name="connsiteY44" fmla="*/ 649314 h 1903263"/>
                  <a:gd name="connsiteX45" fmla="*/ 2692565 w 3809503"/>
                  <a:gd name="connsiteY45" fmla="*/ 634421 h 1903263"/>
                  <a:gd name="connsiteX46" fmla="*/ 2716393 w 3809503"/>
                  <a:gd name="connsiteY46" fmla="*/ 634421 h 1903263"/>
                  <a:gd name="connsiteX47" fmla="*/ 2740221 w 3809503"/>
                  <a:gd name="connsiteY47" fmla="*/ 616550 h 1903263"/>
                  <a:gd name="connsiteX48" fmla="*/ 2764049 w 3809503"/>
                  <a:gd name="connsiteY48" fmla="*/ 592722 h 1903263"/>
                  <a:gd name="connsiteX49" fmla="*/ 2823619 w 3809503"/>
                  <a:gd name="connsiteY49" fmla="*/ 589744 h 1903263"/>
                  <a:gd name="connsiteX50" fmla="*/ 2865318 w 3809503"/>
                  <a:gd name="connsiteY50" fmla="*/ 562937 h 1903263"/>
                  <a:gd name="connsiteX51" fmla="*/ 2912974 w 3809503"/>
                  <a:gd name="connsiteY51" fmla="*/ 506346 h 1903263"/>
                  <a:gd name="connsiteX52" fmla="*/ 3079770 w 3809503"/>
                  <a:gd name="connsiteY52" fmla="*/ 440819 h 1903263"/>
                  <a:gd name="connsiteX53" fmla="*/ 3124448 w 3809503"/>
                  <a:gd name="connsiteY53" fmla="*/ 390184 h 1903263"/>
                  <a:gd name="connsiteX54" fmla="*/ 3210824 w 3809503"/>
                  <a:gd name="connsiteY54" fmla="*/ 390184 h 1903263"/>
                  <a:gd name="connsiteX55" fmla="*/ 3219760 w 3809503"/>
                  <a:gd name="connsiteY55" fmla="*/ 369335 h 1903263"/>
                  <a:gd name="connsiteX56" fmla="*/ 3267416 w 3809503"/>
                  <a:gd name="connsiteY56" fmla="*/ 369335 h 1903263"/>
                  <a:gd name="connsiteX57" fmla="*/ 3276351 w 3809503"/>
                  <a:gd name="connsiteY57" fmla="*/ 336571 h 1903263"/>
                  <a:gd name="connsiteX58" fmla="*/ 3315072 w 3809503"/>
                  <a:gd name="connsiteY58" fmla="*/ 315722 h 1903263"/>
                  <a:gd name="connsiteX59" fmla="*/ 3344857 w 3809503"/>
                  <a:gd name="connsiteY59" fmla="*/ 271044 h 1903263"/>
                  <a:gd name="connsiteX60" fmla="*/ 3401449 w 3809503"/>
                  <a:gd name="connsiteY60" fmla="*/ 259130 h 1903263"/>
                  <a:gd name="connsiteX61" fmla="*/ 3410384 w 3809503"/>
                  <a:gd name="connsiteY61" fmla="*/ 220410 h 1903263"/>
                  <a:gd name="connsiteX62" fmla="*/ 3437191 w 3809503"/>
                  <a:gd name="connsiteY62" fmla="*/ 226367 h 1903263"/>
                  <a:gd name="connsiteX63" fmla="*/ 3443148 w 3809503"/>
                  <a:gd name="connsiteY63" fmla="*/ 196582 h 1903263"/>
                  <a:gd name="connsiteX64" fmla="*/ 3550374 w 3809503"/>
                  <a:gd name="connsiteY64" fmla="*/ 205517 h 1903263"/>
                  <a:gd name="connsiteX65" fmla="*/ 3556331 w 3809503"/>
                  <a:gd name="connsiteY65" fmla="*/ 175732 h 1903263"/>
                  <a:gd name="connsiteX66" fmla="*/ 3571223 w 3809503"/>
                  <a:gd name="connsiteY66" fmla="*/ 166797 h 1903263"/>
                  <a:gd name="connsiteX67" fmla="*/ 3571223 w 3809503"/>
                  <a:gd name="connsiteY67" fmla="*/ 137012 h 1903263"/>
                  <a:gd name="connsiteX68" fmla="*/ 3654621 w 3809503"/>
                  <a:gd name="connsiteY68" fmla="*/ 131055 h 1903263"/>
                  <a:gd name="connsiteX69" fmla="*/ 3699299 w 3809503"/>
                  <a:gd name="connsiteY69" fmla="*/ 125098 h 1903263"/>
                  <a:gd name="connsiteX70" fmla="*/ 3705256 w 3809503"/>
                  <a:gd name="connsiteY70" fmla="*/ 104248 h 1903263"/>
                  <a:gd name="connsiteX71" fmla="*/ 3809503 w 3809503"/>
                  <a:gd name="connsiteY71" fmla="*/ 107227 h 1903263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9770 w 3809503"/>
                  <a:gd name="connsiteY52" fmla="*/ 339550 h 1801994"/>
                  <a:gd name="connsiteX53" fmla="*/ 312444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2444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55924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55924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5169"/>
                  <a:gd name="connsiteX1" fmla="*/ 3803350 w 3809503"/>
                  <a:gd name="connsiteY1" fmla="*/ 1805169 h 1805169"/>
                  <a:gd name="connsiteX2" fmla="*/ 0 w 3809503"/>
                  <a:gd name="connsiteY2" fmla="*/ 1801994 h 1805169"/>
                  <a:gd name="connsiteX3" fmla="*/ 11914 w 3809503"/>
                  <a:gd name="connsiteY3" fmla="*/ 1787101 h 1805169"/>
                  <a:gd name="connsiteX4" fmla="*/ 393162 w 3809503"/>
                  <a:gd name="connsiteY4" fmla="*/ 1775187 h 1805169"/>
                  <a:gd name="connsiteX5" fmla="*/ 536130 w 3809503"/>
                  <a:gd name="connsiteY5" fmla="*/ 1715617 h 1805169"/>
                  <a:gd name="connsiteX6" fmla="*/ 676120 w 3809503"/>
                  <a:gd name="connsiteY6" fmla="*/ 1712639 h 1805169"/>
                  <a:gd name="connsiteX7" fmla="*/ 711862 w 3809503"/>
                  <a:gd name="connsiteY7" fmla="*/ 1682854 h 1805169"/>
                  <a:gd name="connsiteX8" fmla="*/ 762496 w 3809503"/>
                  <a:gd name="connsiteY8" fmla="*/ 1635198 h 1805169"/>
                  <a:gd name="connsiteX9" fmla="*/ 813131 w 3809503"/>
                  <a:gd name="connsiteY9" fmla="*/ 1617327 h 1805169"/>
                  <a:gd name="connsiteX10" fmla="*/ 848873 w 3809503"/>
                  <a:gd name="connsiteY10" fmla="*/ 1602434 h 1805169"/>
                  <a:gd name="connsiteX11" fmla="*/ 875679 w 3809503"/>
                  <a:gd name="connsiteY11" fmla="*/ 1602434 h 1805169"/>
                  <a:gd name="connsiteX12" fmla="*/ 881636 w 3809503"/>
                  <a:gd name="connsiteY12" fmla="*/ 1587542 h 1805169"/>
                  <a:gd name="connsiteX13" fmla="*/ 911421 w 3809503"/>
                  <a:gd name="connsiteY13" fmla="*/ 1581585 h 1805169"/>
                  <a:gd name="connsiteX14" fmla="*/ 1015669 w 3809503"/>
                  <a:gd name="connsiteY14" fmla="*/ 1495208 h 1805169"/>
                  <a:gd name="connsiteX15" fmla="*/ 1099067 w 3809503"/>
                  <a:gd name="connsiteY15" fmla="*/ 1471380 h 1805169"/>
                  <a:gd name="connsiteX16" fmla="*/ 1122895 w 3809503"/>
                  <a:gd name="connsiteY16" fmla="*/ 1450531 h 1805169"/>
                  <a:gd name="connsiteX17" fmla="*/ 1179486 w 3809503"/>
                  <a:gd name="connsiteY17" fmla="*/ 1435638 h 1805169"/>
                  <a:gd name="connsiteX18" fmla="*/ 1224164 w 3809503"/>
                  <a:gd name="connsiteY18" fmla="*/ 1358197 h 1805169"/>
                  <a:gd name="connsiteX19" fmla="*/ 1265863 w 3809503"/>
                  <a:gd name="connsiteY19" fmla="*/ 1337348 h 1805169"/>
                  <a:gd name="connsiteX20" fmla="*/ 1376067 w 3809503"/>
                  <a:gd name="connsiteY20" fmla="*/ 1337348 h 1805169"/>
                  <a:gd name="connsiteX21" fmla="*/ 1387981 w 3809503"/>
                  <a:gd name="connsiteY21" fmla="*/ 1307563 h 1805169"/>
                  <a:gd name="connsiteX22" fmla="*/ 1423723 w 3809503"/>
                  <a:gd name="connsiteY22" fmla="*/ 1295649 h 1805169"/>
                  <a:gd name="connsiteX23" fmla="*/ 1455924 w 3809503"/>
                  <a:gd name="connsiteY23" fmla="*/ 1242036 h 1805169"/>
                  <a:gd name="connsiteX24" fmla="*/ 1541899 w 3809503"/>
                  <a:gd name="connsiteY24" fmla="*/ 1233906 h 1805169"/>
                  <a:gd name="connsiteX25" fmla="*/ 1659025 w 3809503"/>
                  <a:gd name="connsiteY25" fmla="*/ 1197358 h 1805169"/>
                  <a:gd name="connsiteX26" fmla="*/ 1682853 w 3809503"/>
                  <a:gd name="connsiteY26" fmla="*/ 1188423 h 1805169"/>
                  <a:gd name="connsiteX27" fmla="*/ 1685832 w 3809503"/>
                  <a:gd name="connsiteY27" fmla="*/ 1143745 h 1805169"/>
                  <a:gd name="connsiteX28" fmla="*/ 1733488 w 3809503"/>
                  <a:gd name="connsiteY28" fmla="*/ 1128853 h 1805169"/>
                  <a:gd name="connsiteX29" fmla="*/ 1754337 w 3809503"/>
                  <a:gd name="connsiteY29" fmla="*/ 1087154 h 1805169"/>
                  <a:gd name="connsiteX30" fmla="*/ 1772208 w 3809503"/>
                  <a:gd name="connsiteY30" fmla="*/ 1087154 h 1805169"/>
                  <a:gd name="connsiteX31" fmla="*/ 1813907 w 3809503"/>
                  <a:gd name="connsiteY31" fmla="*/ 1048433 h 1805169"/>
                  <a:gd name="connsiteX32" fmla="*/ 1891348 w 3809503"/>
                  <a:gd name="connsiteY32" fmla="*/ 1030562 h 1805169"/>
                  <a:gd name="connsiteX33" fmla="*/ 1930069 w 3809503"/>
                  <a:gd name="connsiteY33" fmla="*/ 973971 h 1805169"/>
                  <a:gd name="connsiteX34" fmla="*/ 2055166 w 3809503"/>
                  <a:gd name="connsiteY34" fmla="*/ 920358 h 1805169"/>
                  <a:gd name="connsiteX35" fmla="*/ 2111757 w 3809503"/>
                  <a:gd name="connsiteY35" fmla="*/ 908443 h 1805169"/>
                  <a:gd name="connsiteX36" fmla="*/ 2189198 w 3809503"/>
                  <a:gd name="connsiteY36" fmla="*/ 807174 h 1805169"/>
                  <a:gd name="connsiteX37" fmla="*/ 2242811 w 3809503"/>
                  <a:gd name="connsiteY37" fmla="*/ 786325 h 1805169"/>
                  <a:gd name="connsiteX38" fmla="*/ 2305360 w 3809503"/>
                  <a:gd name="connsiteY38" fmla="*/ 747604 h 1805169"/>
                  <a:gd name="connsiteX39" fmla="*/ 2373865 w 3809503"/>
                  <a:gd name="connsiteY39" fmla="*/ 735690 h 1805169"/>
                  <a:gd name="connsiteX40" fmla="*/ 2395923 w 3809503"/>
                  <a:gd name="connsiteY40" fmla="*/ 671371 h 1805169"/>
                  <a:gd name="connsiteX41" fmla="*/ 2430457 w 3809503"/>
                  <a:gd name="connsiteY41" fmla="*/ 668795 h 1805169"/>
                  <a:gd name="connsiteX42" fmla="*/ 2442371 w 3809503"/>
                  <a:gd name="connsiteY42" fmla="*/ 655271 h 1805169"/>
                  <a:gd name="connsiteX43" fmla="*/ 2609167 w 3809503"/>
                  <a:gd name="connsiteY43" fmla="*/ 583787 h 1805169"/>
                  <a:gd name="connsiteX44" fmla="*/ 2627038 w 3809503"/>
                  <a:gd name="connsiteY44" fmla="*/ 548045 h 1805169"/>
                  <a:gd name="connsiteX45" fmla="*/ 2692565 w 3809503"/>
                  <a:gd name="connsiteY45" fmla="*/ 533152 h 1805169"/>
                  <a:gd name="connsiteX46" fmla="*/ 2716393 w 3809503"/>
                  <a:gd name="connsiteY46" fmla="*/ 533152 h 1805169"/>
                  <a:gd name="connsiteX47" fmla="*/ 2740221 w 3809503"/>
                  <a:gd name="connsiteY47" fmla="*/ 515281 h 1805169"/>
                  <a:gd name="connsiteX48" fmla="*/ 2764049 w 3809503"/>
                  <a:gd name="connsiteY48" fmla="*/ 491453 h 1805169"/>
                  <a:gd name="connsiteX49" fmla="*/ 2823619 w 3809503"/>
                  <a:gd name="connsiteY49" fmla="*/ 488475 h 1805169"/>
                  <a:gd name="connsiteX50" fmla="*/ 2865318 w 3809503"/>
                  <a:gd name="connsiteY50" fmla="*/ 461668 h 1805169"/>
                  <a:gd name="connsiteX51" fmla="*/ 2912974 w 3809503"/>
                  <a:gd name="connsiteY51" fmla="*/ 405077 h 1805169"/>
                  <a:gd name="connsiteX52" fmla="*/ 3077195 w 3809503"/>
                  <a:gd name="connsiteY52" fmla="*/ 339550 h 1805169"/>
                  <a:gd name="connsiteX53" fmla="*/ 3106418 w 3809503"/>
                  <a:gd name="connsiteY53" fmla="*/ 288915 h 1805169"/>
                  <a:gd name="connsiteX54" fmla="*/ 3210824 w 3809503"/>
                  <a:gd name="connsiteY54" fmla="*/ 288915 h 1805169"/>
                  <a:gd name="connsiteX55" fmla="*/ 3219760 w 3809503"/>
                  <a:gd name="connsiteY55" fmla="*/ 268066 h 1805169"/>
                  <a:gd name="connsiteX56" fmla="*/ 3262264 w 3809503"/>
                  <a:gd name="connsiteY56" fmla="*/ 268066 h 1805169"/>
                  <a:gd name="connsiteX57" fmla="*/ 3268624 w 3809503"/>
                  <a:gd name="connsiteY57" fmla="*/ 240454 h 1805169"/>
                  <a:gd name="connsiteX58" fmla="*/ 3315072 w 3809503"/>
                  <a:gd name="connsiteY58" fmla="*/ 214453 h 1805169"/>
                  <a:gd name="connsiteX59" fmla="*/ 3344857 w 3809503"/>
                  <a:gd name="connsiteY59" fmla="*/ 169775 h 1805169"/>
                  <a:gd name="connsiteX60" fmla="*/ 3401449 w 3809503"/>
                  <a:gd name="connsiteY60" fmla="*/ 157861 h 1805169"/>
                  <a:gd name="connsiteX61" fmla="*/ 3410384 w 3809503"/>
                  <a:gd name="connsiteY61" fmla="*/ 119141 h 1805169"/>
                  <a:gd name="connsiteX62" fmla="*/ 3437191 w 3809503"/>
                  <a:gd name="connsiteY62" fmla="*/ 125098 h 1805169"/>
                  <a:gd name="connsiteX63" fmla="*/ 3443148 w 3809503"/>
                  <a:gd name="connsiteY63" fmla="*/ 95313 h 1805169"/>
                  <a:gd name="connsiteX64" fmla="*/ 3550374 w 3809503"/>
                  <a:gd name="connsiteY64" fmla="*/ 104248 h 1805169"/>
                  <a:gd name="connsiteX65" fmla="*/ 3556331 w 3809503"/>
                  <a:gd name="connsiteY65" fmla="*/ 74463 h 1805169"/>
                  <a:gd name="connsiteX66" fmla="*/ 3571223 w 3809503"/>
                  <a:gd name="connsiteY66" fmla="*/ 65528 h 1805169"/>
                  <a:gd name="connsiteX67" fmla="*/ 3571223 w 3809503"/>
                  <a:gd name="connsiteY67" fmla="*/ 35743 h 1805169"/>
                  <a:gd name="connsiteX68" fmla="*/ 3654621 w 3809503"/>
                  <a:gd name="connsiteY68" fmla="*/ 29786 h 1805169"/>
                  <a:gd name="connsiteX69" fmla="*/ 3699299 w 3809503"/>
                  <a:gd name="connsiteY69" fmla="*/ 23829 h 1805169"/>
                  <a:gd name="connsiteX70" fmla="*/ 3705256 w 3809503"/>
                  <a:gd name="connsiteY70" fmla="*/ 2979 h 1805169"/>
                  <a:gd name="connsiteX71" fmla="*/ 3809503 w 3809503"/>
                  <a:gd name="connsiteY71" fmla="*/ 5958 h 1805169"/>
                  <a:gd name="connsiteX0" fmla="*/ 3806525 w 3809503"/>
                  <a:gd name="connsiteY0" fmla="*/ 0 h 1808344"/>
                  <a:gd name="connsiteX1" fmla="*/ 3803350 w 3809503"/>
                  <a:gd name="connsiteY1" fmla="*/ 1805169 h 1808344"/>
                  <a:gd name="connsiteX2" fmla="*/ 0 w 3809503"/>
                  <a:gd name="connsiteY2" fmla="*/ 1808344 h 1808344"/>
                  <a:gd name="connsiteX3" fmla="*/ 11914 w 3809503"/>
                  <a:gd name="connsiteY3" fmla="*/ 1787101 h 1808344"/>
                  <a:gd name="connsiteX4" fmla="*/ 393162 w 3809503"/>
                  <a:gd name="connsiteY4" fmla="*/ 1775187 h 1808344"/>
                  <a:gd name="connsiteX5" fmla="*/ 536130 w 3809503"/>
                  <a:gd name="connsiteY5" fmla="*/ 1715617 h 1808344"/>
                  <a:gd name="connsiteX6" fmla="*/ 676120 w 3809503"/>
                  <a:gd name="connsiteY6" fmla="*/ 1712639 h 1808344"/>
                  <a:gd name="connsiteX7" fmla="*/ 711862 w 3809503"/>
                  <a:gd name="connsiteY7" fmla="*/ 1682854 h 1808344"/>
                  <a:gd name="connsiteX8" fmla="*/ 762496 w 3809503"/>
                  <a:gd name="connsiteY8" fmla="*/ 1635198 h 1808344"/>
                  <a:gd name="connsiteX9" fmla="*/ 813131 w 3809503"/>
                  <a:gd name="connsiteY9" fmla="*/ 1617327 h 1808344"/>
                  <a:gd name="connsiteX10" fmla="*/ 848873 w 3809503"/>
                  <a:gd name="connsiteY10" fmla="*/ 1602434 h 1808344"/>
                  <a:gd name="connsiteX11" fmla="*/ 875679 w 3809503"/>
                  <a:gd name="connsiteY11" fmla="*/ 1602434 h 1808344"/>
                  <a:gd name="connsiteX12" fmla="*/ 881636 w 3809503"/>
                  <a:gd name="connsiteY12" fmla="*/ 1587542 h 1808344"/>
                  <a:gd name="connsiteX13" fmla="*/ 911421 w 3809503"/>
                  <a:gd name="connsiteY13" fmla="*/ 1581585 h 1808344"/>
                  <a:gd name="connsiteX14" fmla="*/ 1015669 w 3809503"/>
                  <a:gd name="connsiteY14" fmla="*/ 1495208 h 1808344"/>
                  <a:gd name="connsiteX15" fmla="*/ 1099067 w 3809503"/>
                  <a:gd name="connsiteY15" fmla="*/ 1471380 h 1808344"/>
                  <a:gd name="connsiteX16" fmla="*/ 1122895 w 3809503"/>
                  <a:gd name="connsiteY16" fmla="*/ 1450531 h 1808344"/>
                  <a:gd name="connsiteX17" fmla="*/ 1179486 w 3809503"/>
                  <a:gd name="connsiteY17" fmla="*/ 1435638 h 1808344"/>
                  <a:gd name="connsiteX18" fmla="*/ 1224164 w 3809503"/>
                  <a:gd name="connsiteY18" fmla="*/ 1358197 h 1808344"/>
                  <a:gd name="connsiteX19" fmla="*/ 1265863 w 3809503"/>
                  <a:gd name="connsiteY19" fmla="*/ 1337348 h 1808344"/>
                  <a:gd name="connsiteX20" fmla="*/ 1376067 w 3809503"/>
                  <a:gd name="connsiteY20" fmla="*/ 1337348 h 1808344"/>
                  <a:gd name="connsiteX21" fmla="*/ 1387981 w 3809503"/>
                  <a:gd name="connsiteY21" fmla="*/ 1307563 h 1808344"/>
                  <a:gd name="connsiteX22" fmla="*/ 1423723 w 3809503"/>
                  <a:gd name="connsiteY22" fmla="*/ 1295649 h 1808344"/>
                  <a:gd name="connsiteX23" fmla="*/ 1455924 w 3809503"/>
                  <a:gd name="connsiteY23" fmla="*/ 1242036 h 1808344"/>
                  <a:gd name="connsiteX24" fmla="*/ 1541899 w 3809503"/>
                  <a:gd name="connsiteY24" fmla="*/ 1233906 h 1808344"/>
                  <a:gd name="connsiteX25" fmla="*/ 1659025 w 3809503"/>
                  <a:gd name="connsiteY25" fmla="*/ 1197358 h 1808344"/>
                  <a:gd name="connsiteX26" fmla="*/ 1682853 w 3809503"/>
                  <a:gd name="connsiteY26" fmla="*/ 1188423 h 1808344"/>
                  <a:gd name="connsiteX27" fmla="*/ 1685832 w 3809503"/>
                  <a:gd name="connsiteY27" fmla="*/ 1143745 h 1808344"/>
                  <a:gd name="connsiteX28" fmla="*/ 1733488 w 3809503"/>
                  <a:gd name="connsiteY28" fmla="*/ 1128853 h 1808344"/>
                  <a:gd name="connsiteX29" fmla="*/ 1754337 w 3809503"/>
                  <a:gd name="connsiteY29" fmla="*/ 1087154 h 1808344"/>
                  <a:gd name="connsiteX30" fmla="*/ 1772208 w 3809503"/>
                  <a:gd name="connsiteY30" fmla="*/ 1087154 h 1808344"/>
                  <a:gd name="connsiteX31" fmla="*/ 1813907 w 3809503"/>
                  <a:gd name="connsiteY31" fmla="*/ 1048433 h 1808344"/>
                  <a:gd name="connsiteX32" fmla="*/ 1891348 w 3809503"/>
                  <a:gd name="connsiteY32" fmla="*/ 1030562 h 1808344"/>
                  <a:gd name="connsiteX33" fmla="*/ 1930069 w 3809503"/>
                  <a:gd name="connsiteY33" fmla="*/ 973971 h 1808344"/>
                  <a:gd name="connsiteX34" fmla="*/ 2055166 w 3809503"/>
                  <a:gd name="connsiteY34" fmla="*/ 920358 h 1808344"/>
                  <a:gd name="connsiteX35" fmla="*/ 2111757 w 3809503"/>
                  <a:gd name="connsiteY35" fmla="*/ 908443 h 1808344"/>
                  <a:gd name="connsiteX36" fmla="*/ 2189198 w 3809503"/>
                  <a:gd name="connsiteY36" fmla="*/ 807174 h 1808344"/>
                  <a:gd name="connsiteX37" fmla="*/ 2242811 w 3809503"/>
                  <a:gd name="connsiteY37" fmla="*/ 786325 h 1808344"/>
                  <a:gd name="connsiteX38" fmla="*/ 2305360 w 3809503"/>
                  <a:gd name="connsiteY38" fmla="*/ 747604 h 1808344"/>
                  <a:gd name="connsiteX39" fmla="*/ 2373865 w 3809503"/>
                  <a:gd name="connsiteY39" fmla="*/ 735690 h 1808344"/>
                  <a:gd name="connsiteX40" fmla="*/ 2395923 w 3809503"/>
                  <a:gd name="connsiteY40" fmla="*/ 671371 h 1808344"/>
                  <a:gd name="connsiteX41" fmla="*/ 2430457 w 3809503"/>
                  <a:gd name="connsiteY41" fmla="*/ 668795 h 1808344"/>
                  <a:gd name="connsiteX42" fmla="*/ 2442371 w 3809503"/>
                  <a:gd name="connsiteY42" fmla="*/ 655271 h 1808344"/>
                  <a:gd name="connsiteX43" fmla="*/ 2609167 w 3809503"/>
                  <a:gd name="connsiteY43" fmla="*/ 583787 h 1808344"/>
                  <a:gd name="connsiteX44" fmla="*/ 2627038 w 3809503"/>
                  <a:gd name="connsiteY44" fmla="*/ 548045 h 1808344"/>
                  <a:gd name="connsiteX45" fmla="*/ 2692565 w 3809503"/>
                  <a:gd name="connsiteY45" fmla="*/ 533152 h 1808344"/>
                  <a:gd name="connsiteX46" fmla="*/ 2716393 w 3809503"/>
                  <a:gd name="connsiteY46" fmla="*/ 533152 h 1808344"/>
                  <a:gd name="connsiteX47" fmla="*/ 2740221 w 3809503"/>
                  <a:gd name="connsiteY47" fmla="*/ 515281 h 1808344"/>
                  <a:gd name="connsiteX48" fmla="*/ 2764049 w 3809503"/>
                  <a:gd name="connsiteY48" fmla="*/ 491453 h 1808344"/>
                  <a:gd name="connsiteX49" fmla="*/ 2823619 w 3809503"/>
                  <a:gd name="connsiteY49" fmla="*/ 488475 h 1808344"/>
                  <a:gd name="connsiteX50" fmla="*/ 2865318 w 3809503"/>
                  <a:gd name="connsiteY50" fmla="*/ 461668 h 1808344"/>
                  <a:gd name="connsiteX51" fmla="*/ 2912974 w 3809503"/>
                  <a:gd name="connsiteY51" fmla="*/ 405077 h 1808344"/>
                  <a:gd name="connsiteX52" fmla="*/ 3077195 w 3809503"/>
                  <a:gd name="connsiteY52" fmla="*/ 339550 h 1808344"/>
                  <a:gd name="connsiteX53" fmla="*/ 3106418 w 3809503"/>
                  <a:gd name="connsiteY53" fmla="*/ 288915 h 1808344"/>
                  <a:gd name="connsiteX54" fmla="*/ 3210824 w 3809503"/>
                  <a:gd name="connsiteY54" fmla="*/ 288915 h 1808344"/>
                  <a:gd name="connsiteX55" fmla="*/ 3219760 w 3809503"/>
                  <a:gd name="connsiteY55" fmla="*/ 268066 h 1808344"/>
                  <a:gd name="connsiteX56" fmla="*/ 3262264 w 3809503"/>
                  <a:gd name="connsiteY56" fmla="*/ 268066 h 1808344"/>
                  <a:gd name="connsiteX57" fmla="*/ 3268624 w 3809503"/>
                  <a:gd name="connsiteY57" fmla="*/ 240454 h 1808344"/>
                  <a:gd name="connsiteX58" fmla="*/ 3315072 w 3809503"/>
                  <a:gd name="connsiteY58" fmla="*/ 214453 h 1808344"/>
                  <a:gd name="connsiteX59" fmla="*/ 3344857 w 3809503"/>
                  <a:gd name="connsiteY59" fmla="*/ 169775 h 1808344"/>
                  <a:gd name="connsiteX60" fmla="*/ 3401449 w 3809503"/>
                  <a:gd name="connsiteY60" fmla="*/ 157861 h 1808344"/>
                  <a:gd name="connsiteX61" fmla="*/ 3410384 w 3809503"/>
                  <a:gd name="connsiteY61" fmla="*/ 119141 h 1808344"/>
                  <a:gd name="connsiteX62" fmla="*/ 3437191 w 3809503"/>
                  <a:gd name="connsiteY62" fmla="*/ 125098 h 1808344"/>
                  <a:gd name="connsiteX63" fmla="*/ 3443148 w 3809503"/>
                  <a:gd name="connsiteY63" fmla="*/ 95313 h 1808344"/>
                  <a:gd name="connsiteX64" fmla="*/ 3550374 w 3809503"/>
                  <a:gd name="connsiteY64" fmla="*/ 104248 h 1808344"/>
                  <a:gd name="connsiteX65" fmla="*/ 3556331 w 3809503"/>
                  <a:gd name="connsiteY65" fmla="*/ 74463 h 1808344"/>
                  <a:gd name="connsiteX66" fmla="*/ 3571223 w 3809503"/>
                  <a:gd name="connsiteY66" fmla="*/ 65528 h 1808344"/>
                  <a:gd name="connsiteX67" fmla="*/ 3571223 w 3809503"/>
                  <a:gd name="connsiteY67" fmla="*/ 35743 h 1808344"/>
                  <a:gd name="connsiteX68" fmla="*/ 3654621 w 3809503"/>
                  <a:gd name="connsiteY68" fmla="*/ 29786 h 1808344"/>
                  <a:gd name="connsiteX69" fmla="*/ 3699299 w 3809503"/>
                  <a:gd name="connsiteY69" fmla="*/ 23829 h 1808344"/>
                  <a:gd name="connsiteX70" fmla="*/ 3705256 w 3809503"/>
                  <a:gd name="connsiteY70" fmla="*/ 2979 h 1808344"/>
                  <a:gd name="connsiteX71" fmla="*/ 3809503 w 3809503"/>
                  <a:gd name="connsiteY71" fmla="*/ 5958 h 18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09503" h="1808344">
                    <a:moveTo>
                      <a:pt x="3806525" y="0"/>
                    </a:moveTo>
                    <a:cubicBezTo>
                      <a:pt x="3805467" y="601723"/>
                      <a:pt x="3804408" y="1203446"/>
                      <a:pt x="3803350" y="1805169"/>
                    </a:cubicBezTo>
                    <a:lnTo>
                      <a:pt x="0" y="1808344"/>
                    </a:lnTo>
                    <a:lnTo>
                      <a:pt x="11914" y="1787101"/>
                    </a:lnTo>
                    <a:lnTo>
                      <a:pt x="393162" y="1775187"/>
                    </a:lnTo>
                    <a:lnTo>
                      <a:pt x="536130" y="1715617"/>
                    </a:lnTo>
                    <a:lnTo>
                      <a:pt x="676120" y="1712639"/>
                    </a:lnTo>
                    <a:lnTo>
                      <a:pt x="711862" y="1682854"/>
                    </a:lnTo>
                    <a:lnTo>
                      <a:pt x="762496" y="1635198"/>
                    </a:lnTo>
                    <a:lnTo>
                      <a:pt x="813131" y="1617327"/>
                    </a:lnTo>
                    <a:lnTo>
                      <a:pt x="848873" y="1602434"/>
                    </a:lnTo>
                    <a:lnTo>
                      <a:pt x="875679" y="1602434"/>
                    </a:lnTo>
                    <a:lnTo>
                      <a:pt x="881636" y="1587542"/>
                    </a:lnTo>
                    <a:lnTo>
                      <a:pt x="911421" y="1581585"/>
                    </a:lnTo>
                    <a:lnTo>
                      <a:pt x="1015669" y="1495208"/>
                    </a:lnTo>
                    <a:lnTo>
                      <a:pt x="1099067" y="1471380"/>
                    </a:lnTo>
                    <a:lnTo>
                      <a:pt x="1122895" y="1450531"/>
                    </a:lnTo>
                    <a:lnTo>
                      <a:pt x="1179486" y="1435638"/>
                    </a:lnTo>
                    <a:lnTo>
                      <a:pt x="1224164" y="1358197"/>
                    </a:lnTo>
                    <a:lnTo>
                      <a:pt x="1265863" y="1337348"/>
                    </a:lnTo>
                    <a:lnTo>
                      <a:pt x="1376067" y="1337348"/>
                    </a:lnTo>
                    <a:lnTo>
                      <a:pt x="1387981" y="1307563"/>
                    </a:lnTo>
                    <a:lnTo>
                      <a:pt x="1423723" y="1295649"/>
                    </a:lnTo>
                    <a:lnTo>
                      <a:pt x="1455924" y="1242036"/>
                    </a:lnTo>
                    <a:cubicBezTo>
                      <a:pt x="1497460" y="1231599"/>
                      <a:pt x="1513241" y="1236616"/>
                      <a:pt x="1541899" y="1233906"/>
                    </a:cubicBezTo>
                    <a:lnTo>
                      <a:pt x="1659025" y="1197358"/>
                    </a:lnTo>
                    <a:lnTo>
                      <a:pt x="1682853" y="1188423"/>
                    </a:lnTo>
                    <a:lnTo>
                      <a:pt x="1685832" y="1143745"/>
                    </a:lnTo>
                    <a:lnTo>
                      <a:pt x="1733488" y="1128853"/>
                    </a:lnTo>
                    <a:lnTo>
                      <a:pt x="1754337" y="1087154"/>
                    </a:lnTo>
                    <a:lnTo>
                      <a:pt x="1772208" y="1087154"/>
                    </a:lnTo>
                    <a:lnTo>
                      <a:pt x="1813907" y="1048433"/>
                    </a:lnTo>
                    <a:lnTo>
                      <a:pt x="1891348" y="1030562"/>
                    </a:lnTo>
                    <a:lnTo>
                      <a:pt x="1930069" y="973971"/>
                    </a:lnTo>
                    <a:lnTo>
                      <a:pt x="2055166" y="920358"/>
                    </a:lnTo>
                    <a:lnTo>
                      <a:pt x="2111757" y="908443"/>
                    </a:lnTo>
                    <a:lnTo>
                      <a:pt x="2189198" y="807174"/>
                    </a:lnTo>
                    <a:lnTo>
                      <a:pt x="2242811" y="786325"/>
                    </a:lnTo>
                    <a:lnTo>
                      <a:pt x="2305360" y="747604"/>
                    </a:lnTo>
                    <a:lnTo>
                      <a:pt x="2373865" y="735690"/>
                    </a:lnTo>
                    <a:lnTo>
                      <a:pt x="2395923" y="671371"/>
                    </a:lnTo>
                    <a:lnTo>
                      <a:pt x="2430457" y="668795"/>
                    </a:lnTo>
                    <a:lnTo>
                      <a:pt x="2442371" y="655271"/>
                    </a:lnTo>
                    <a:lnTo>
                      <a:pt x="2609167" y="583787"/>
                    </a:lnTo>
                    <a:lnTo>
                      <a:pt x="2627038" y="548045"/>
                    </a:lnTo>
                    <a:lnTo>
                      <a:pt x="2692565" y="533152"/>
                    </a:lnTo>
                    <a:lnTo>
                      <a:pt x="2716393" y="533152"/>
                    </a:lnTo>
                    <a:lnTo>
                      <a:pt x="2740221" y="515281"/>
                    </a:lnTo>
                    <a:lnTo>
                      <a:pt x="2764049" y="491453"/>
                    </a:lnTo>
                    <a:lnTo>
                      <a:pt x="2823619" y="488475"/>
                    </a:lnTo>
                    <a:lnTo>
                      <a:pt x="2865318" y="461668"/>
                    </a:lnTo>
                    <a:lnTo>
                      <a:pt x="2912974" y="405077"/>
                    </a:lnTo>
                    <a:lnTo>
                      <a:pt x="3077195" y="339550"/>
                    </a:lnTo>
                    <a:lnTo>
                      <a:pt x="3106418" y="288915"/>
                    </a:lnTo>
                    <a:lnTo>
                      <a:pt x="3210824" y="288915"/>
                    </a:lnTo>
                    <a:lnTo>
                      <a:pt x="3219760" y="268066"/>
                    </a:lnTo>
                    <a:lnTo>
                      <a:pt x="3262264" y="268066"/>
                    </a:lnTo>
                    <a:lnTo>
                      <a:pt x="3268624" y="240454"/>
                    </a:lnTo>
                    <a:lnTo>
                      <a:pt x="3315072" y="214453"/>
                    </a:lnTo>
                    <a:lnTo>
                      <a:pt x="3344857" y="169775"/>
                    </a:lnTo>
                    <a:lnTo>
                      <a:pt x="3401449" y="157861"/>
                    </a:lnTo>
                    <a:lnTo>
                      <a:pt x="3410384" y="119141"/>
                    </a:lnTo>
                    <a:lnTo>
                      <a:pt x="3437191" y="125098"/>
                    </a:lnTo>
                    <a:lnTo>
                      <a:pt x="3443148" y="95313"/>
                    </a:lnTo>
                    <a:lnTo>
                      <a:pt x="3550374" y="104248"/>
                    </a:lnTo>
                    <a:lnTo>
                      <a:pt x="3556331" y="74463"/>
                    </a:lnTo>
                    <a:lnTo>
                      <a:pt x="3571223" y="65528"/>
                    </a:lnTo>
                    <a:lnTo>
                      <a:pt x="3571223" y="35743"/>
                    </a:lnTo>
                    <a:lnTo>
                      <a:pt x="3654621" y="29786"/>
                    </a:lnTo>
                    <a:lnTo>
                      <a:pt x="3699299" y="23829"/>
                    </a:lnTo>
                    <a:lnTo>
                      <a:pt x="3705256" y="2979"/>
                    </a:lnTo>
                    <a:lnTo>
                      <a:pt x="3809503" y="595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1C0A52C-F914-49E0-9045-B351EE44A14D}"/>
                  </a:ext>
                </a:extLst>
              </p:cNvPr>
              <p:cNvCxnSpPr/>
              <p:nvPr/>
            </p:nvCxnSpPr>
            <p:spPr>
              <a:xfrm>
                <a:off x="1450963" y="315775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9B786C5-EEE2-4ADE-9998-C85162138689}"/>
                  </a:ext>
                </a:extLst>
              </p:cNvPr>
              <p:cNvSpPr txBox="1"/>
              <p:nvPr/>
            </p:nvSpPr>
            <p:spPr>
              <a:xfrm>
                <a:off x="914400" y="2988566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pt-PT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40</a:t>
                </a: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CBABC2E-6439-4A5F-A8EA-439200F72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243" y="2279526"/>
                <a:ext cx="0" cy="2541257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8EA9FF1-2AF0-4EC5-8318-202E00E48078}"/>
                  </a:ext>
                </a:extLst>
              </p:cNvPr>
              <p:cNvCxnSpPr/>
              <p:nvPr/>
            </p:nvCxnSpPr>
            <p:spPr>
              <a:xfrm>
                <a:off x="1450963" y="356837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2B0CEFB-2A19-43A4-AC26-A9FA8EEC7733}"/>
                  </a:ext>
                </a:extLst>
              </p:cNvPr>
              <p:cNvCxnSpPr/>
              <p:nvPr/>
            </p:nvCxnSpPr>
            <p:spPr>
              <a:xfrm>
                <a:off x="1450963" y="398157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98BE2B6-E316-44AD-B762-122FF4A817F6}"/>
                  </a:ext>
                </a:extLst>
              </p:cNvPr>
              <p:cNvCxnSpPr/>
              <p:nvPr/>
            </p:nvCxnSpPr>
            <p:spPr>
              <a:xfrm>
                <a:off x="1450963" y="4395706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499203E-255E-4B00-A0CF-E73BDDECB661}"/>
                  </a:ext>
                </a:extLst>
              </p:cNvPr>
              <p:cNvCxnSpPr/>
              <p:nvPr/>
            </p:nvCxnSpPr>
            <p:spPr>
              <a:xfrm>
                <a:off x="1450963" y="4805223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3168E1F-999E-4C54-BEF2-243DC3461A75}"/>
                  </a:ext>
                </a:extLst>
              </p:cNvPr>
              <p:cNvSpPr txBox="1"/>
              <p:nvPr/>
            </p:nvSpPr>
            <p:spPr>
              <a:xfrm>
                <a:off x="914400" y="3399186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pt-PT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30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FBD861B-E2B8-4B9E-92E9-E63822BA0ED2}"/>
                  </a:ext>
                </a:extLst>
              </p:cNvPr>
              <p:cNvSpPr txBox="1"/>
              <p:nvPr/>
            </p:nvSpPr>
            <p:spPr>
              <a:xfrm>
                <a:off x="914400" y="3813324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pt-PT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20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5B82E2E-325E-4F76-A6BA-D224A6F82DFB}"/>
                  </a:ext>
                </a:extLst>
              </p:cNvPr>
              <p:cNvSpPr txBox="1"/>
              <p:nvPr/>
            </p:nvSpPr>
            <p:spPr>
              <a:xfrm>
                <a:off x="914400" y="4227458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pt-PT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10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F11D2B9-AB7A-42F1-A4BB-7C28C5CE424C}"/>
                  </a:ext>
                </a:extLst>
              </p:cNvPr>
              <p:cNvSpPr txBox="1"/>
              <p:nvPr/>
            </p:nvSpPr>
            <p:spPr>
              <a:xfrm>
                <a:off x="914400" y="4636501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pt-PT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0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1FE93C4-1B2A-4ED2-B1B9-12531476561E}"/>
                  </a:ext>
                </a:extLst>
              </p:cNvPr>
              <p:cNvCxnSpPr/>
              <p:nvPr/>
            </p:nvCxnSpPr>
            <p:spPr>
              <a:xfrm>
                <a:off x="1509942" y="4805223"/>
                <a:ext cx="5020912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5D7899A-538B-4801-88E3-E066EEF48911}"/>
                  </a:ext>
                </a:extLst>
              </p:cNvPr>
              <p:cNvSpPr txBox="1"/>
              <p:nvPr/>
            </p:nvSpPr>
            <p:spPr>
              <a:xfrm>
                <a:off x="914400" y="2576639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pt-PT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50</a:t>
                </a: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6FB0B9B-5CD1-408F-B7B7-D9CEF5E1B5A8}"/>
                  </a:ext>
                </a:extLst>
              </p:cNvPr>
              <p:cNvCxnSpPr/>
              <p:nvPr/>
            </p:nvCxnSpPr>
            <p:spPr>
              <a:xfrm>
                <a:off x="1450963" y="274198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07A7DFA-F4ED-4927-9B9A-FB600ED63E0E}"/>
                  </a:ext>
                </a:extLst>
              </p:cNvPr>
              <p:cNvSpPr/>
              <p:nvPr/>
            </p:nvSpPr>
            <p:spPr>
              <a:xfrm>
                <a:off x="1518774" y="2597712"/>
                <a:ext cx="4950201" cy="2187707"/>
              </a:xfrm>
              <a:custGeom>
                <a:avLst/>
                <a:gdLst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76613 w 3810000"/>
                  <a:gd name="connsiteY4" fmla="*/ 100013 h 1881188"/>
                  <a:gd name="connsiteX5" fmla="*/ 3376613 w 3810000"/>
                  <a:gd name="connsiteY5" fmla="*/ 147638 h 1881188"/>
                  <a:gd name="connsiteX6" fmla="*/ 3376613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76613 w 3810000"/>
                  <a:gd name="connsiteY4" fmla="*/ 100013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17029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810000" h="1881188">
                    <a:moveTo>
                      <a:pt x="3810000" y="0"/>
                    </a:moveTo>
                    <a:lnTo>
                      <a:pt x="3667125" y="0"/>
                    </a:lnTo>
                    <a:lnTo>
                      <a:pt x="3600450" y="66675"/>
                    </a:lnTo>
                    <a:lnTo>
                      <a:pt x="3529013" y="104775"/>
                    </a:lnTo>
                    <a:lnTo>
                      <a:pt x="3382771" y="112328"/>
                    </a:lnTo>
                    <a:cubicBezTo>
                      <a:pt x="3382771" y="128203"/>
                      <a:pt x="3383284" y="141753"/>
                      <a:pt x="3376613" y="147638"/>
                    </a:cubicBezTo>
                    <a:cubicBezTo>
                      <a:pt x="3369942" y="153523"/>
                      <a:pt x="3354035" y="147638"/>
                      <a:pt x="3342746" y="147638"/>
                    </a:cubicBezTo>
                    <a:lnTo>
                      <a:pt x="3328988" y="204788"/>
                    </a:lnTo>
                    <a:lnTo>
                      <a:pt x="3114675" y="223838"/>
                    </a:lnTo>
                    <a:lnTo>
                      <a:pt x="3081338" y="257175"/>
                    </a:lnTo>
                    <a:lnTo>
                      <a:pt x="2919413" y="266700"/>
                    </a:lnTo>
                    <a:lnTo>
                      <a:pt x="2867025" y="280988"/>
                    </a:lnTo>
                    <a:lnTo>
                      <a:pt x="2771775" y="371475"/>
                    </a:lnTo>
                    <a:lnTo>
                      <a:pt x="2619375" y="457200"/>
                    </a:lnTo>
                    <a:lnTo>
                      <a:pt x="2586038" y="504825"/>
                    </a:lnTo>
                    <a:lnTo>
                      <a:pt x="2481263" y="542925"/>
                    </a:lnTo>
                    <a:lnTo>
                      <a:pt x="2405063" y="571500"/>
                    </a:lnTo>
                    <a:lnTo>
                      <a:pt x="2381250" y="619125"/>
                    </a:lnTo>
                    <a:lnTo>
                      <a:pt x="2300288" y="676275"/>
                    </a:lnTo>
                    <a:lnTo>
                      <a:pt x="2190750" y="700088"/>
                    </a:lnTo>
                    <a:lnTo>
                      <a:pt x="2157413" y="738188"/>
                    </a:lnTo>
                    <a:lnTo>
                      <a:pt x="2133600" y="809625"/>
                    </a:lnTo>
                    <a:lnTo>
                      <a:pt x="1976438" y="876300"/>
                    </a:lnTo>
                    <a:lnTo>
                      <a:pt x="1905000" y="919163"/>
                    </a:lnTo>
                    <a:lnTo>
                      <a:pt x="1890713" y="962025"/>
                    </a:lnTo>
                    <a:lnTo>
                      <a:pt x="1762125" y="1009650"/>
                    </a:lnTo>
                    <a:lnTo>
                      <a:pt x="1681163" y="1085850"/>
                    </a:lnTo>
                    <a:lnTo>
                      <a:pt x="1624013" y="1143000"/>
                    </a:lnTo>
                    <a:lnTo>
                      <a:pt x="1543050" y="1200150"/>
                    </a:lnTo>
                    <a:lnTo>
                      <a:pt x="1457325" y="1228725"/>
                    </a:lnTo>
                    <a:lnTo>
                      <a:pt x="1414463" y="1281113"/>
                    </a:lnTo>
                    <a:lnTo>
                      <a:pt x="1252538" y="1357313"/>
                    </a:lnTo>
                    <a:lnTo>
                      <a:pt x="1204913" y="1452563"/>
                    </a:lnTo>
                    <a:lnTo>
                      <a:pt x="1114425" y="1471613"/>
                    </a:lnTo>
                    <a:lnTo>
                      <a:pt x="981075" y="1514475"/>
                    </a:lnTo>
                    <a:lnTo>
                      <a:pt x="928688" y="1617029"/>
                    </a:lnTo>
                    <a:lnTo>
                      <a:pt x="728663" y="1685925"/>
                    </a:lnTo>
                    <a:lnTo>
                      <a:pt x="704850" y="1733550"/>
                    </a:lnTo>
                    <a:lnTo>
                      <a:pt x="685800" y="1762125"/>
                    </a:lnTo>
                    <a:lnTo>
                      <a:pt x="533400" y="1776413"/>
                    </a:lnTo>
                    <a:lnTo>
                      <a:pt x="466725" y="1814513"/>
                    </a:lnTo>
                    <a:cubicBezTo>
                      <a:pt x="412873" y="1825283"/>
                      <a:pt x="435289" y="1835258"/>
                      <a:pt x="400050" y="1835258"/>
                    </a:cubicBezTo>
                    <a:lnTo>
                      <a:pt x="244582" y="1858223"/>
                    </a:lnTo>
                    <a:lnTo>
                      <a:pt x="0" y="1881188"/>
                    </a:lnTo>
                  </a:path>
                </a:pathLst>
              </a:custGeom>
              <a:noFill/>
              <a:ln w="28575">
                <a:solidFill>
                  <a:srgbClr val="4C505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65149F2-3650-4A92-8399-942DEC2A118A}"/>
                  </a:ext>
                </a:extLst>
              </p:cNvPr>
              <p:cNvSpPr/>
              <p:nvPr/>
            </p:nvSpPr>
            <p:spPr>
              <a:xfrm>
                <a:off x="1513275" y="2640804"/>
                <a:ext cx="4944331" cy="2147916"/>
              </a:xfrm>
              <a:custGeom>
                <a:avLst/>
                <a:gdLst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2581 w 3808460"/>
                  <a:gd name="connsiteY24" fmla="*/ 421794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35442 w 3808460"/>
                  <a:gd name="connsiteY34" fmla="*/ 581891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2581 w 3808460"/>
                  <a:gd name="connsiteY24" fmla="*/ 421794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4158 w 3808460"/>
                  <a:gd name="connsiteY23" fmla="*/ 406400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41843 w 3808460"/>
                  <a:gd name="connsiteY23" fmla="*/ 406400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796546 w 3802303"/>
                  <a:gd name="connsiteY0" fmla="*/ 0 h 1843994"/>
                  <a:gd name="connsiteX1" fmla="*/ 3802303 w 3802303"/>
                  <a:gd name="connsiteY1" fmla="*/ 58297 h 1843994"/>
                  <a:gd name="connsiteX2" fmla="*/ 3694545 w 3802303"/>
                  <a:gd name="connsiteY2" fmla="*/ 52139 h 1843994"/>
                  <a:gd name="connsiteX3" fmla="*/ 3694545 w 3802303"/>
                  <a:gd name="connsiteY3" fmla="*/ 73691 h 1843994"/>
                  <a:gd name="connsiteX4" fmla="*/ 3636048 w 3802303"/>
                  <a:gd name="connsiteY4" fmla="*/ 73691 h 1843994"/>
                  <a:gd name="connsiteX5" fmla="*/ 3632969 w 3802303"/>
                  <a:gd name="connsiteY5" fmla="*/ 76770 h 1843994"/>
                  <a:gd name="connsiteX6" fmla="*/ 3562157 w 3802303"/>
                  <a:gd name="connsiteY6" fmla="*/ 76770 h 1843994"/>
                  <a:gd name="connsiteX7" fmla="*/ 3562157 w 3802303"/>
                  <a:gd name="connsiteY7" fmla="*/ 119873 h 1843994"/>
                  <a:gd name="connsiteX8" fmla="*/ 3549842 w 3802303"/>
                  <a:gd name="connsiteY8" fmla="*/ 119873 h 1843994"/>
                  <a:gd name="connsiteX9" fmla="*/ 3549842 w 3802303"/>
                  <a:gd name="connsiteY9" fmla="*/ 147582 h 1843994"/>
                  <a:gd name="connsiteX10" fmla="*/ 3432848 w 3802303"/>
                  <a:gd name="connsiteY10" fmla="*/ 147582 h 1843994"/>
                  <a:gd name="connsiteX11" fmla="*/ 3432848 w 3802303"/>
                  <a:gd name="connsiteY11" fmla="*/ 169133 h 1843994"/>
                  <a:gd name="connsiteX12" fmla="*/ 3405139 w 3802303"/>
                  <a:gd name="connsiteY12" fmla="*/ 169133 h 1843994"/>
                  <a:gd name="connsiteX13" fmla="*/ 3405139 w 3802303"/>
                  <a:gd name="connsiteY13" fmla="*/ 206079 h 1843994"/>
                  <a:gd name="connsiteX14" fmla="*/ 3349721 w 3802303"/>
                  <a:gd name="connsiteY14" fmla="*/ 215315 h 1843994"/>
                  <a:gd name="connsiteX15" fmla="*/ 3318933 w 3802303"/>
                  <a:gd name="connsiteY15" fmla="*/ 258418 h 1843994"/>
                  <a:gd name="connsiteX16" fmla="*/ 3291224 w 3802303"/>
                  <a:gd name="connsiteY16" fmla="*/ 279970 h 1843994"/>
                  <a:gd name="connsiteX17" fmla="*/ 3263515 w 3802303"/>
                  <a:gd name="connsiteY17" fmla="*/ 286127 h 1843994"/>
                  <a:gd name="connsiteX18" fmla="*/ 3260436 w 3802303"/>
                  <a:gd name="connsiteY18" fmla="*/ 313836 h 1843994"/>
                  <a:gd name="connsiteX19" fmla="*/ 3211175 w 3802303"/>
                  <a:gd name="connsiteY19" fmla="*/ 316915 h 1843994"/>
                  <a:gd name="connsiteX20" fmla="*/ 3211175 w 3802303"/>
                  <a:gd name="connsiteY20" fmla="*/ 332309 h 1843994"/>
                  <a:gd name="connsiteX21" fmla="*/ 3106497 w 3802303"/>
                  <a:gd name="connsiteY21" fmla="*/ 338466 h 1843994"/>
                  <a:gd name="connsiteX22" fmla="*/ 3088024 w 3802303"/>
                  <a:gd name="connsiteY22" fmla="*/ 381570 h 1843994"/>
                  <a:gd name="connsiteX23" fmla="*/ 3041843 w 3802303"/>
                  <a:gd name="connsiteY23" fmla="*/ 412357 h 1843994"/>
                  <a:gd name="connsiteX24" fmla="*/ 2995660 w 3802303"/>
                  <a:gd name="connsiteY24" fmla="*/ 433908 h 1843994"/>
                  <a:gd name="connsiteX25" fmla="*/ 2915612 w 3802303"/>
                  <a:gd name="connsiteY25" fmla="*/ 452382 h 1843994"/>
                  <a:gd name="connsiteX26" fmla="*/ 2875588 w 3802303"/>
                  <a:gd name="connsiteY26" fmla="*/ 495485 h 1843994"/>
                  <a:gd name="connsiteX27" fmla="*/ 2866351 w 3802303"/>
                  <a:gd name="connsiteY27" fmla="*/ 517036 h 1843994"/>
                  <a:gd name="connsiteX28" fmla="*/ 2820169 w 3802303"/>
                  <a:gd name="connsiteY28" fmla="*/ 541666 h 1843994"/>
                  <a:gd name="connsiteX29" fmla="*/ 2758594 w 3802303"/>
                  <a:gd name="connsiteY29" fmla="*/ 544745 h 1843994"/>
                  <a:gd name="connsiteX30" fmla="*/ 2749357 w 3802303"/>
                  <a:gd name="connsiteY30" fmla="*/ 563218 h 1843994"/>
                  <a:gd name="connsiteX31" fmla="*/ 2727806 w 3802303"/>
                  <a:gd name="connsiteY31" fmla="*/ 566297 h 1843994"/>
                  <a:gd name="connsiteX32" fmla="*/ 2712412 w 3802303"/>
                  <a:gd name="connsiteY32" fmla="*/ 584770 h 1843994"/>
                  <a:gd name="connsiteX33" fmla="*/ 2675466 w 3802303"/>
                  <a:gd name="connsiteY33" fmla="*/ 581691 h 1843994"/>
                  <a:gd name="connsiteX34" fmla="*/ 2620048 w 3802303"/>
                  <a:gd name="connsiteY34" fmla="*/ 594005 h 1843994"/>
                  <a:gd name="connsiteX35" fmla="*/ 2613891 w 3802303"/>
                  <a:gd name="connsiteY35" fmla="*/ 634030 h 1843994"/>
                  <a:gd name="connsiteX36" fmla="*/ 2564630 w 3802303"/>
                  <a:gd name="connsiteY36" fmla="*/ 658660 h 1843994"/>
                  <a:gd name="connsiteX37" fmla="*/ 2490739 w 3802303"/>
                  <a:gd name="connsiteY37" fmla="*/ 689448 h 1843994"/>
                  <a:gd name="connsiteX38" fmla="*/ 2447636 w 3802303"/>
                  <a:gd name="connsiteY38" fmla="*/ 701763 h 1843994"/>
                  <a:gd name="connsiteX39" fmla="*/ 2429163 w 3802303"/>
                  <a:gd name="connsiteY39" fmla="*/ 720236 h 1843994"/>
                  <a:gd name="connsiteX40" fmla="*/ 2395297 w 3802303"/>
                  <a:gd name="connsiteY40" fmla="*/ 720236 h 1843994"/>
                  <a:gd name="connsiteX41" fmla="*/ 2376824 w 3802303"/>
                  <a:gd name="connsiteY41" fmla="*/ 784891 h 1843994"/>
                  <a:gd name="connsiteX42" fmla="*/ 2306012 w 3802303"/>
                  <a:gd name="connsiteY42" fmla="*/ 797206 h 1843994"/>
                  <a:gd name="connsiteX43" fmla="*/ 2275224 w 3802303"/>
                  <a:gd name="connsiteY43" fmla="*/ 815679 h 1843994"/>
                  <a:gd name="connsiteX44" fmla="*/ 2256751 w 3802303"/>
                  <a:gd name="connsiteY44" fmla="*/ 831073 h 1843994"/>
                  <a:gd name="connsiteX45" fmla="*/ 2204412 w 3802303"/>
                  <a:gd name="connsiteY45" fmla="*/ 846466 h 1843994"/>
                  <a:gd name="connsiteX46" fmla="*/ 2179781 w 3802303"/>
                  <a:gd name="connsiteY46" fmla="*/ 861860 h 1843994"/>
                  <a:gd name="connsiteX47" fmla="*/ 2179781 w 3802303"/>
                  <a:gd name="connsiteY47" fmla="*/ 861860 h 1843994"/>
                  <a:gd name="connsiteX48" fmla="*/ 2133600 w 3802303"/>
                  <a:gd name="connsiteY48" fmla="*/ 929594 h 1843994"/>
                  <a:gd name="connsiteX49" fmla="*/ 2115127 w 3802303"/>
                  <a:gd name="connsiteY49" fmla="*/ 954224 h 1843994"/>
                  <a:gd name="connsiteX50" fmla="*/ 2065866 w 3802303"/>
                  <a:gd name="connsiteY50" fmla="*/ 960382 h 1843994"/>
                  <a:gd name="connsiteX51" fmla="*/ 2028921 w 3802303"/>
                  <a:gd name="connsiteY51" fmla="*/ 985012 h 1843994"/>
                  <a:gd name="connsiteX52" fmla="*/ 1961188 w 3802303"/>
                  <a:gd name="connsiteY52" fmla="*/ 1012721 h 1843994"/>
                  <a:gd name="connsiteX53" fmla="*/ 1927321 w 3802303"/>
                  <a:gd name="connsiteY53" fmla="*/ 1018879 h 1843994"/>
                  <a:gd name="connsiteX54" fmla="*/ 1902691 w 3802303"/>
                  <a:gd name="connsiteY54" fmla="*/ 1065060 h 1843994"/>
                  <a:gd name="connsiteX55" fmla="*/ 1874981 w 3802303"/>
                  <a:gd name="connsiteY55" fmla="*/ 1083533 h 1843994"/>
                  <a:gd name="connsiteX56" fmla="*/ 1810327 w 3802303"/>
                  <a:gd name="connsiteY56" fmla="*/ 1095848 h 1843994"/>
                  <a:gd name="connsiteX57" fmla="*/ 1779539 w 3802303"/>
                  <a:gd name="connsiteY57" fmla="*/ 1135873 h 1843994"/>
                  <a:gd name="connsiteX58" fmla="*/ 1748751 w 3802303"/>
                  <a:gd name="connsiteY58" fmla="*/ 1138951 h 1843994"/>
                  <a:gd name="connsiteX59" fmla="*/ 1739515 w 3802303"/>
                  <a:gd name="connsiteY59" fmla="*/ 1166660 h 1843994"/>
                  <a:gd name="connsiteX60" fmla="*/ 1677939 w 3802303"/>
                  <a:gd name="connsiteY60" fmla="*/ 1191291 h 1843994"/>
                  <a:gd name="connsiteX61" fmla="*/ 1674860 w 3802303"/>
                  <a:gd name="connsiteY61" fmla="*/ 1246709 h 1843994"/>
                  <a:gd name="connsiteX62" fmla="*/ 1647151 w 3802303"/>
                  <a:gd name="connsiteY62" fmla="*/ 1246709 h 1843994"/>
                  <a:gd name="connsiteX63" fmla="*/ 1610206 w 3802303"/>
                  <a:gd name="connsiteY63" fmla="*/ 1259024 h 1843994"/>
                  <a:gd name="connsiteX64" fmla="*/ 1554788 w 3802303"/>
                  <a:gd name="connsiteY64" fmla="*/ 1280576 h 1843994"/>
                  <a:gd name="connsiteX65" fmla="*/ 1514763 w 3802303"/>
                  <a:gd name="connsiteY65" fmla="*/ 1277497 h 1843994"/>
                  <a:gd name="connsiteX66" fmla="*/ 1468581 w 3802303"/>
                  <a:gd name="connsiteY66" fmla="*/ 1283654 h 1843994"/>
                  <a:gd name="connsiteX67" fmla="*/ 1447030 w 3802303"/>
                  <a:gd name="connsiteY67" fmla="*/ 1302127 h 1843994"/>
                  <a:gd name="connsiteX68" fmla="*/ 1425478 w 3802303"/>
                  <a:gd name="connsiteY68" fmla="*/ 1339073 h 1843994"/>
                  <a:gd name="connsiteX69" fmla="*/ 1373139 w 3802303"/>
                  <a:gd name="connsiteY69" fmla="*/ 1366782 h 1843994"/>
                  <a:gd name="connsiteX70" fmla="*/ 1373139 w 3802303"/>
                  <a:gd name="connsiteY70" fmla="*/ 1382176 h 1843994"/>
                  <a:gd name="connsiteX71" fmla="*/ 1308485 w 3802303"/>
                  <a:gd name="connsiteY71" fmla="*/ 1385254 h 1843994"/>
                  <a:gd name="connsiteX72" fmla="*/ 1268460 w 3802303"/>
                  <a:gd name="connsiteY72" fmla="*/ 1385254 h 1843994"/>
                  <a:gd name="connsiteX73" fmla="*/ 1209963 w 3802303"/>
                  <a:gd name="connsiteY73" fmla="*/ 1412963 h 1843994"/>
                  <a:gd name="connsiteX74" fmla="*/ 1179175 w 3802303"/>
                  <a:gd name="connsiteY74" fmla="*/ 1477618 h 1843994"/>
                  <a:gd name="connsiteX75" fmla="*/ 1173018 w 3802303"/>
                  <a:gd name="connsiteY75" fmla="*/ 1489933 h 1843994"/>
                  <a:gd name="connsiteX76" fmla="*/ 1117600 w 3802303"/>
                  <a:gd name="connsiteY76" fmla="*/ 1499170 h 1843994"/>
                  <a:gd name="connsiteX77" fmla="*/ 1105285 w 3802303"/>
                  <a:gd name="connsiteY77" fmla="*/ 1517642 h 1843994"/>
                  <a:gd name="connsiteX78" fmla="*/ 1009842 w 3802303"/>
                  <a:gd name="connsiteY78" fmla="*/ 1545351 h 1843994"/>
                  <a:gd name="connsiteX79" fmla="*/ 969818 w 3802303"/>
                  <a:gd name="connsiteY79" fmla="*/ 1579218 h 1843994"/>
                  <a:gd name="connsiteX80" fmla="*/ 942109 w 3802303"/>
                  <a:gd name="connsiteY80" fmla="*/ 1606927 h 1843994"/>
                  <a:gd name="connsiteX81" fmla="*/ 920557 w 3802303"/>
                  <a:gd name="connsiteY81" fmla="*/ 1625400 h 1843994"/>
                  <a:gd name="connsiteX82" fmla="*/ 880533 w 3802303"/>
                  <a:gd name="connsiteY82" fmla="*/ 1637715 h 1843994"/>
                  <a:gd name="connsiteX83" fmla="*/ 880533 w 3802303"/>
                  <a:gd name="connsiteY83" fmla="*/ 1653109 h 1843994"/>
                  <a:gd name="connsiteX84" fmla="*/ 837430 w 3802303"/>
                  <a:gd name="connsiteY84" fmla="*/ 1653109 h 1843994"/>
                  <a:gd name="connsiteX85" fmla="*/ 825115 w 3802303"/>
                  <a:gd name="connsiteY85" fmla="*/ 1665424 h 1843994"/>
                  <a:gd name="connsiteX86" fmla="*/ 803563 w 3802303"/>
                  <a:gd name="connsiteY86" fmla="*/ 1665424 h 1843994"/>
                  <a:gd name="connsiteX87" fmla="*/ 772775 w 3802303"/>
                  <a:gd name="connsiteY87" fmla="*/ 1686976 h 1843994"/>
                  <a:gd name="connsiteX88" fmla="*/ 726594 w 3802303"/>
                  <a:gd name="connsiteY88" fmla="*/ 1705448 h 1843994"/>
                  <a:gd name="connsiteX89" fmla="*/ 698885 w 3802303"/>
                  <a:gd name="connsiteY89" fmla="*/ 1748551 h 1843994"/>
                  <a:gd name="connsiteX90" fmla="*/ 668097 w 3802303"/>
                  <a:gd name="connsiteY90" fmla="*/ 1763945 h 1843994"/>
                  <a:gd name="connsiteX91" fmla="*/ 541866 w 3802303"/>
                  <a:gd name="connsiteY91" fmla="*/ 1760866 h 1843994"/>
                  <a:gd name="connsiteX92" fmla="*/ 477212 w 3802303"/>
                  <a:gd name="connsiteY92" fmla="*/ 1800891 h 1843994"/>
                  <a:gd name="connsiteX93" fmla="*/ 427951 w 3802303"/>
                  <a:gd name="connsiteY93" fmla="*/ 1819363 h 1843994"/>
                  <a:gd name="connsiteX94" fmla="*/ 354060 w 3802303"/>
                  <a:gd name="connsiteY94" fmla="*/ 1828600 h 1843994"/>
                  <a:gd name="connsiteX95" fmla="*/ 0 w 3802303"/>
                  <a:gd name="connsiteY95" fmla="*/ 1843994 h 1843994"/>
                  <a:gd name="connsiteX0" fmla="*/ 3805482 w 3805482"/>
                  <a:gd name="connsiteY0" fmla="*/ 0 h 1846972"/>
                  <a:gd name="connsiteX1" fmla="*/ 3802303 w 3805482"/>
                  <a:gd name="connsiteY1" fmla="*/ 61275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  <a:gd name="connsiteX0" fmla="*/ 3805482 w 3808260"/>
                  <a:gd name="connsiteY0" fmla="*/ 0 h 1846972"/>
                  <a:gd name="connsiteX1" fmla="*/ 3808260 w 3808260"/>
                  <a:gd name="connsiteY1" fmla="*/ 61275 h 1846972"/>
                  <a:gd name="connsiteX2" fmla="*/ 3694545 w 3808260"/>
                  <a:gd name="connsiteY2" fmla="*/ 55117 h 1846972"/>
                  <a:gd name="connsiteX3" fmla="*/ 3694545 w 3808260"/>
                  <a:gd name="connsiteY3" fmla="*/ 76669 h 1846972"/>
                  <a:gd name="connsiteX4" fmla="*/ 3636048 w 3808260"/>
                  <a:gd name="connsiteY4" fmla="*/ 76669 h 1846972"/>
                  <a:gd name="connsiteX5" fmla="*/ 3632969 w 3808260"/>
                  <a:gd name="connsiteY5" fmla="*/ 79748 h 1846972"/>
                  <a:gd name="connsiteX6" fmla="*/ 3562157 w 3808260"/>
                  <a:gd name="connsiteY6" fmla="*/ 79748 h 1846972"/>
                  <a:gd name="connsiteX7" fmla="*/ 3562157 w 3808260"/>
                  <a:gd name="connsiteY7" fmla="*/ 122851 h 1846972"/>
                  <a:gd name="connsiteX8" fmla="*/ 3549842 w 3808260"/>
                  <a:gd name="connsiteY8" fmla="*/ 122851 h 1846972"/>
                  <a:gd name="connsiteX9" fmla="*/ 3549842 w 3808260"/>
                  <a:gd name="connsiteY9" fmla="*/ 150560 h 1846972"/>
                  <a:gd name="connsiteX10" fmla="*/ 3432848 w 3808260"/>
                  <a:gd name="connsiteY10" fmla="*/ 150560 h 1846972"/>
                  <a:gd name="connsiteX11" fmla="*/ 3432848 w 3808260"/>
                  <a:gd name="connsiteY11" fmla="*/ 172111 h 1846972"/>
                  <a:gd name="connsiteX12" fmla="*/ 3405139 w 3808260"/>
                  <a:gd name="connsiteY12" fmla="*/ 172111 h 1846972"/>
                  <a:gd name="connsiteX13" fmla="*/ 3405139 w 3808260"/>
                  <a:gd name="connsiteY13" fmla="*/ 209057 h 1846972"/>
                  <a:gd name="connsiteX14" fmla="*/ 3349721 w 3808260"/>
                  <a:gd name="connsiteY14" fmla="*/ 218293 h 1846972"/>
                  <a:gd name="connsiteX15" fmla="*/ 3318933 w 3808260"/>
                  <a:gd name="connsiteY15" fmla="*/ 261396 h 1846972"/>
                  <a:gd name="connsiteX16" fmla="*/ 3291224 w 3808260"/>
                  <a:gd name="connsiteY16" fmla="*/ 282948 h 1846972"/>
                  <a:gd name="connsiteX17" fmla="*/ 3263515 w 3808260"/>
                  <a:gd name="connsiteY17" fmla="*/ 289105 h 1846972"/>
                  <a:gd name="connsiteX18" fmla="*/ 3260436 w 3808260"/>
                  <a:gd name="connsiteY18" fmla="*/ 316814 h 1846972"/>
                  <a:gd name="connsiteX19" fmla="*/ 3211175 w 3808260"/>
                  <a:gd name="connsiteY19" fmla="*/ 319893 h 1846972"/>
                  <a:gd name="connsiteX20" fmla="*/ 3211175 w 3808260"/>
                  <a:gd name="connsiteY20" fmla="*/ 335287 h 1846972"/>
                  <a:gd name="connsiteX21" fmla="*/ 3106497 w 3808260"/>
                  <a:gd name="connsiteY21" fmla="*/ 341444 h 1846972"/>
                  <a:gd name="connsiteX22" fmla="*/ 3088024 w 3808260"/>
                  <a:gd name="connsiteY22" fmla="*/ 384548 h 1846972"/>
                  <a:gd name="connsiteX23" fmla="*/ 3041843 w 3808260"/>
                  <a:gd name="connsiteY23" fmla="*/ 415335 h 1846972"/>
                  <a:gd name="connsiteX24" fmla="*/ 2995660 w 3808260"/>
                  <a:gd name="connsiteY24" fmla="*/ 436886 h 1846972"/>
                  <a:gd name="connsiteX25" fmla="*/ 2915612 w 3808260"/>
                  <a:gd name="connsiteY25" fmla="*/ 455360 h 1846972"/>
                  <a:gd name="connsiteX26" fmla="*/ 2875588 w 3808260"/>
                  <a:gd name="connsiteY26" fmla="*/ 498463 h 1846972"/>
                  <a:gd name="connsiteX27" fmla="*/ 2866351 w 3808260"/>
                  <a:gd name="connsiteY27" fmla="*/ 520014 h 1846972"/>
                  <a:gd name="connsiteX28" fmla="*/ 2820169 w 3808260"/>
                  <a:gd name="connsiteY28" fmla="*/ 544644 h 1846972"/>
                  <a:gd name="connsiteX29" fmla="*/ 2758594 w 3808260"/>
                  <a:gd name="connsiteY29" fmla="*/ 547723 h 1846972"/>
                  <a:gd name="connsiteX30" fmla="*/ 2749357 w 3808260"/>
                  <a:gd name="connsiteY30" fmla="*/ 566196 h 1846972"/>
                  <a:gd name="connsiteX31" fmla="*/ 2727806 w 3808260"/>
                  <a:gd name="connsiteY31" fmla="*/ 569275 h 1846972"/>
                  <a:gd name="connsiteX32" fmla="*/ 2712412 w 3808260"/>
                  <a:gd name="connsiteY32" fmla="*/ 587748 h 1846972"/>
                  <a:gd name="connsiteX33" fmla="*/ 2675466 w 3808260"/>
                  <a:gd name="connsiteY33" fmla="*/ 584669 h 1846972"/>
                  <a:gd name="connsiteX34" fmla="*/ 2620048 w 3808260"/>
                  <a:gd name="connsiteY34" fmla="*/ 596983 h 1846972"/>
                  <a:gd name="connsiteX35" fmla="*/ 2613891 w 3808260"/>
                  <a:gd name="connsiteY35" fmla="*/ 637008 h 1846972"/>
                  <a:gd name="connsiteX36" fmla="*/ 2564630 w 3808260"/>
                  <a:gd name="connsiteY36" fmla="*/ 661638 h 1846972"/>
                  <a:gd name="connsiteX37" fmla="*/ 2490739 w 3808260"/>
                  <a:gd name="connsiteY37" fmla="*/ 692426 h 1846972"/>
                  <a:gd name="connsiteX38" fmla="*/ 2447636 w 3808260"/>
                  <a:gd name="connsiteY38" fmla="*/ 704741 h 1846972"/>
                  <a:gd name="connsiteX39" fmla="*/ 2429163 w 3808260"/>
                  <a:gd name="connsiteY39" fmla="*/ 723214 h 1846972"/>
                  <a:gd name="connsiteX40" fmla="*/ 2395297 w 3808260"/>
                  <a:gd name="connsiteY40" fmla="*/ 723214 h 1846972"/>
                  <a:gd name="connsiteX41" fmla="*/ 2376824 w 3808260"/>
                  <a:gd name="connsiteY41" fmla="*/ 787869 h 1846972"/>
                  <a:gd name="connsiteX42" fmla="*/ 2306012 w 3808260"/>
                  <a:gd name="connsiteY42" fmla="*/ 800184 h 1846972"/>
                  <a:gd name="connsiteX43" fmla="*/ 2275224 w 3808260"/>
                  <a:gd name="connsiteY43" fmla="*/ 818657 h 1846972"/>
                  <a:gd name="connsiteX44" fmla="*/ 2256751 w 3808260"/>
                  <a:gd name="connsiteY44" fmla="*/ 834051 h 1846972"/>
                  <a:gd name="connsiteX45" fmla="*/ 2204412 w 3808260"/>
                  <a:gd name="connsiteY45" fmla="*/ 849444 h 1846972"/>
                  <a:gd name="connsiteX46" fmla="*/ 2179781 w 3808260"/>
                  <a:gd name="connsiteY46" fmla="*/ 864838 h 1846972"/>
                  <a:gd name="connsiteX47" fmla="*/ 2179781 w 3808260"/>
                  <a:gd name="connsiteY47" fmla="*/ 864838 h 1846972"/>
                  <a:gd name="connsiteX48" fmla="*/ 2133600 w 3808260"/>
                  <a:gd name="connsiteY48" fmla="*/ 932572 h 1846972"/>
                  <a:gd name="connsiteX49" fmla="*/ 2115127 w 3808260"/>
                  <a:gd name="connsiteY49" fmla="*/ 957202 h 1846972"/>
                  <a:gd name="connsiteX50" fmla="*/ 2065866 w 3808260"/>
                  <a:gd name="connsiteY50" fmla="*/ 963360 h 1846972"/>
                  <a:gd name="connsiteX51" fmla="*/ 2028921 w 3808260"/>
                  <a:gd name="connsiteY51" fmla="*/ 987990 h 1846972"/>
                  <a:gd name="connsiteX52" fmla="*/ 1961188 w 3808260"/>
                  <a:gd name="connsiteY52" fmla="*/ 1015699 h 1846972"/>
                  <a:gd name="connsiteX53" fmla="*/ 1927321 w 3808260"/>
                  <a:gd name="connsiteY53" fmla="*/ 1021857 h 1846972"/>
                  <a:gd name="connsiteX54" fmla="*/ 1902691 w 3808260"/>
                  <a:gd name="connsiteY54" fmla="*/ 1068038 h 1846972"/>
                  <a:gd name="connsiteX55" fmla="*/ 1874981 w 3808260"/>
                  <a:gd name="connsiteY55" fmla="*/ 1086511 h 1846972"/>
                  <a:gd name="connsiteX56" fmla="*/ 1810327 w 3808260"/>
                  <a:gd name="connsiteY56" fmla="*/ 1098826 h 1846972"/>
                  <a:gd name="connsiteX57" fmla="*/ 1779539 w 3808260"/>
                  <a:gd name="connsiteY57" fmla="*/ 1138851 h 1846972"/>
                  <a:gd name="connsiteX58" fmla="*/ 1748751 w 3808260"/>
                  <a:gd name="connsiteY58" fmla="*/ 1141929 h 1846972"/>
                  <a:gd name="connsiteX59" fmla="*/ 1739515 w 3808260"/>
                  <a:gd name="connsiteY59" fmla="*/ 1169638 h 1846972"/>
                  <a:gd name="connsiteX60" fmla="*/ 1677939 w 3808260"/>
                  <a:gd name="connsiteY60" fmla="*/ 1194269 h 1846972"/>
                  <a:gd name="connsiteX61" fmla="*/ 1674860 w 3808260"/>
                  <a:gd name="connsiteY61" fmla="*/ 1249687 h 1846972"/>
                  <a:gd name="connsiteX62" fmla="*/ 1647151 w 3808260"/>
                  <a:gd name="connsiteY62" fmla="*/ 1249687 h 1846972"/>
                  <a:gd name="connsiteX63" fmla="*/ 1610206 w 3808260"/>
                  <a:gd name="connsiteY63" fmla="*/ 1262002 h 1846972"/>
                  <a:gd name="connsiteX64" fmla="*/ 1554788 w 3808260"/>
                  <a:gd name="connsiteY64" fmla="*/ 1283554 h 1846972"/>
                  <a:gd name="connsiteX65" fmla="*/ 1514763 w 3808260"/>
                  <a:gd name="connsiteY65" fmla="*/ 1280475 h 1846972"/>
                  <a:gd name="connsiteX66" fmla="*/ 1468581 w 3808260"/>
                  <a:gd name="connsiteY66" fmla="*/ 1286632 h 1846972"/>
                  <a:gd name="connsiteX67" fmla="*/ 1447030 w 3808260"/>
                  <a:gd name="connsiteY67" fmla="*/ 1305105 h 1846972"/>
                  <a:gd name="connsiteX68" fmla="*/ 1425478 w 3808260"/>
                  <a:gd name="connsiteY68" fmla="*/ 1342051 h 1846972"/>
                  <a:gd name="connsiteX69" fmla="*/ 1373139 w 3808260"/>
                  <a:gd name="connsiteY69" fmla="*/ 1369760 h 1846972"/>
                  <a:gd name="connsiteX70" fmla="*/ 1373139 w 3808260"/>
                  <a:gd name="connsiteY70" fmla="*/ 1385154 h 1846972"/>
                  <a:gd name="connsiteX71" fmla="*/ 1308485 w 3808260"/>
                  <a:gd name="connsiteY71" fmla="*/ 1388232 h 1846972"/>
                  <a:gd name="connsiteX72" fmla="*/ 1268460 w 3808260"/>
                  <a:gd name="connsiteY72" fmla="*/ 1388232 h 1846972"/>
                  <a:gd name="connsiteX73" fmla="*/ 1209963 w 3808260"/>
                  <a:gd name="connsiteY73" fmla="*/ 1415941 h 1846972"/>
                  <a:gd name="connsiteX74" fmla="*/ 1179175 w 3808260"/>
                  <a:gd name="connsiteY74" fmla="*/ 1480596 h 1846972"/>
                  <a:gd name="connsiteX75" fmla="*/ 1173018 w 3808260"/>
                  <a:gd name="connsiteY75" fmla="*/ 1492911 h 1846972"/>
                  <a:gd name="connsiteX76" fmla="*/ 1117600 w 3808260"/>
                  <a:gd name="connsiteY76" fmla="*/ 1502148 h 1846972"/>
                  <a:gd name="connsiteX77" fmla="*/ 1105285 w 3808260"/>
                  <a:gd name="connsiteY77" fmla="*/ 1520620 h 1846972"/>
                  <a:gd name="connsiteX78" fmla="*/ 1009842 w 3808260"/>
                  <a:gd name="connsiteY78" fmla="*/ 1548329 h 1846972"/>
                  <a:gd name="connsiteX79" fmla="*/ 969818 w 3808260"/>
                  <a:gd name="connsiteY79" fmla="*/ 1582196 h 1846972"/>
                  <a:gd name="connsiteX80" fmla="*/ 942109 w 3808260"/>
                  <a:gd name="connsiteY80" fmla="*/ 1609905 h 1846972"/>
                  <a:gd name="connsiteX81" fmla="*/ 920557 w 3808260"/>
                  <a:gd name="connsiteY81" fmla="*/ 1628378 h 1846972"/>
                  <a:gd name="connsiteX82" fmla="*/ 880533 w 3808260"/>
                  <a:gd name="connsiteY82" fmla="*/ 1640693 h 1846972"/>
                  <a:gd name="connsiteX83" fmla="*/ 880533 w 3808260"/>
                  <a:gd name="connsiteY83" fmla="*/ 1656087 h 1846972"/>
                  <a:gd name="connsiteX84" fmla="*/ 837430 w 3808260"/>
                  <a:gd name="connsiteY84" fmla="*/ 1656087 h 1846972"/>
                  <a:gd name="connsiteX85" fmla="*/ 825115 w 3808260"/>
                  <a:gd name="connsiteY85" fmla="*/ 1668402 h 1846972"/>
                  <a:gd name="connsiteX86" fmla="*/ 803563 w 3808260"/>
                  <a:gd name="connsiteY86" fmla="*/ 1668402 h 1846972"/>
                  <a:gd name="connsiteX87" fmla="*/ 772775 w 3808260"/>
                  <a:gd name="connsiteY87" fmla="*/ 1689954 h 1846972"/>
                  <a:gd name="connsiteX88" fmla="*/ 726594 w 3808260"/>
                  <a:gd name="connsiteY88" fmla="*/ 1708426 h 1846972"/>
                  <a:gd name="connsiteX89" fmla="*/ 698885 w 3808260"/>
                  <a:gd name="connsiteY89" fmla="*/ 1751529 h 1846972"/>
                  <a:gd name="connsiteX90" fmla="*/ 668097 w 3808260"/>
                  <a:gd name="connsiteY90" fmla="*/ 1766923 h 1846972"/>
                  <a:gd name="connsiteX91" fmla="*/ 541866 w 3808260"/>
                  <a:gd name="connsiteY91" fmla="*/ 1763844 h 1846972"/>
                  <a:gd name="connsiteX92" fmla="*/ 477212 w 3808260"/>
                  <a:gd name="connsiteY92" fmla="*/ 1803869 h 1846972"/>
                  <a:gd name="connsiteX93" fmla="*/ 427951 w 3808260"/>
                  <a:gd name="connsiteY93" fmla="*/ 1822341 h 1846972"/>
                  <a:gd name="connsiteX94" fmla="*/ 354060 w 3808260"/>
                  <a:gd name="connsiteY94" fmla="*/ 1831578 h 1846972"/>
                  <a:gd name="connsiteX95" fmla="*/ 0 w 3808260"/>
                  <a:gd name="connsiteY95" fmla="*/ 1846972 h 1846972"/>
                  <a:gd name="connsiteX0" fmla="*/ 3805482 w 3805482"/>
                  <a:gd name="connsiteY0" fmla="*/ 0 h 1846972"/>
                  <a:gd name="connsiteX1" fmla="*/ 3805281 w 3805482"/>
                  <a:gd name="connsiteY1" fmla="*/ 58297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3805482" h="1846972">
                    <a:moveTo>
                      <a:pt x="3805482" y="0"/>
                    </a:moveTo>
                    <a:lnTo>
                      <a:pt x="3805281" y="58297"/>
                    </a:lnTo>
                    <a:lnTo>
                      <a:pt x="3694545" y="55117"/>
                    </a:lnTo>
                    <a:lnTo>
                      <a:pt x="3694545" y="76669"/>
                    </a:lnTo>
                    <a:lnTo>
                      <a:pt x="3636048" y="76669"/>
                    </a:lnTo>
                    <a:lnTo>
                      <a:pt x="3632969" y="79748"/>
                    </a:lnTo>
                    <a:lnTo>
                      <a:pt x="3562157" y="79748"/>
                    </a:lnTo>
                    <a:lnTo>
                      <a:pt x="3562157" y="122851"/>
                    </a:lnTo>
                    <a:lnTo>
                      <a:pt x="3549842" y="122851"/>
                    </a:lnTo>
                    <a:lnTo>
                      <a:pt x="3549842" y="150560"/>
                    </a:lnTo>
                    <a:lnTo>
                      <a:pt x="3432848" y="150560"/>
                    </a:lnTo>
                    <a:lnTo>
                      <a:pt x="3432848" y="172111"/>
                    </a:lnTo>
                    <a:lnTo>
                      <a:pt x="3405139" y="172111"/>
                    </a:lnTo>
                    <a:lnTo>
                      <a:pt x="3405139" y="209057"/>
                    </a:lnTo>
                    <a:lnTo>
                      <a:pt x="3349721" y="218293"/>
                    </a:lnTo>
                    <a:lnTo>
                      <a:pt x="3318933" y="261396"/>
                    </a:lnTo>
                    <a:lnTo>
                      <a:pt x="3291224" y="282948"/>
                    </a:lnTo>
                    <a:lnTo>
                      <a:pt x="3263515" y="289105"/>
                    </a:lnTo>
                    <a:lnTo>
                      <a:pt x="3260436" y="316814"/>
                    </a:lnTo>
                    <a:lnTo>
                      <a:pt x="3211175" y="319893"/>
                    </a:lnTo>
                    <a:lnTo>
                      <a:pt x="3211175" y="335287"/>
                    </a:lnTo>
                    <a:lnTo>
                      <a:pt x="3106497" y="341444"/>
                    </a:lnTo>
                    <a:lnTo>
                      <a:pt x="3088024" y="384548"/>
                    </a:lnTo>
                    <a:lnTo>
                      <a:pt x="3041843" y="415335"/>
                    </a:lnTo>
                    <a:lnTo>
                      <a:pt x="2995660" y="436886"/>
                    </a:lnTo>
                    <a:lnTo>
                      <a:pt x="2915612" y="455360"/>
                    </a:lnTo>
                    <a:lnTo>
                      <a:pt x="2875588" y="498463"/>
                    </a:lnTo>
                    <a:lnTo>
                      <a:pt x="2866351" y="520014"/>
                    </a:lnTo>
                    <a:lnTo>
                      <a:pt x="2820169" y="544644"/>
                    </a:lnTo>
                    <a:lnTo>
                      <a:pt x="2758594" y="547723"/>
                    </a:lnTo>
                    <a:lnTo>
                      <a:pt x="2749357" y="566196"/>
                    </a:lnTo>
                    <a:lnTo>
                      <a:pt x="2727806" y="569275"/>
                    </a:lnTo>
                    <a:lnTo>
                      <a:pt x="2712412" y="587748"/>
                    </a:lnTo>
                    <a:lnTo>
                      <a:pt x="2675466" y="584669"/>
                    </a:lnTo>
                    <a:lnTo>
                      <a:pt x="2620048" y="596983"/>
                    </a:lnTo>
                    <a:lnTo>
                      <a:pt x="2613891" y="637008"/>
                    </a:lnTo>
                    <a:lnTo>
                      <a:pt x="2564630" y="661638"/>
                    </a:lnTo>
                    <a:lnTo>
                      <a:pt x="2490739" y="692426"/>
                    </a:lnTo>
                    <a:lnTo>
                      <a:pt x="2447636" y="704741"/>
                    </a:lnTo>
                    <a:lnTo>
                      <a:pt x="2429163" y="723214"/>
                    </a:lnTo>
                    <a:lnTo>
                      <a:pt x="2395297" y="723214"/>
                    </a:lnTo>
                    <a:lnTo>
                      <a:pt x="2376824" y="787869"/>
                    </a:lnTo>
                    <a:lnTo>
                      <a:pt x="2306012" y="800184"/>
                    </a:lnTo>
                    <a:lnTo>
                      <a:pt x="2275224" y="818657"/>
                    </a:lnTo>
                    <a:lnTo>
                      <a:pt x="2256751" y="834051"/>
                    </a:lnTo>
                    <a:lnTo>
                      <a:pt x="2204412" y="849444"/>
                    </a:lnTo>
                    <a:lnTo>
                      <a:pt x="2179781" y="864838"/>
                    </a:lnTo>
                    <a:lnTo>
                      <a:pt x="2179781" y="864838"/>
                    </a:lnTo>
                    <a:lnTo>
                      <a:pt x="2133600" y="932572"/>
                    </a:lnTo>
                    <a:lnTo>
                      <a:pt x="2115127" y="957202"/>
                    </a:lnTo>
                    <a:lnTo>
                      <a:pt x="2065866" y="963360"/>
                    </a:lnTo>
                    <a:lnTo>
                      <a:pt x="2028921" y="987990"/>
                    </a:lnTo>
                    <a:lnTo>
                      <a:pt x="1961188" y="1015699"/>
                    </a:lnTo>
                    <a:lnTo>
                      <a:pt x="1927321" y="1021857"/>
                    </a:lnTo>
                    <a:lnTo>
                      <a:pt x="1902691" y="1068038"/>
                    </a:lnTo>
                    <a:lnTo>
                      <a:pt x="1874981" y="1086511"/>
                    </a:lnTo>
                    <a:lnTo>
                      <a:pt x="1810327" y="1098826"/>
                    </a:lnTo>
                    <a:lnTo>
                      <a:pt x="1779539" y="1138851"/>
                    </a:lnTo>
                    <a:lnTo>
                      <a:pt x="1748751" y="1141929"/>
                    </a:lnTo>
                    <a:lnTo>
                      <a:pt x="1739515" y="1169638"/>
                    </a:lnTo>
                    <a:lnTo>
                      <a:pt x="1677939" y="1194269"/>
                    </a:lnTo>
                    <a:lnTo>
                      <a:pt x="1674860" y="1249687"/>
                    </a:lnTo>
                    <a:lnTo>
                      <a:pt x="1647151" y="1249687"/>
                    </a:lnTo>
                    <a:lnTo>
                      <a:pt x="1610206" y="1262002"/>
                    </a:lnTo>
                    <a:lnTo>
                      <a:pt x="1554788" y="1283554"/>
                    </a:lnTo>
                    <a:lnTo>
                      <a:pt x="1514763" y="1280475"/>
                    </a:lnTo>
                    <a:lnTo>
                      <a:pt x="1468581" y="1286632"/>
                    </a:lnTo>
                    <a:lnTo>
                      <a:pt x="1447030" y="1305105"/>
                    </a:lnTo>
                    <a:lnTo>
                      <a:pt x="1425478" y="1342051"/>
                    </a:lnTo>
                    <a:lnTo>
                      <a:pt x="1373139" y="1369760"/>
                    </a:lnTo>
                    <a:lnTo>
                      <a:pt x="1373139" y="1385154"/>
                    </a:lnTo>
                    <a:lnTo>
                      <a:pt x="1308485" y="1388232"/>
                    </a:lnTo>
                    <a:lnTo>
                      <a:pt x="1268460" y="1388232"/>
                    </a:lnTo>
                    <a:lnTo>
                      <a:pt x="1209963" y="1415941"/>
                    </a:lnTo>
                    <a:lnTo>
                      <a:pt x="1179175" y="1480596"/>
                    </a:lnTo>
                    <a:lnTo>
                      <a:pt x="1173018" y="1492911"/>
                    </a:lnTo>
                    <a:lnTo>
                      <a:pt x="1117600" y="1502148"/>
                    </a:lnTo>
                    <a:lnTo>
                      <a:pt x="1105285" y="1520620"/>
                    </a:lnTo>
                    <a:lnTo>
                      <a:pt x="1009842" y="1548329"/>
                    </a:lnTo>
                    <a:lnTo>
                      <a:pt x="969818" y="1582196"/>
                    </a:lnTo>
                    <a:lnTo>
                      <a:pt x="942109" y="1609905"/>
                    </a:lnTo>
                    <a:lnTo>
                      <a:pt x="920557" y="1628378"/>
                    </a:lnTo>
                    <a:lnTo>
                      <a:pt x="880533" y="1640693"/>
                    </a:lnTo>
                    <a:lnTo>
                      <a:pt x="880533" y="1656087"/>
                    </a:lnTo>
                    <a:lnTo>
                      <a:pt x="837430" y="1656087"/>
                    </a:lnTo>
                    <a:lnTo>
                      <a:pt x="825115" y="1668402"/>
                    </a:lnTo>
                    <a:lnTo>
                      <a:pt x="803563" y="1668402"/>
                    </a:lnTo>
                    <a:lnTo>
                      <a:pt x="772775" y="1689954"/>
                    </a:lnTo>
                    <a:lnTo>
                      <a:pt x="726594" y="1708426"/>
                    </a:lnTo>
                    <a:lnTo>
                      <a:pt x="698885" y="1751529"/>
                    </a:lnTo>
                    <a:lnTo>
                      <a:pt x="668097" y="1766923"/>
                    </a:lnTo>
                    <a:lnTo>
                      <a:pt x="541866" y="1763844"/>
                    </a:lnTo>
                    <a:lnTo>
                      <a:pt x="477212" y="1803869"/>
                    </a:lnTo>
                    <a:lnTo>
                      <a:pt x="427951" y="1822341"/>
                    </a:lnTo>
                    <a:lnTo>
                      <a:pt x="354060" y="1831578"/>
                    </a:lnTo>
                    <a:lnTo>
                      <a:pt x="0" y="1846972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A38EB3D-550C-4343-978C-0C95F9D42044}"/>
                  </a:ext>
                </a:extLst>
              </p:cNvPr>
              <p:cNvSpPr txBox="1"/>
              <p:nvPr/>
            </p:nvSpPr>
            <p:spPr>
              <a:xfrm>
                <a:off x="1513275" y="2294179"/>
                <a:ext cx="28651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pt-PT" sz="1600" b="1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RR=16%; </a:t>
                </a:r>
                <a:r>
                  <a:rPr lang="pt-PT" sz="1600" b="1" i="1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p</a:t>
                </a:r>
                <a:r>
                  <a:rPr lang="pt-PT" sz="1600" b="1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=0,02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5E63E20-57F8-4F8A-9C0B-59B84C5BA257}"/>
                  </a:ext>
                </a:extLst>
              </p:cNvPr>
              <p:cNvSpPr/>
              <p:nvPr/>
            </p:nvSpPr>
            <p:spPr>
              <a:xfrm>
                <a:off x="4131339" y="4352914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PT" sz="2000" b="1">
                    <a:solidFill>
                      <a:schemeClr val="tx2"/>
                    </a:solidFill>
                    <a:latin typeface="Arial" panose="020B0604020202020204"/>
                  </a:rPr>
                  <a:t>Risco residual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DEFD28E3-A3F1-4539-9CF1-9CEB33A5527E}"/>
                  </a:ext>
                </a:extLst>
              </p:cNvPr>
              <p:cNvCxnSpPr/>
              <p:nvPr/>
            </p:nvCxnSpPr>
            <p:spPr>
              <a:xfrm>
                <a:off x="1450963" y="2358115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CEEE737-A331-42AE-B6F8-67A01F375FC1}"/>
                  </a:ext>
                </a:extLst>
              </p:cNvPr>
              <p:cNvSpPr txBox="1"/>
              <p:nvPr/>
            </p:nvSpPr>
            <p:spPr>
              <a:xfrm>
                <a:off x="914400" y="2188161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pt-PT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60</a:t>
                </a:r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C0DF047C-3E7E-4437-BE6E-682FACA224C3}"/>
                  </a:ext>
                </a:extLst>
              </p:cNvPr>
              <p:cNvCxnSpPr>
                <a:stCxn id="129" idx="0"/>
                <a:endCxn id="129" idx="1"/>
              </p:cNvCxnSpPr>
              <p:nvPr/>
            </p:nvCxnSpPr>
            <p:spPr>
              <a:xfrm flipH="1">
                <a:off x="6459852" y="2705020"/>
                <a:ext cx="4125" cy="2099302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415A3ABF-E2CA-4323-AB01-D6A3B2D64264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1505EC-2F2D-4D98-A05B-FF1C087DD31A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221330D-53ED-4B17-AA7F-729D70650CA7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pt-PT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Hemodinâmico</a:t>
              </a:r>
              <a:r>
                <a:rPr kumimoji="0" lang="pt-PT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pt-PT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pt-PT" sz="1200" b="1" dirty="0">
                  <a:solidFill>
                    <a:srgbClr val="FFFFFF"/>
                  </a:solidFill>
                  <a:latin typeface="Arial" panose="020B0604020202020204"/>
                </a:rPr>
                <a:t>hipertensão</a:t>
              </a: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 arterial e/ou</a:t>
              </a:r>
              <a:r>
                <a:rPr lang="pt-PT" sz="1200" b="1" dirty="0">
                  <a:solidFill>
                    <a:srgbClr val="FFFFFF"/>
                  </a:solidFill>
                </a:rPr>
                <a:t> pressão intraglomerular elevadas</a:t>
              </a: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522ABAD6-A753-4BFC-9636-EA4395201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  <p:sp>
        <p:nvSpPr>
          <p:cNvPr id="58" name="Title 3">
            <a:extLst>
              <a:ext uri="{FF2B5EF4-FFF2-40B4-BE49-F238E27FC236}">
                <a16:creationId xmlns:a16="http://schemas.microsoft.com/office/drawing/2014/main" id="{6020AE0D-9986-4291-B8A1-37BC88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</p:spPr>
        <p:txBody>
          <a:bodyPr>
            <a:normAutofit fontScale="90000"/>
          </a:bodyPr>
          <a:lstStyle/>
          <a:p>
            <a:r>
              <a:rPr lang="pt-PT" dirty="0"/>
              <a:t>Racional</a:t>
            </a:r>
            <a:r>
              <a:rPr lang="pt-PT" dirty="0">
                <a:solidFill>
                  <a:srgbClr val="C00000"/>
                </a:solidFill>
              </a:rPr>
              <a:t> </a:t>
            </a:r>
            <a:r>
              <a:rPr lang="pt-PT" dirty="0"/>
              <a:t>do FIDELIO-DKD</a:t>
            </a:r>
            <a:br>
              <a:rPr lang="pt-PT" dirty="0"/>
            </a:br>
            <a:r>
              <a:rPr lang="pt-PT" dirty="0">
                <a:solidFill>
                  <a:schemeClr val="bg2"/>
                </a:solidFill>
              </a:rPr>
              <a:t>Elevado risco residual de progressão da DRC com as terapias atuais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55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Racional</a:t>
            </a:r>
            <a:r>
              <a:rPr lang="pt-PT" dirty="0">
                <a:solidFill>
                  <a:srgbClr val="C00000"/>
                </a:solidFill>
              </a:rPr>
              <a:t> </a:t>
            </a:r>
            <a:r>
              <a:rPr lang="pt-PT" dirty="0"/>
              <a:t>do FIDELIO-DKD</a:t>
            </a:r>
            <a:br>
              <a:rPr lang="pt-PT" dirty="0"/>
            </a:br>
            <a:r>
              <a:rPr lang="pt-PT" dirty="0">
                <a:solidFill>
                  <a:schemeClr val="bg2"/>
                </a:solidFill>
              </a:rPr>
              <a:t>Elevado risco residual de progressão da DRC com as terapias atuais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pt-PT" dirty="0"/>
              <a:t>*Composto de insuficiência renal, duplicação de creatinina sérica, morte renal ou cardiovascular</a:t>
            </a:r>
          </a:p>
          <a:p>
            <a:pPr defTabSz="609509" eaLnBrk="0" hangingPunct="0">
              <a:spcBef>
                <a:spcPct val="0"/>
              </a:spcBef>
              <a:defRPr/>
            </a:pPr>
            <a:r>
              <a:rPr lang="pt-PT" dirty="0"/>
              <a:t>1. Alicic RZ, </a:t>
            </a:r>
            <a:r>
              <a:rPr lang="pt-PT" i="1" dirty="0"/>
              <a:t>et al</a:t>
            </a:r>
            <a:r>
              <a:rPr lang="pt-PT" dirty="0"/>
              <a:t>. </a:t>
            </a:r>
            <a:r>
              <a:rPr lang="pt-PT" i="1" dirty="0"/>
              <a:t>Clin J Am Soc Nephrol </a:t>
            </a:r>
            <a:r>
              <a:rPr lang="pt-PT" dirty="0"/>
              <a:t>2017;12:2032; 2. Mora-Fernández C, </a:t>
            </a:r>
            <a:r>
              <a:rPr lang="pt-PT" i="1" dirty="0"/>
              <a:t>et al</a:t>
            </a:r>
            <a:r>
              <a:rPr lang="pt-PT" dirty="0"/>
              <a:t>. </a:t>
            </a:r>
            <a:r>
              <a:rPr lang="pt-PT" i="1" dirty="0"/>
              <a:t>J Physiol</a:t>
            </a:r>
            <a:r>
              <a:rPr lang="pt-PT" dirty="0"/>
              <a:t> 2014;18:3997;</a:t>
            </a:r>
          </a:p>
          <a:p>
            <a:pPr defTabSz="609509" eaLnBrk="0" hangingPunct="0">
              <a:spcBef>
                <a:spcPct val="0"/>
              </a:spcBef>
              <a:defRPr/>
            </a:pPr>
            <a:r>
              <a:rPr lang="pt-PT" dirty="0"/>
              <a:t>3. Perkovic V, </a:t>
            </a:r>
            <a:r>
              <a:rPr lang="pt-PT" i="1" dirty="0"/>
              <a:t>et al</a:t>
            </a:r>
            <a:r>
              <a:rPr lang="pt-PT" dirty="0"/>
              <a:t>. </a:t>
            </a:r>
            <a:r>
              <a:rPr lang="pt-PT" i="1" dirty="0"/>
              <a:t>N Engl J Med </a:t>
            </a:r>
            <a:r>
              <a:rPr lang="pt-PT" dirty="0"/>
              <a:t>2019;380:2295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E1F25D-0F9D-41AF-8277-E7AE1510EEF3}"/>
              </a:ext>
            </a:extLst>
          </p:cNvPr>
          <p:cNvGrpSpPr/>
          <p:nvPr/>
        </p:nvGrpSpPr>
        <p:grpSpPr>
          <a:xfrm>
            <a:off x="5714313" y="1592557"/>
            <a:ext cx="6088098" cy="4438784"/>
            <a:chOff x="2798959" y="1829521"/>
            <a:chExt cx="6398051" cy="393247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0AE4B4-F532-4E40-8506-5DFE9115FBDC}"/>
                </a:ext>
              </a:extLst>
            </p:cNvPr>
            <p:cNvGrpSpPr/>
            <p:nvPr/>
          </p:nvGrpSpPr>
          <p:grpSpPr>
            <a:xfrm>
              <a:off x="2798959" y="2592166"/>
              <a:ext cx="5924776" cy="3169831"/>
              <a:chOff x="2798959" y="2587089"/>
              <a:chExt cx="5924776" cy="352975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C69293-5D65-4B26-87F6-A9FFD6D681E6}"/>
                  </a:ext>
                </a:extLst>
              </p:cNvPr>
              <p:cNvGrpSpPr/>
              <p:nvPr/>
            </p:nvGrpSpPr>
            <p:grpSpPr>
              <a:xfrm>
                <a:off x="3141230" y="2636912"/>
                <a:ext cx="5582505" cy="3479930"/>
                <a:chOff x="671161" y="2408565"/>
                <a:chExt cx="5446237" cy="299632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27B85A3-7932-49FF-A21E-A51BA007FB67}"/>
                    </a:ext>
                  </a:extLst>
                </p:cNvPr>
                <p:cNvSpPr/>
                <p:nvPr/>
              </p:nvSpPr>
              <p:spPr>
                <a:xfrm>
                  <a:off x="1493945" y="5129278"/>
                  <a:ext cx="4078545" cy="27560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ctr" defTabSz="1218529">
                    <a:defRPr/>
                  </a:pPr>
                  <a:r>
                    <a:rPr lang="pt-PT" sz="1600" b="1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Meses desde a aleatorização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8017664-B925-4FF8-9B91-5E6614392F12}"/>
                    </a:ext>
                  </a:extLst>
                </p:cNvPr>
                <p:cNvSpPr txBox="1"/>
                <p:nvPr/>
              </p:nvSpPr>
              <p:spPr>
                <a:xfrm>
                  <a:off x="5050526" y="4479451"/>
                  <a:ext cx="848315" cy="170838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rmAutofit/>
                </a:bodyPr>
                <a:lstStyle/>
                <a:p>
                  <a:pPr defTabSz="609402">
                    <a:defRPr/>
                  </a:pPr>
                  <a:r>
                    <a:rPr lang="pt-PT" sz="1050">
                      <a:solidFill>
                        <a:srgbClr val="FFFFFF"/>
                      </a:solidFill>
                      <a:latin typeface="Arial" panose="020B0604020202020204"/>
                      <a:cs typeface="+mn-cs"/>
                    </a:rPr>
                    <a:t>Risco residual</a:t>
                  </a: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961E4F4-ECD5-481A-B73B-B25C712A907C}"/>
                    </a:ext>
                  </a:extLst>
                </p:cNvPr>
                <p:cNvGrpSpPr/>
                <p:nvPr/>
              </p:nvGrpSpPr>
              <p:grpSpPr>
                <a:xfrm>
                  <a:off x="987359" y="2534024"/>
                  <a:ext cx="5130039" cy="2553228"/>
                  <a:chOff x="4980673" y="2451936"/>
                  <a:chExt cx="6433863" cy="2219673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B4582647-D679-484D-BE3F-EF23056479EE}"/>
                      </a:ext>
                    </a:extLst>
                  </p:cNvPr>
                  <p:cNvGrpSpPr/>
                  <p:nvPr/>
                </p:nvGrpSpPr>
                <p:grpSpPr>
                  <a:xfrm>
                    <a:off x="5053266" y="2451936"/>
                    <a:ext cx="6170506" cy="2005546"/>
                    <a:chOff x="5051678" y="2451935"/>
                    <a:chExt cx="6170506" cy="2005546"/>
                  </a:xfrm>
                </p:grpSpPr>
                <p:sp>
                  <p:nvSpPr>
                    <p:cNvPr id="50" name="Freeform: Shape 6">
                      <a:extLst>
                        <a:ext uri="{FF2B5EF4-FFF2-40B4-BE49-F238E27FC236}">
                          <a16:creationId xmlns:a16="http://schemas.microsoft.com/office/drawing/2014/main" id="{5A7ADF05-DEDC-44C4-9981-1007E1DA7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4955" y="3122587"/>
                      <a:ext cx="5767229" cy="1261878"/>
                    </a:xfrm>
                    <a:custGeom>
                      <a:avLst/>
                      <a:gdLst>
                        <a:gd name="connsiteX0" fmla="*/ 0 w 4180840"/>
                        <a:gd name="connsiteY0" fmla="*/ 924560 h 944880"/>
                        <a:gd name="connsiteX1" fmla="*/ 365760 w 4180840"/>
                        <a:gd name="connsiteY1" fmla="*/ 883920 h 944880"/>
                        <a:gd name="connsiteX2" fmla="*/ 670560 w 4180840"/>
                        <a:gd name="connsiteY2" fmla="*/ 858520 h 944880"/>
                        <a:gd name="connsiteX3" fmla="*/ 838200 w 4180840"/>
                        <a:gd name="connsiteY3" fmla="*/ 843280 h 944880"/>
                        <a:gd name="connsiteX4" fmla="*/ 909320 w 4180840"/>
                        <a:gd name="connsiteY4" fmla="*/ 843280 h 944880"/>
                        <a:gd name="connsiteX5" fmla="*/ 975360 w 4180840"/>
                        <a:gd name="connsiteY5" fmla="*/ 807720 h 944880"/>
                        <a:gd name="connsiteX6" fmla="*/ 1153160 w 4180840"/>
                        <a:gd name="connsiteY6" fmla="*/ 787400 h 944880"/>
                        <a:gd name="connsiteX7" fmla="*/ 1330960 w 4180840"/>
                        <a:gd name="connsiteY7" fmla="*/ 751840 h 944880"/>
                        <a:gd name="connsiteX8" fmla="*/ 1447800 w 4180840"/>
                        <a:gd name="connsiteY8" fmla="*/ 716280 h 944880"/>
                        <a:gd name="connsiteX9" fmla="*/ 1564640 w 4180840"/>
                        <a:gd name="connsiteY9" fmla="*/ 721360 h 944880"/>
                        <a:gd name="connsiteX10" fmla="*/ 1625600 w 4180840"/>
                        <a:gd name="connsiteY10" fmla="*/ 660400 h 944880"/>
                        <a:gd name="connsiteX11" fmla="*/ 1813560 w 4180840"/>
                        <a:gd name="connsiteY11" fmla="*/ 640080 h 944880"/>
                        <a:gd name="connsiteX12" fmla="*/ 1981200 w 4180840"/>
                        <a:gd name="connsiteY12" fmla="*/ 614680 h 944880"/>
                        <a:gd name="connsiteX13" fmla="*/ 2087880 w 4180840"/>
                        <a:gd name="connsiteY13" fmla="*/ 594360 h 944880"/>
                        <a:gd name="connsiteX14" fmla="*/ 2209800 w 4180840"/>
                        <a:gd name="connsiteY14" fmla="*/ 558800 h 944880"/>
                        <a:gd name="connsiteX15" fmla="*/ 2275840 w 4180840"/>
                        <a:gd name="connsiteY15" fmla="*/ 548640 h 944880"/>
                        <a:gd name="connsiteX16" fmla="*/ 2291080 w 4180840"/>
                        <a:gd name="connsiteY16" fmla="*/ 502920 h 944880"/>
                        <a:gd name="connsiteX17" fmla="*/ 2453640 w 4180840"/>
                        <a:gd name="connsiteY17" fmla="*/ 477520 h 944880"/>
                        <a:gd name="connsiteX18" fmla="*/ 2595880 w 4180840"/>
                        <a:gd name="connsiteY18" fmla="*/ 436880 h 944880"/>
                        <a:gd name="connsiteX19" fmla="*/ 2712720 w 4180840"/>
                        <a:gd name="connsiteY19" fmla="*/ 406400 h 944880"/>
                        <a:gd name="connsiteX20" fmla="*/ 2854960 w 4180840"/>
                        <a:gd name="connsiteY20" fmla="*/ 391160 h 944880"/>
                        <a:gd name="connsiteX21" fmla="*/ 2951480 w 4180840"/>
                        <a:gd name="connsiteY21" fmla="*/ 314960 h 944880"/>
                        <a:gd name="connsiteX22" fmla="*/ 3195320 w 4180840"/>
                        <a:gd name="connsiteY22" fmla="*/ 299720 h 944880"/>
                        <a:gd name="connsiteX23" fmla="*/ 3378200 w 4180840"/>
                        <a:gd name="connsiteY23" fmla="*/ 238760 h 944880"/>
                        <a:gd name="connsiteX24" fmla="*/ 3444240 w 4180840"/>
                        <a:gd name="connsiteY24" fmla="*/ 223520 h 944880"/>
                        <a:gd name="connsiteX25" fmla="*/ 3530600 w 4180840"/>
                        <a:gd name="connsiteY25" fmla="*/ 152400 h 944880"/>
                        <a:gd name="connsiteX26" fmla="*/ 3688080 w 4180840"/>
                        <a:gd name="connsiteY26" fmla="*/ 147320 h 944880"/>
                        <a:gd name="connsiteX27" fmla="*/ 3815080 w 4180840"/>
                        <a:gd name="connsiteY27" fmla="*/ 132080 h 944880"/>
                        <a:gd name="connsiteX28" fmla="*/ 3896360 w 4180840"/>
                        <a:gd name="connsiteY28" fmla="*/ 116840 h 944880"/>
                        <a:gd name="connsiteX29" fmla="*/ 3926840 w 4180840"/>
                        <a:gd name="connsiteY29" fmla="*/ 101600 h 944880"/>
                        <a:gd name="connsiteX30" fmla="*/ 3962400 w 4180840"/>
                        <a:gd name="connsiteY30" fmla="*/ 40640 h 944880"/>
                        <a:gd name="connsiteX31" fmla="*/ 4180840 w 4180840"/>
                        <a:gd name="connsiteY31" fmla="*/ 0 h 944880"/>
                        <a:gd name="connsiteX32" fmla="*/ 4170680 w 4180840"/>
                        <a:gd name="connsiteY32" fmla="*/ 944880 h 944880"/>
                        <a:gd name="connsiteX33" fmla="*/ 0 w 4180840"/>
                        <a:gd name="connsiteY33" fmla="*/ 924560 h 944880"/>
                        <a:gd name="connsiteX0" fmla="*/ 0 w 4192270"/>
                        <a:gd name="connsiteY0" fmla="*/ 924560 h 944880"/>
                        <a:gd name="connsiteX1" fmla="*/ 365760 w 4192270"/>
                        <a:gd name="connsiteY1" fmla="*/ 883920 h 944880"/>
                        <a:gd name="connsiteX2" fmla="*/ 670560 w 4192270"/>
                        <a:gd name="connsiteY2" fmla="*/ 858520 h 944880"/>
                        <a:gd name="connsiteX3" fmla="*/ 838200 w 4192270"/>
                        <a:gd name="connsiteY3" fmla="*/ 843280 h 944880"/>
                        <a:gd name="connsiteX4" fmla="*/ 909320 w 4192270"/>
                        <a:gd name="connsiteY4" fmla="*/ 843280 h 944880"/>
                        <a:gd name="connsiteX5" fmla="*/ 975360 w 4192270"/>
                        <a:gd name="connsiteY5" fmla="*/ 807720 h 944880"/>
                        <a:gd name="connsiteX6" fmla="*/ 1153160 w 4192270"/>
                        <a:gd name="connsiteY6" fmla="*/ 787400 h 944880"/>
                        <a:gd name="connsiteX7" fmla="*/ 1330960 w 4192270"/>
                        <a:gd name="connsiteY7" fmla="*/ 751840 h 944880"/>
                        <a:gd name="connsiteX8" fmla="*/ 1447800 w 4192270"/>
                        <a:gd name="connsiteY8" fmla="*/ 716280 h 944880"/>
                        <a:gd name="connsiteX9" fmla="*/ 1564640 w 4192270"/>
                        <a:gd name="connsiteY9" fmla="*/ 721360 h 944880"/>
                        <a:gd name="connsiteX10" fmla="*/ 1625600 w 4192270"/>
                        <a:gd name="connsiteY10" fmla="*/ 660400 h 944880"/>
                        <a:gd name="connsiteX11" fmla="*/ 1813560 w 4192270"/>
                        <a:gd name="connsiteY11" fmla="*/ 640080 h 944880"/>
                        <a:gd name="connsiteX12" fmla="*/ 1981200 w 4192270"/>
                        <a:gd name="connsiteY12" fmla="*/ 614680 h 944880"/>
                        <a:gd name="connsiteX13" fmla="*/ 2087880 w 4192270"/>
                        <a:gd name="connsiteY13" fmla="*/ 594360 h 944880"/>
                        <a:gd name="connsiteX14" fmla="*/ 2209800 w 4192270"/>
                        <a:gd name="connsiteY14" fmla="*/ 558800 h 944880"/>
                        <a:gd name="connsiteX15" fmla="*/ 2275840 w 4192270"/>
                        <a:gd name="connsiteY15" fmla="*/ 548640 h 944880"/>
                        <a:gd name="connsiteX16" fmla="*/ 2291080 w 4192270"/>
                        <a:gd name="connsiteY16" fmla="*/ 502920 h 944880"/>
                        <a:gd name="connsiteX17" fmla="*/ 2453640 w 4192270"/>
                        <a:gd name="connsiteY17" fmla="*/ 477520 h 944880"/>
                        <a:gd name="connsiteX18" fmla="*/ 2595880 w 4192270"/>
                        <a:gd name="connsiteY18" fmla="*/ 436880 h 944880"/>
                        <a:gd name="connsiteX19" fmla="*/ 2712720 w 4192270"/>
                        <a:gd name="connsiteY19" fmla="*/ 406400 h 944880"/>
                        <a:gd name="connsiteX20" fmla="*/ 2854960 w 4192270"/>
                        <a:gd name="connsiteY20" fmla="*/ 391160 h 944880"/>
                        <a:gd name="connsiteX21" fmla="*/ 2951480 w 4192270"/>
                        <a:gd name="connsiteY21" fmla="*/ 314960 h 944880"/>
                        <a:gd name="connsiteX22" fmla="*/ 3195320 w 4192270"/>
                        <a:gd name="connsiteY22" fmla="*/ 299720 h 944880"/>
                        <a:gd name="connsiteX23" fmla="*/ 3378200 w 4192270"/>
                        <a:gd name="connsiteY23" fmla="*/ 238760 h 944880"/>
                        <a:gd name="connsiteX24" fmla="*/ 3444240 w 4192270"/>
                        <a:gd name="connsiteY24" fmla="*/ 223520 h 944880"/>
                        <a:gd name="connsiteX25" fmla="*/ 3530600 w 4192270"/>
                        <a:gd name="connsiteY25" fmla="*/ 152400 h 944880"/>
                        <a:gd name="connsiteX26" fmla="*/ 3688080 w 4192270"/>
                        <a:gd name="connsiteY26" fmla="*/ 147320 h 944880"/>
                        <a:gd name="connsiteX27" fmla="*/ 3815080 w 4192270"/>
                        <a:gd name="connsiteY27" fmla="*/ 132080 h 944880"/>
                        <a:gd name="connsiteX28" fmla="*/ 3896360 w 4192270"/>
                        <a:gd name="connsiteY28" fmla="*/ 116840 h 944880"/>
                        <a:gd name="connsiteX29" fmla="*/ 3926840 w 4192270"/>
                        <a:gd name="connsiteY29" fmla="*/ 101600 h 944880"/>
                        <a:gd name="connsiteX30" fmla="*/ 3962400 w 4192270"/>
                        <a:gd name="connsiteY30" fmla="*/ 40640 h 944880"/>
                        <a:gd name="connsiteX31" fmla="*/ 4192270 w 4192270"/>
                        <a:gd name="connsiteY31" fmla="*/ 0 h 944880"/>
                        <a:gd name="connsiteX32" fmla="*/ 4170680 w 4192270"/>
                        <a:gd name="connsiteY32" fmla="*/ 944880 h 944880"/>
                        <a:gd name="connsiteX33" fmla="*/ 0 w 4192270"/>
                        <a:gd name="connsiteY33" fmla="*/ 924560 h 944880"/>
                        <a:gd name="connsiteX0" fmla="*/ 0 w 4192270"/>
                        <a:gd name="connsiteY0" fmla="*/ 924560 h 941070"/>
                        <a:gd name="connsiteX1" fmla="*/ 365760 w 4192270"/>
                        <a:gd name="connsiteY1" fmla="*/ 883920 h 941070"/>
                        <a:gd name="connsiteX2" fmla="*/ 670560 w 4192270"/>
                        <a:gd name="connsiteY2" fmla="*/ 858520 h 941070"/>
                        <a:gd name="connsiteX3" fmla="*/ 838200 w 4192270"/>
                        <a:gd name="connsiteY3" fmla="*/ 843280 h 941070"/>
                        <a:gd name="connsiteX4" fmla="*/ 909320 w 4192270"/>
                        <a:gd name="connsiteY4" fmla="*/ 843280 h 941070"/>
                        <a:gd name="connsiteX5" fmla="*/ 975360 w 4192270"/>
                        <a:gd name="connsiteY5" fmla="*/ 807720 h 941070"/>
                        <a:gd name="connsiteX6" fmla="*/ 1153160 w 4192270"/>
                        <a:gd name="connsiteY6" fmla="*/ 787400 h 941070"/>
                        <a:gd name="connsiteX7" fmla="*/ 1330960 w 4192270"/>
                        <a:gd name="connsiteY7" fmla="*/ 751840 h 941070"/>
                        <a:gd name="connsiteX8" fmla="*/ 1447800 w 4192270"/>
                        <a:gd name="connsiteY8" fmla="*/ 716280 h 941070"/>
                        <a:gd name="connsiteX9" fmla="*/ 1564640 w 4192270"/>
                        <a:gd name="connsiteY9" fmla="*/ 721360 h 941070"/>
                        <a:gd name="connsiteX10" fmla="*/ 1625600 w 4192270"/>
                        <a:gd name="connsiteY10" fmla="*/ 660400 h 941070"/>
                        <a:gd name="connsiteX11" fmla="*/ 1813560 w 4192270"/>
                        <a:gd name="connsiteY11" fmla="*/ 640080 h 941070"/>
                        <a:gd name="connsiteX12" fmla="*/ 1981200 w 4192270"/>
                        <a:gd name="connsiteY12" fmla="*/ 614680 h 941070"/>
                        <a:gd name="connsiteX13" fmla="*/ 2087880 w 4192270"/>
                        <a:gd name="connsiteY13" fmla="*/ 594360 h 941070"/>
                        <a:gd name="connsiteX14" fmla="*/ 2209800 w 4192270"/>
                        <a:gd name="connsiteY14" fmla="*/ 558800 h 941070"/>
                        <a:gd name="connsiteX15" fmla="*/ 2275840 w 4192270"/>
                        <a:gd name="connsiteY15" fmla="*/ 548640 h 941070"/>
                        <a:gd name="connsiteX16" fmla="*/ 2291080 w 4192270"/>
                        <a:gd name="connsiteY16" fmla="*/ 502920 h 941070"/>
                        <a:gd name="connsiteX17" fmla="*/ 2453640 w 4192270"/>
                        <a:gd name="connsiteY17" fmla="*/ 477520 h 941070"/>
                        <a:gd name="connsiteX18" fmla="*/ 2595880 w 4192270"/>
                        <a:gd name="connsiteY18" fmla="*/ 436880 h 941070"/>
                        <a:gd name="connsiteX19" fmla="*/ 2712720 w 4192270"/>
                        <a:gd name="connsiteY19" fmla="*/ 406400 h 941070"/>
                        <a:gd name="connsiteX20" fmla="*/ 2854960 w 4192270"/>
                        <a:gd name="connsiteY20" fmla="*/ 391160 h 941070"/>
                        <a:gd name="connsiteX21" fmla="*/ 2951480 w 4192270"/>
                        <a:gd name="connsiteY21" fmla="*/ 314960 h 941070"/>
                        <a:gd name="connsiteX22" fmla="*/ 3195320 w 4192270"/>
                        <a:gd name="connsiteY22" fmla="*/ 299720 h 941070"/>
                        <a:gd name="connsiteX23" fmla="*/ 3378200 w 4192270"/>
                        <a:gd name="connsiteY23" fmla="*/ 238760 h 941070"/>
                        <a:gd name="connsiteX24" fmla="*/ 3444240 w 4192270"/>
                        <a:gd name="connsiteY24" fmla="*/ 223520 h 941070"/>
                        <a:gd name="connsiteX25" fmla="*/ 3530600 w 4192270"/>
                        <a:gd name="connsiteY25" fmla="*/ 152400 h 941070"/>
                        <a:gd name="connsiteX26" fmla="*/ 3688080 w 4192270"/>
                        <a:gd name="connsiteY26" fmla="*/ 147320 h 941070"/>
                        <a:gd name="connsiteX27" fmla="*/ 3815080 w 4192270"/>
                        <a:gd name="connsiteY27" fmla="*/ 132080 h 941070"/>
                        <a:gd name="connsiteX28" fmla="*/ 3896360 w 4192270"/>
                        <a:gd name="connsiteY28" fmla="*/ 116840 h 941070"/>
                        <a:gd name="connsiteX29" fmla="*/ 3926840 w 4192270"/>
                        <a:gd name="connsiteY29" fmla="*/ 101600 h 941070"/>
                        <a:gd name="connsiteX30" fmla="*/ 3962400 w 4192270"/>
                        <a:gd name="connsiteY30" fmla="*/ 40640 h 941070"/>
                        <a:gd name="connsiteX31" fmla="*/ 4192270 w 4192270"/>
                        <a:gd name="connsiteY31" fmla="*/ 0 h 941070"/>
                        <a:gd name="connsiteX32" fmla="*/ 4182110 w 4192270"/>
                        <a:gd name="connsiteY32" fmla="*/ 941070 h 941070"/>
                        <a:gd name="connsiteX33" fmla="*/ 0 w 4192270"/>
                        <a:gd name="connsiteY33" fmla="*/ 924560 h 941070"/>
                        <a:gd name="connsiteX0" fmla="*/ 0 w 4215130"/>
                        <a:gd name="connsiteY0" fmla="*/ 935990 h 941070"/>
                        <a:gd name="connsiteX1" fmla="*/ 388620 w 4215130"/>
                        <a:gd name="connsiteY1" fmla="*/ 883920 h 941070"/>
                        <a:gd name="connsiteX2" fmla="*/ 693420 w 4215130"/>
                        <a:gd name="connsiteY2" fmla="*/ 858520 h 941070"/>
                        <a:gd name="connsiteX3" fmla="*/ 861060 w 4215130"/>
                        <a:gd name="connsiteY3" fmla="*/ 843280 h 941070"/>
                        <a:gd name="connsiteX4" fmla="*/ 932180 w 4215130"/>
                        <a:gd name="connsiteY4" fmla="*/ 843280 h 941070"/>
                        <a:gd name="connsiteX5" fmla="*/ 998220 w 4215130"/>
                        <a:gd name="connsiteY5" fmla="*/ 807720 h 941070"/>
                        <a:gd name="connsiteX6" fmla="*/ 1176020 w 4215130"/>
                        <a:gd name="connsiteY6" fmla="*/ 787400 h 941070"/>
                        <a:gd name="connsiteX7" fmla="*/ 1353820 w 4215130"/>
                        <a:gd name="connsiteY7" fmla="*/ 751840 h 941070"/>
                        <a:gd name="connsiteX8" fmla="*/ 1470660 w 4215130"/>
                        <a:gd name="connsiteY8" fmla="*/ 716280 h 941070"/>
                        <a:gd name="connsiteX9" fmla="*/ 1587500 w 4215130"/>
                        <a:gd name="connsiteY9" fmla="*/ 721360 h 941070"/>
                        <a:gd name="connsiteX10" fmla="*/ 1648460 w 4215130"/>
                        <a:gd name="connsiteY10" fmla="*/ 660400 h 941070"/>
                        <a:gd name="connsiteX11" fmla="*/ 1836420 w 4215130"/>
                        <a:gd name="connsiteY11" fmla="*/ 640080 h 941070"/>
                        <a:gd name="connsiteX12" fmla="*/ 2004060 w 4215130"/>
                        <a:gd name="connsiteY12" fmla="*/ 614680 h 941070"/>
                        <a:gd name="connsiteX13" fmla="*/ 2110740 w 4215130"/>
                        <a:gd name="connsiteY13" fmla="*/ 594360 h 941070"/>
                        <a:gd name="connsiteX14" fmla="*/ 2232660 w 4215130"/>
                        <a:gd name="connsiteY14" fmla="*/ 558800 h 941070"/>
                        <a:gd name="connsiteX15" fmla="*/ 2298700 w 4215130"/>
                        <a:gd name="connsiteY15" fmla="*/ 548640 h 941070"/>
                        <a:gd name="connsiteX16" fmla="*/ 2313940 w 4215130"/>
                        <a:gd name="connsiteY16" fmla="*/ 502920 h 941070"/>
                        <a:gd name="connsiteX17" fmla="*/ 2476500 w 4215130"/>
                        <a:gd name="connsiteY17" fmla="*/ 477520 h 941070"/>
                        <a:gd name="connsiteX18" fmla="*/ 2618740 w 4215130"/>
                        <a:gd name="connsiteY18" fmla="*/ 436880 h 941070"/>
                        <a:gd name="connsiteX19" fmla="*/ 2735580 w 4215130"/>
                        <a:gd name="connsiteY19" fmla="*/ 406400 h 941070"/>
                        <a:gd name="connsiteX20" fmla="*/ 2877820 w 4215130"/>
                        <a:gd name="connsiteY20" fmla="*/ 391160 h 941070"/>
                        <a:gd name="connsiteX21" fmla="*/ 2974340 w 4215130"/>
                        <a:gd name="connsiteY21" fmla="*/ 314960 h 941070"/>
                        <a:gd name="connsiteX22" fmla="*/ 3218180 w 4215130"/>
                        <a:gd name="connsiteY22" fmla="*/ 299720 h 941070"/>
                        <a:gd name="connsiteX23" fmla="*/ 3401060 w 4215130"/>
                        <a:gd name="connsiteY23" fmla="*/ 238760 h 941070"/>
                        <a:gd name="connsiteX24" fmla="*/ 3467100 w 4215130"/>
                        <a:gd name="connsiteY24" fmla="*/ 223520 h 941070"/>
                        <a:gd name="connsiteX25" fmla="*/ 3553460 w 4215130"/>
                        <a:gd name="connsiteY25" fmla="*/ 152400 h 941070"/>
                        <a:gd name="connsiteX26" fmla="*/ 3710940 w 4215130"/>
                        <a:gd name="connsiteY26" fmla="*/ 147320 h 941070"/>
                        <a:gd name="connsiteX27" fmla="*/ 3837940 w 4215130"/>
                        <a:gd name="connsiteY27" fmla="*/ 132080 h 941070"/>
                        <a:gd name="connsiteX28" fmla="*/ 3919220 w 4215130"/>
                        <a:gd name="connsiteY28" fmla="*/ 116840 h 941070"/>
                        <a:gd name="connsiteX29" fmla="*/ 3949700 w 4215130"/>
                        <a:gd name="connsiteY29" fmla="*/ 101600 h 941070"/>
                        <a:gd name="connsiteX30" fmla="*/ 3985260 w 4215130"/>
                        <a:gd name="connsiteY30" fmla="*/ 40640 h 941070"/>
                        <a:gd name="connsiteX31" fmla="*/ 4215130 w 4215130"/>
                        <a:gd name="connsiteY31" fmla="*/ 0 h 941070"/>
                        <a:gd name="connsiteX32" fmla="*/ 4204970 w 4215130"/>
                        <a:gd name="connsiteY32" fmla="*/ 941070 h 941070"/>
                        <a:gd name="connsiteX33" fmla="*/ 0 w 4215130"/>
                        <a:gd name="connsiteY33" fmla="*/ 935990 h 941070"/>
                        <a:gd name="connsiteX0" fmla="*/ 0 w 4215130"/>
                        <a:gd name="connsiteY0" fmla="*/ 935990 h 941070"/>
                        <a:gd name="connsiteX1" fmla="*/ 388620 w 4215130"/>
                        <a:gd name="connsiteY1" fmla="*/ 883920 h 941070"/>
                        <a:gd name="connsiteX2" fmla="*/ 693420 w 4215130"/>
                        <a:gd name="connsiteY2" fmla="*/ 858520 h 941070"/>
                        <a:gd name="connsiteX3" fmla="*/ 861060 w 4215130"/>
                        <a:gd name="connsiteY3" fmla="*/ 843280 h 941070"/>
                        <a:gd name="connsiteX4" fmla="*/ 932180 w 4215130"/>
                        <a:gd name="connsiteY4" fmla="*/ 843280 h 941070"/>
                        <a:gd name="connsiteX5" fmla="*/ 998220 w 4215130"/>
                        <a:gd name="connsiteY5" fmla="*/ 807720 h 941070"/>
                        <a:gd name="connsiteX6" fmla="*/ 1176020 w 4215130"/>
                        <a:gd name="connsiteY6" fmla="*/ 787400 h 941070"/>
                        <a:gd name="connsiteX7" fmla="*/ 1353820 w 4215130"/>
                        <a:gd name="connsiteY7" fmla="*/ 751840 h 941070"/>
                        <a:gd name="connsiteX8" fmla="*/ 1470660 w 4215130"/>
                        <a:gd name="connsiteY8" fmla="*/ 716280 h 941070"/>
                        <a:gd name="connsiteX9" fmla="*/ 1587500 w 4215130"/>
                        <a:gd name="connsiteY9" fmla="*/ 721360 h 941070"/>
                        <a:gd name="connsiteX10" fmla="*/ 1648460 w 4215130"/>
                        <a:gd name="connsiteY10" fmla="*/ 660400 h 941070"/>
                        <a:gd name="connsiteX11" fmla="*/ 1836420 w 4215130"/>
                        <a:gd name="connsiteY11" fmla="*/ 640080 h 941070"/>
                        <a:gd name="connsiteX12" fmla="*/ 2004060 w 4215130"/>
                        <a:gd name="connsiteY12" fmla="*/ 614680 h 941070"/>
                        <a:gd name="connsiteX13" fmla="*/ 2110740 w 4215130"/>
                        <a:gd name="connsiteY13" fmla="*/ 594360 h 941070"/>
                        <a:gd name="connsiteX14" fmla="*/ 2232660 w 4215130"/>
                        <a:gd name="connsiteY14" fmla="*/ 558800 h 941070"/>
                        <a:gd name="connsiteX15" fmla="*/ 2298700 w 4215130"/>
                        <a:gd name="connsiteY15" fmla="*/ 548640 h 941070"/>
                        <a:gd name="connsiteX16" fmla="*/ 2313940 w 4215130"/>
                        <a:gd name="connsiteY16" fmla="*/ 502920 h 941070"/>
                        <a:gd name="connsiteX17" fmla="*/ 2476500 w 4215130"/>
                        <a:gd name="connsiteY17" fmla="*/ 477520 h 941070"/>
                        <a:gd name="connsiteX18" fmla="*/ 2618740 w 4215130"/>
                        <a:gd name="connsiteY18" fmla="*/ 436880 h 941070"/>
                        <a:gd name="connsiteX19" fmla="*/ 2735580 w 4215130"/>
                        <a:gd name="connsiteY19" fmla="*/ 406400 h 941070"/>
                        <a:gd name="connsiteX20" fmla="*/ 2877820 w 4215130"/>
                        <a:gd name="connsiteY20" fmla="*/ 391160 h 941070"/>
                        <a:gd name="connsiteX21" fmla="*/ 2989580 w 4215130"/>
                        <a:gd name="connsiteY21" fmla="*/ 334010 h 941070"/>
                        <a:gd name="connsiteX22" fmla="*/ 3218180 w 4215130"/>
                        <a:gd name="connsiteY22" fmla="*/ 299720 h 941070"/>
                        <a:gd name="connsiteX23" fmla="*/ 3401060 w 4215130"/>
                        <a:gd name="connsiteY23" fmla="*/ 238760 h 941070"/>
                        <a:gd name="connsiteX24" fmla="*/ 3467100 w 4215130"/>
                        <a:gd name="connsiteY24" fmla="*/ 223520 h 941070"/>
                        <a:gd name="connsiteX25" fmla="*/ 3553460 w 4215130"/>
                        <a:gd name="connsiteY25" fmla="*/ 152400 h 941070"/>
                        <a:gd name="connsiteX26" fmla="*/ 3710940 w 4215130"/>
                        <a:gd name="connsiteY26" fmla="*/ 147320 h 941070"/>
                        <a:gd name="connsiteX27" fmla="*/ 3837940 w 4215130"/>
                        <a:gd name="connsiteY27" fmla="*/ 132080 h 941070"/>
                        <a:gd name="connsiteX28" fmla="*/ 3919220 w 4215130"/>
                        <a:gd name="connsiteY28" fmla="*/ 116840 h 941070"/>
                        <a:gd name="connsiteX29" fmla="*/ 3949700 w 4215130"/>
                        <a:gd name="connsiteY29" fmla="*/ 101600 h 941070"/>
                        <a:gd name="connsiteX30" fmla="*/ 3985260 w 4215130"/>
                        <a:gd name="connsiteY30" fmla="*/ 40640 h 941070"/>
                        <a:gd name="connsiteX31" fmla="*/ 4215130 w 4215130"/>
                        <a:gd name="connsiteY31" fmla="*/ 0 h 941070"/>
                        <a:gd name="connsiteX32" fmla="*/ 4204970 w 4215130"/>
                        <a:gd name="connsiteY32" fmla="*/ 941070 h 941070"/>
                        <a:gd name="connsiteX33" fmla="*/ 0 w 4215130"/>
                        <a:gd name="connsiteY33" fmla="*/ 935990 h 941070"/>
                        <a:gd name="connsiteX0" fmla="*/ 0 w 4326547"/>
                        <a:gd name="connsiteY0" fmla="*/ 946655 h 946655"/>
                        <a:gd name="connsiteX1" fmla="*/ 500037 w 4326547"/>
                        <a:gd name="connsiteY1" fmla="*/ 883920 h 946655"/>
                        <a:gd name="connsiteX2" fmla="*/ 804837 w 4326547"/>
                        <a:gd name="connsiteY2" fmla="*/ 858520 h 946655"/>
                        <a:gd name="connsiteX3" fmla="*/ 972477 w 4326547"/>
                        <a:gd name="connsiteY3" fmla="*/ 843280 h 946655"/>
                        <a:gd name="connsiteX4" fmla="*/ 1043597 w 4326547"/>
                        <a:gd name="connsiteY4" fmla="*/ 843280 h 946655"/>
                        <a:gd name="connsiteX5" fmla="*/ 1109637 w 4326547"/>
                        <a:gd name="connsiteY5" fmla="*/ 807720 h 946655"/>
                        <a:gd name="connsiteX6" fmla="*/ 1287437 w 4326547"/>
                        <a:gd name="connsiteY6" fmla="*/ 787400 h 946655"/>
                        <a:gd name="connsiteX7" fmla="*/ 1465237 w 4326547"/>
                        <a:gd name="connsiteY7" fmla="*/ 751840 h 946655"/>
                        <a:gd name="connsiteX8" fmla="*/ 1582077 w 4326547"/>
                        <a:gd name="connsiteY8" fmla="*/ 716280 h 946655"/>
                        <a:gd name="connsiteX9" fmla="*/ 1698917 w 4326547"/>
                        <a:gd name="connsiteY9" fmla="*/ 721360 h 946655"/>
                        <a:gd name="connsiteX10" fmla="*/ 1759877 w 4326547"/>
                        <a:gd name="connsiteY10" fmla="*/ 660400 h 946655"/>
                        <a:gd name="connsiteX11" fmla="*/ 1947837 w 4326547"/>
                        <a:gd name="connsiteY11" fmla="*/ 640080 h 946655"/>
                        <a:gd name="connsiteX12" fmla="*/ 2115477 w 4326547"/>
                        <a:gd name="connsiteY12" fmla="*/ 614680 h 946655"/>
                        <a:gd name="connsiteX13" fmla="*/ 2222157 w 4326547"/>
                        <a:gd name="connsiteY13" fmla="*/ 594360 h 946655"/>
                        <a:gd name="connsiteX14" fmla="*/ 2344077 w 4326547"/>
                        <a:gd name="connsiteY14" fmla="*/ 558800 h 946655"/>
                        <a:gd name="connsiteX15" fmla="*/ 2410117 w 4326547"/>
                        <a:gd name="connsiteY15" fmla="*/ 548640 h 946655"/>
                        <a:gd name="connsiteX16" fmla="*/ 2425357 w 4326547"/>
                        <a:gd name="connsiteY16" fmla="*/ 502920 h 946655"/>
                        <a:gd name="connsiteX17" fmla="*/ 2587917 w 4326547"/>
                        <a:gd name="connsiteY17" fmla="*/ 477520 h 946655"/>
                        <a:gd name="connsiteX18" fmla="*/ 2730157 w 4326547"/>
                        <a:gd name="connsiteY18" fmla="*/ 436880 h 946655"/>
                        <a:gd name="connsiteX19" fmla="*/ 2846997 w 4326547"/>
                        <a:gd name="connsiteY19" fmla="*/ 406400 h 946655"/>
                        <a:gd name="connsiteX20" fmla="*/ 2989237 w 4326547"/>
                        <a:gd name="connsiteY20" fmla="*/ 391160 h 946655"/>
                        <a:gd name="connsiteX21" fmla="*/ 3100997 w 4326547"/>
                        <a:gd name="connsiteY21" fmla="*/ 334010 h 946655"/>
                        <a:gd name="connsiteX22" fmla="*/ 3329597 w 4326547"/>
                        <a:gd name="connsiteY22" fmla="*/ 299720 h 946655"/>
                        <a:gd name="connsiteX23" fmla="*/ 3512477 w 4326547"/>
                        <a:gd name="connsiteY23" fmla="*/ 238760 h 946655"/>
                        <a:gd name="connsiteX24" fmla="*/ 3578517 w 4326547"/>
                        <a:gd name="connsiteY24" fmla="*/ 223520 h 946655"/>
                        <a:gd name="connsiteX25" fmla="*/ 3664877 w 4326547"/>
                        <a:gd name="connsiteY25" fmla="*/ 152400 h 946655"/>
                        <a:gd name="connsiteX26" fmla="*/ 3822357 w 4326547"/>
                        <a:gd name="connsiteY26" fmla="*/ 147320 h 946655"/>
                        <a:gd name="connsiteX27" fmla="*/ 3949357 w 4326547"/>
                        <a:gd name="connsiteY27" fmla="*/ 132080 h 946655"/>
                        <a:gd name="connsiteX28" fmla="*/ 4030637 w 4326547"/>
                        <a:gd name="connsiteY28" fmla="*/ 116840 h 946655"/>
                        <a:gd name="connsiteX29" fmla="*/ 4061117 w 4326547"/>
                        <a:gd name="connsiteY29" fmla="*/ 101600 h 946655"/>
                        <a:gd name="connsiteX30" fmla="*/ 4096677 w 4326547"/>
                        <a:gd name="connsiteY30" fmla="*/ 40640 h 946655"/>
                        <a:gd name="connsiteX31" fmla="*/ 4326547 w 4326547"/>
                        <a:gd name="connsiteY31" fmla="*/ 0 h 946655"/>
                        <a:gd name="connsiteX32" fmla="*/ 4316387 w 4326547"/>
                        <a:gd name="connsiteY32" fmla="*/ 941070 h 946655"/>
                        <a:gd name="connsiteX33" fmla="*/ 0 w 4326547"/>
                        <a:gd name="connsiteY33" fmla="*/ 946655 h 9466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4326547" h="946655">
                          <a:moveTo>
                            <a:pt x="0" y="946655"/>
                          </a:moveTo>
                          <a:lnTo>
                            <a:pt x="500037" y="883920"/>
                          </a:lnTo>
                          <a:lnTo>
                            <a:pt x="804837" y="858520"/>
                          </a:lnTo>
                          <a:lnTo>
                            <a:pt x="972477" y="843280"/>
                          </a:lnTo>
                          <a:lnTo>
                            <a:pt x="1043597" y="843280"/>
                          </a:lnTo>
                          <a:lnTo>
                            <a:pt x="1109637" y="807720"/>
                          </a:lnTo>
                          <a:lnTo>
                            <a:pt x="1287437" y="787400"/>
                          </a:lnTo>
                          <a:lnTo>
                            <a:pt x="1465237" y="751840"/>
                          </a:lnTo>
                          <a:lnTo>
                            <a:pt x="1582077" y="716280"/>
                          </a:lnTo>
                          <a:lnTo>
                            <a:pt x="1698917" y="721360"/>
                          </a:lnTo>
                          <a:lnTo>
                            <a:pt x="1759877" y="660400"/>
                          </a:lnTo>
                          <a:lnTo>
                            <a:pt x="1947837" y="640080"/>
                          </a:lnTo>
                          <a:lnTo>
                            <a:pt x="2115477" y="614680"/>
                          </a:lnTo>
                          <a:lnTo>
                            <a:pt x="2222157" y="594360"/>
                          </a:lnTo>
                          <a:lnTo>
                            <a:pt x="2344077" y="558800"/>
                          </a:lnTo>
                          <a:lnTo>
                            <a:pt x="2410117" y="548640"/>
                          </a:lnTo>
                          <a:lnTo>
                            <a:pt x="2425357" y="502920"/>
                          </a:lnTo>
                          <a:lnTo>
                            <a:pt x="2587917" y="477520"/>
                          </a:lnTo>
                          <a:lnTo>
                            <a:pt x="2730157" y="436880"/>
                          </a:lnTo>
                          <a:lnTo>
                            <a:pt x="2846997" y="406400"/>
                          </a:lnTo>
                          <a:lnTo>
                            <a:pt x="2989237" y="391160"/>
                          </a:lnTo>
                          <a:lnTo>
                            <a:pt x="3100997" y="334010"/>
                          </a:lnTo>
                          <a:lnTo>
                            <a:pt x="3329597" y="299720"/>
                          </a:lnTo>
                          <a:lnTo>
                            <a:pt x="3512477" y="238760"/>
                          </a:lnTo>
                          <a:lnTo>
                            <a:pt x="3578517" y="223520"/>
                          </a:lnTo>
                          <a:lnTo>
                            <a:pt x="3664877" y="152400"/>
                          </a:lnTo>
                          <a:lnTo>
                            <a:pt x="3822357" y="147320"/>
                          </a:lnTo>
                          <a:lnTo>
                            <a:pt x="3949357" y="132080"/>
                          </a:lnTo>
                          <a:lnTo>
                            <a:pt x="4030637" y="116840"/>
                          </a:lnTo>
                          <a:lnTo>
                            <a:pt x="4061117" y="101600"/>
                          </a:lnTo>
                          <a:lnTo>
                            <a:pt x="4096677" y="40640"/>
                          </a:lnTo>
                          <a:lnTo>
                            <a:pt x="4326547" y="0"/>
                          </a:lnTo>
                          <a:lnTo>
                            <a:pt x="4316387" y="941070"/>
                          </a:lnTo>
                          <a:lnTo>
                            <a:pt x="0" y="9466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9525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218529">
                        <a:defRPr/>
                      </a:pPr>
                      <a:endParaRPr lang="en-CA" sz="2398" kern="0" dirty="0">
                        <a:solidFill>
                          <a:srgbClr val="FFFFFF"/>
                        </a:solidFill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" name="Line 97">
                      <a:extLst>
                        <a:ext uri="{FF2B5EF4-FFF2-40B4-BE49-F238E27FC236}">
                          <a16:creationId xmlns:a16="http://schemas.microsoft.com/office/drawing/2014/main" id="{F942C696-40EC-4FB8-9301-71EE65944A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4813" y="2451935"/>
                      <a:ext cx="0" cy="2005546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2" name="Line 98">
                      <a:extLst>
                        <a:ext uri="{FF2B5EF4-FFF2-40B4-BE49-F238E27FC236}">
                          <a16:creationId xmlns:a16="http://schemas.microsoft.com/office/drawing/2014/main" id="{D77025BC-B438-4F76-AD18-8A7F0931A8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381073"/>
                      <a:ext cx="6145357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3" name="Line 99">
                      <a:extLst>
                        <a:ext uri="{FF2B5EF4-FFF2-40B4-BE49-F238E27FC236}">
                          <a16:creationId xmlns:a16="http://schemas.microsoft.com/office/drawing/2014/main" id="{CDA6FC1A-4D0C-43DA-9755-C2E06AB835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1038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4" name="Line 100">
                      <a:extLst>
                        <a:ext uri="{FF2B5EF4-FFF2-40B4-BE49-F238E27FC236}">
                          <a16:creationId xmlns:a16="http://schemas.microsoft.com/office/drawing/2014/main" id="{0D245F8A-7259-44AF-A087-E8AF72C425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75967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5" name="Line 101">
                      <a:extLst>
                        <a:ext uri="{FF2B5EF4-FFF2-40B4-BE49-F238E27FC236}">
                          <a16:creationId xmlns:a16="http://schemas.microsoft.com/office/drawing/2014/main" id="{1248A8B7-7E0F-4FD1-A7B2-8DF4C7F436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3927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6" name="Line 102">
                      <a:extLst>
                        <a:ext uri="{FF2B5EF4-FFF2-40B4-BE49-F238E27FC236}">
                          <a16:creationId xmlns:a16="http://schemas.microsoft.com/office/drawing/2014/main" id="{2D0AE484-EF3A-485F-8F87-B3C6B13FDD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0484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7" name="Line 103">
                      <a:extLst>
                        <a:ext uri="{FF2B5EF4-FFF2-40B4-BE49-F238E27FC236}">
                          <a16:creationId xmlns:a16="http://schemas.microsoft.com/office/drawing/2014/main" id="{A74F1019-3437-4B25-98D7-F73AF92ADE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0425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8" name="Line 104">
                      <a:extLst>
                        <a:ext uri="{FF2B5EF4-FFF2-40B4-BE49-F238E27FC236}">
                          <a16:creationId xmlns:a16="http://schemas.microsoft.com/office/drawing/2014/main" id="{3423D049-CC0F-4D92-AAC8-CE4BACFB35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3600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9" name="Line 105">
                      <a:extLst>
                        <a:ext uri="{FF2B5EF4-FFF2-40B4-BE49-F238E27FC236}">
                          <a16:creationId xmlns:a16="http://schemas.microsoft.com/office/drawing/2014/main" id="{1694E83A-3F3F-46E7-BCC1-7256923A50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1579" y="4378950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0" name="Freeform 107">
                      <a:extLst>
                        <a:ext uri="{FF2B5EF4-FFF2-40B4-BE49-F238E27FC236}">
                          <a16:creationId xmlns:a16="http://schemas.microsoft.com/office/drawing/2014/main" id="{2775B489-59D3-4E7C-A675-6F1EB3A83D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05998" y="2643763"/>
                      <a:ext cx="5586492" cy="1708354"/>
                    </a:xfrm>
                    <a:custGeom>
                      <a:avLst/>
                      <a:gdLst>
                        <a:gd name="T0" fmla="*/ 1311 w 1311"/>
                        <a:gd name="T1" fmla="*/ 0 h 251"/>
                        <a:gd name="T2" fmla="*/ 1290 w 1311"/>
                        <a:gd name="T3" fmla="*/ 13 h 251"/>
                        <a:gd name="T4" fmla="*/ 1267 w 1311"/>
                        <a:gd name="T5" fmla="*/ 18 h 251"/>
                        <a:gd name="T6" fmla="*/ 1257 w 1311"/>
                        <a:gd name="T7" fmla="*/ 25 h 251"/>
                        <a:gd name="T8" fmla="*/ 1182 w 1311"/>
                        <a:gd name="T9" fmla="*/ 31 h 251"/>
                        <a:gd name="T10" fmla="*/ 1178 w 1311"/>
                        <a:gd name="T11" fmla="*/ 35 h 251"/>
                        <a:gd name="T12" fmla="*/ 1125 w 1311"/>
                        <a:gd name="T13" fmla="*/ 43 h 251"/>
                        <a:gd name="T14" fmla="*/ 1112 w 1311"/>
                        <a:gd name="T15" fmla="*/ 53 h 251"/>
                        <a:gd name="T16" fmla="*/ 1072 w 1311"/>
                        <a:gd name="T17" fmla="*/ 60 h 251"/>
                        <a:gd name="T18" fmla="*/ 1055 w 1311"/>
                        <a:gd name="T19" fmla="*/ 62 h 251"/>
                        <a:gd name="T20" fmla="*/ 996 w 1311"/>
                        <a:gd name="T21" fmla="*/ 69 h 251"/>
                        <a:gd name="T22" fmla="*/ 984 w 1311"/>
                        <a:gd name="T23" fmla="*/ 74 h 251"/>
                        <a:gd name="T24" fmla="*/ 929 w 1311"/>
                        <a:gd name="T25" fmla="*/ 81 h 251"/>
                        <a:gd name="T26" fmla="*/ 909 w 1311"/>
                        <a:gd name="T27" fmla="*/ 93 h 251"/>
                        <a:gd name="T28" fmla="*/ 904 w 1311"/>
                        <a:gd name="T29" fmla="*/ 105 h 251"/>
                        <a:gd name="T30" fmla="*/ 861 w 1311"/>
                        <a:gd name="T31" fmla="*/ 115 h 251"/>
                        <a:gd name="T32" fmla="*/ 859 w 1311"/>
                        <a:gd name="T33" fmla="*/ 119 h 251"/>
                        <a:gd name="T34" fmla="*/ 813 w 1311"/>
                        <a:gd name="T35" fmla="*/ 121 h 251"/>
                        <a:gd name="T36" fmla="*/ 715 w 1311"/>
                        <a:gd name="T37" fmla="*/ 139 h 251"/>
                        <a:gd name="T38" fmla="*/ 702 w 1311"/>
                        <a:gd name="T39" fmla="*/ 149 h 251"/>
                        <a:gd name="T40" fmla="*/ 668 w 1311"/>
                        <a:gd name="T41" fmla="*/ 159 h 251"/>
                        <a:gd name="T42" fmla="*/ 597 w 1311"/>
                        <a:gd name="T43" fmla="*/ 167 h 251"/>
                        <a:gd name="T44" fmla="*/ 551 w 1311"/>
                        <a:gd name="T45" fmla="*/ 177 h 251"/>
                        <a:gd name="T46" fmla="*/ 514 w 1311"/>
                        <a:gd name="T47" fmla="*/ 178 h 251"/>
                        <a:gd name="T48" fmla="*/ 489 w 1311"/>
                        <a:gd name="T49" fmla="*/ 195 h 251"/>
                        <a:gd name="T50" fmla="*/ 445 w 1311"/>
                        <a:gd name="T51" fmla="*/ 201 h 251"/>
                        <a:gd name="T52" fmla="*/ 387 w 1311"/>
                        <a:gd name="T53" fmla="*/ 205 h 251"/>
                        <a:gd name="T54" fmla="*/ 368 w 1311"/>
                        <a:gd name="T55" fmla="*/ 210 h 251"/>
                        <a:gd name="T56" fmla="*/ 345 w 1311"/>
                        <a:gd name="T57" fmla="*/ 211 h 251"/>
                        <a:gd name="T58" fmla="*/ 314 w 1311"/>
                        <a:gd name="T59" fmla="*/ 217 h 251"/>
                        <a:gd name="T60" fmla="*/ 302 w 1311"/>
                        <a:gd name="T61" fmla="*/ 221 h 251"/>
                        <a:gd name="T62" fmla="*/ 276 w 1311"/>
                        <a:gd name="T63" fmla="*/ 233 h 251"/>
                        <a:gd name="T64" fmla="*/ 267 w 1311"/>
                        <a:gd name="T65" fmla="*/ 236 h 251"/>
                        <a:gd name="T66" fmla="*/ 125 w 1311"/>
                        <a:gd name="T67" fmla="*/ 244 h 251"/>
                        <a:gd name="T68" fmla="*/ 56 w 1311"/>
                        <a:gd name="T69" fmla="*/ 248 h 251"/>
                        <a:gd name="T70" fmla="*/ 0 w 1311"/>
                        <a:gd name="T71" fmla="*/ 251 h 2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311" h="251">
                          <a:moveTo>
                            <a:pt x="1311" y="0"/>
                          </a:moveTo>
                          <a:cubicBezTo>
                            <a:pt x="1290" y="13"/>
                            <a:pt x="1290" y="13"/>
                            <a:pt x="1290" y="13"/>
                          </a:cubicBezTo>
                          <a:cubicBezTo>
                            <a:pt x="1267" y="18"/>
                            <a:pt x="1267" y="18"/>
                            <a:pt x="1267" y="18"/>
                          </a:cubicBezTo>
                          <a:cubicBezTo>
                            <a:pt x="1257" y="25"/>
                            <a:pt x="1257" y="25"/>
                            <a:pt x="1257" y="25"/>
                          </a:cubicBezTo>
                          <a:cubicBezTo>
                            <a:pt x="1182" y="31"/>
                            <a:pt x="1182" y="31"/>
                            <a:pt x="1182" y="31"/>
                          </a:cubicBezTo>
                          <a:cubicBezTo>
                            <a:pt x="1178" y="35"/>
                            <a:pt x="1178" y="35"/>
                            <a:pt x="1178" y="35"/>
                          </a:cubicBezTo>
                          <a:cubicBezTo>
                            <a:pt x="1125" y="43"/>
                            <a:pt x="1125" y="43"/>
                            <a:pt x="1125" y="43"/>
                          </a:cubicBezTo>
                          <a:cubicBezTo>
                            <a:pt x="1112" y="53"/>
                            <a:pt x="1112" y="53"/>
                            <a:pt x="1112" y="53"/>
                          </a:cubicBezTo>
                          <a:cubicBezTo>
                            <a:pt x="1072" y="60"/>
                            <a:pt x="1072" y="60"/>
                            <a:pt x="1072" y="60"/>
                          </a:cubicBezTo>
                          <a:cubicBezTo>
                            <a:pt x="1055" y="62"/>
                            <a:pt x="1055" y="62"/>
                            <a:pt x="1055" y="62"/>
                          </a:cubicBezTo>
                          <a:cubicBezTo>
                            <a:pt x="996" y="69"/>
                            <a:pt x="996" y="69"/>
                            <a:pt x="996" y="69"/>
                          </a:cubicBezTo>
                          <a:cubicBezTo>
                            <a:pt x="984" y="74"/>
                            <a:pt x="984" y="74"/>
                            <a:pt x="984" y="74"/>
                          </a:cubicBezTo>
                          <a:cubicBezTo>
                            <a:pt x="929" y="81"/>
                            <a:pt x="929" y="81"/>
                            <a:pt x="929" y="81"/>
                          </a:cubicBezTo>
                          <a:cubicBezTo>
                            <a:pt x="909" y="93"/>
                            <a:pt x="909" y="93"/>
                            <a:pt x="909" y="93"/>
                          </a:cubicBezTo>
                          <a:cubicBezTo>
                            <a:pt x="904" y="105"/>
                            <a:pt x="904" y="105"/>
                            <a:pt x="904" y="105"/>
                          </a:cubicBezTo>
                          <a:cubicBezTo>
                            <a:pt x="861" y="115"/>
                            <a:pt x="861" y="115"/>
                            <a:pt x="861" y="115"/>
                          </a:cubicBezTo>
                          <a:cubicBezTo>
                            <a:pt x="859" y="119"/>
                            <a:pt x="859" y="119"/>
                            <a:pt x="859" y="119"/>
                          </a:cubicBezTo>
                          <a:cubicBezTo>
                            <a:pt x="813" y="121"/>
                            <a:pt x="813" y="121"/>
                            <a:pt x="813" y="121"/>
                          </a:cubicBezTo>
                          <a:cubicBezTo>
                            <a:pt x="813" y="121"/>
                            <a:pt x="719" y="138"/>
                            <a:pt x="715" y="139"/>
                          </a:cubicBezTo>
                          <a:cubicBezTo>
                            <a:pt x="712" y="139"/>
                            <a:pt x="702" y="149"/>
                            <a:pt x="702" y="149"/>
                          </a:cubicBezTo>
                          <a:cubicBezTo>
                            <a:pt x="668" y="159"/>
                            <a:pt x="668" y="159"/>
                            <a:pt x="668" y="159"/>
                          </a:cubicBezTo>
                          <a:cubicBezTo>
                            <a:pt x="597" y="167"/>
                            <a:pt x="597" y="167"/>
                            <a:pt x="597" y="167"/>
                          </a:cubicBezTo>
                          <a:cubicBezTo>
                            <a:pt x="551" y="177"/>
                            <a:pt x="551" y="177"/>
                            <a:pt x="551" y="177"/>
                          </a:cubicBezTo>
                          <a:cubicBezTo>
                            <a:pt x="514" y="178"/>
                            <a:pt x="514" y="178"/>
                            <a:pt x="514" y="178"/>
                          </a:cubicBezTo>
                          <a:cubicBezTo>
                            <a:pt x="489" y="195"/>
                            <a:pt x="489" y="195"/>
                            <a:pt x="489" y="195"/>
                          </a:cubicBezTo>
                          <a:cubicBezTo>
                            <a:pt x="445" y="201"/>
                            <a:pt x="445" y="201"/>
                            <a:pt x="445" y="201"/>
                          </a:cubicBezTo>
                          <a:cubicBezTo>
                            <a:pt x="387" y="205"/>
                            <a:pt x="387" y="205"/>
                            <a:pt x="387" y="205"/>
                          </a:cubicBezTo>
                          <a:cubicBezTo>
                            <a:pt x="368" y="210"/>
                            <a:pt x="368" y="210"/>
                            <a:pt x="368" y="210"/>
                          </a:cubicBezTo>
                          <a:cubicBezTo>
                            <a:pt x="345" y="211"/>
                            <a:pt x="345" y="211"/>
                            <a:pt x="345" y="211"/>
                          </a:cubicBezTo>
                          <a:cubicBezTo>
                            <a:pt x="314" y="217"/>
                            <a:pt x="314" y="217"/>
                            <a:pt x="314" y="217"/>
                          </a:cubicBezTo>
                          <a:cubicBezTo>
                            <a:pt x="302" y="221"/>
                            <a:pt x="302" y="221"/>
                            <a:pt x="302" y="221"/>
                          </a:cubicBezTo>
                          <a:cubicBezTo>
                            <a:pt x="276" y="233"/>
                            <a:pt x="276" y="233"/>
                            <a:pt x="276" y="233"/>
                          </a:cubicBezTo>
                          <a:cubicBezTo>
                            <a:pt x="267" y="236"/>
                            <a:pt x="267" y="236"/>
                            <a:pt x="267" y="236"/>
                          </a:cubicBezTo>
                          <a:cubicBezTo>
                            <a:pt x="125" y="244"/>
                            <a:pt x="125" y="244"/>
                            <a:pt x="125" y="244"/>
                          </a:cubicBezTo>
                          <a:cubicBezTo>
                            <a:pt x="56" y="248"/>
                            <a:pt x="56" y="248"/>
                            <a:pt x="56" y="248"/>
                          </a:cubicBezTo>
                          <a:cubicBezTo>
                            <a:pt x="0" y="251"/>
                            <a:pt x="0" y="251"/>
                            <a:pt x="0" y="251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28575" cap="rnd">
                      <a:solidFill>
                        <a:srgbClr val="53585A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1" name="Freeform 108">
                      <a:extLst>
                        <a:ext uri="{FF2B5EF4-FFF2-40B4-BE49-F238E27FC236}">
                          <a16:creationId xmlns:a16="http://schemas.microsoft.com/office/drawing/2014/main" id="{FB162A78-67DD-44BC-A9D3-B04A442A28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4813" y="3132381"/>
                      <a:ext cx="6077213" cy="1255930"/>
                    </a:xfrm>
                    <a:custGeom>
                      <a:avLst/>
                      <a:gdLst>
                        <a:gd name="T0" fmla="*/ 0 w 2675"/>
                        <a:gd name="T1" fmla="*/ 347 h 347"/>
                        <a:gd name="T2" fmla="*/ 490 w 2675"/>
                        <a:gd name="T3" fmla="*/ 322 h 347"/>
                        <a:gd name="T4" fmla="*/ 645 w 2675"/>
                        <a:gd name="T5" fmla="*/ 311 h 347"/>
                        <a:gd name="T6" fmla="*/ 752 w 2675"/>
                        <a:gd name="T7" fmla="*/ 303 h 347"/>
                        <a:gd name="T8" fmla="*/ 786 w 2675"/>
                        <a:gd name="T9" fmla="*/ 294 h 347"/>
                        <a:gd name="T10" fmla="*/ 970 w 2675"/>
                        <a:gd name="T11" fmla="*/ 279 h 347"/>
                        <a:gd name="T12" fmla="*/ 1064 w 2675"/>
                        <a:gd name="T13" fmla="*/ 262 h 347"/>
                        <a:gd name="T14" fmla="*/ 1135 w 2675"/>
                        <a:gd name="T15" fmla="*/ 262 h 347"/>
                        <a:gd name="T16" fmla="*/ 1169 w 2675"/>
                        <a:gd name="T17" fmla="*/ 241 h 347"/>
                        <a:gd name="T18" fmla="*/ 1358 w 2675"/>
                        <a:gd name="T19" fmla="*/ 226 h 347"/>
                        <a:gd name="T20" fmla="*/ 1486 w 2675"/>
                        <a:gd name="T21" fmla="*/ 211 h 347"/>
                        <a:gd name="T22" fmla="*/ 1542 w 2675"/>
                        <a:gd name="T23" fmla="*/ 198 h 347"/>
                        <a:gd name="T24" fmla="*/ 1555 w 2675"/>
                        <a:gd name="T25" fmla="*/ 187 h 347"/>
                        <a:gd name="T26" fmla="*/ 1673 w 2675"/>
                        <a:gd name="T27" fmla="*/ 175 h 347"/>
                        <a:gd name="T28" fmla="*/ 1746 w 2675"/>
                        <a:gd name="T29" fmla="*/ 159 h 347"/>
                        <a:gd name="T30" fmla="*/ 1810 w 2675"/>
                        <a:gd name="T31" fmla="*/ 149 h 347"/>
                        <a:gd name="T32" fmla="*/ 1889 w 2675"/>
                        <a:gd name="T33" fmla="*/ 145 h 347"/>
                        <a:gd name="T34" fmla="*/ 1956 w 2675"/>
                        <a:gd name="T35" fmla="*/ 117 h 347"/>
                        <a:gd name="T36" fmla="*/ 2086 w 2675"/>
                        <a:gd name="T37" fmla="*/ 108 h 347"/>
                        <a:gd name="T38" fmla="*/ 2182 w 2675"/>
                        <a:gd name="T39" fmla="*/ 91 h 347"/>
                        <a:gd name="T40" fmla="*/ 2240 w 2675"/>
                        <a:gd name="T41" fmla="*/ 81 h 347"/>
                        <a:gd name="T42" fmla="*/ 2296 w 2675"/>
                        <a:gd name="T43" fmla="*/ 57 h 347"/>
                        <a:gd name="T44" fmla="*/ 2469 w 2675"/>
                        <a:gd name="T45" fmla="*/ 47 h 347"/>
                        <a:gd name="T46" fmla="*/ 2534 w 2675"/>
                        <a:gd name="T47" fmla="*/ 34 h 347"/>
                        <a:gd name="T48" fmla="*/ 2542 w 2675"/>
                        <a:gd name="T49" fmla="*/ 14 h 347"/>
                        <a:gd name="T50" fmla="*/ 2675 w 2675"/>
                        <a:gd name="T51" fmla="*/ 0 h 3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675" h="347">
                          <a:moveTo>
                            <a:pt x="0" y="347"/>
                          </a:moveTo>
                          <a:lnTo>
                            <a:pt x="490" y="322"/>
                          </a:lnTo>
                          <a:lnTo>
                            <a:pt x="645" y="311"/>
                          </a:lnTo>
                          <a:lnTo>
                            <a:pt x="752" y="303"/>
                          </a:lnTo>
                          <a:lnTo>
                            <a:pt x="786" y="294"/>
                          </a:lnTo>
                          <a:lnTo>
                            <a:pt x="970" y="279"/>
                          </a:lnTo>
                          <a:lnTo>
                            <a:pt x="1064" y="262"/>
                          </a:lnTo>
                          <a:lnTo>
                            <a:pt x="1135" y="262"/>
                          </a:lnTo>
                          <a:lnTo>
                            <a:pt x="1169" y="241"/>
                          </a:lnTo>
                          <a:lnTo>
                            <a:pt x="1358" y="226"/>
                          </a:lnTo>
                          <a:lnTo>
                            <a:pt x="1486" y="211"/>
                          </a:lnTo>
                          <a:lnTo>
                            <a:pt x="1542" y="198"/>
                          </a:lnTo>
                          <a:lnTo>
                            <a:pt x="1555" y="187"/>
                          </a:lnTo>
                          <a:lnTo>
                            <a:pt x="1673" y="175"/>
                          </a:lnTo>
                          <a:lnTo>
                            <a:pt x="1746" y="159"/>
                          </a:lnTo>
                          <a:lnTo>
                            <a:pt x="1810" y="149"/>
                          </a:lnTo>
                          <a:lnTo>
                            <a:pt x="1889" y="145"/>
                          </a:lnTo>
                          <a:lnTo>
                            <a:pt x="1956" y="117"/>
                          </a:lnTo>
                          <a:lnTo>
                            <a:pt x="2086" y="108"/>
                          </a:lnTo>
                          <a:lnTo>
                            <a:pt x="2182" y="91"/>
                          </a:lnTo>
                          <a:lnTo>
                            <a:pt x="2240" y="81"/>
                          </a:lnTo>
                          <a:lnTo>
                            <a:pt x="2296" y="57"/>
                          </a:lnTo>
                          <a:lnTo>
                            <a:pt x="2469" y="47"/>
                          </a:lnTo>
                          <a:lnTo>
                            <a:pt x="2534" y="34"/>
                          </a:lnTo>
                          <a:lnTo>
                            <a:pt x="2542" y="14"/>
                          </a:lnTo>
                          <a:lnTo>
                            <a:pt x="2675" y="0"/>
                          </a:lnTo>
                        </a:path>
                      </a:pathLst>
                    </a:custGeom>
                    <a:noFill/>
                    <a:ln w="28575" cap="rnd">
                      <a:solidFill>
                        <a:srgbClr val="008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2" name="Line 110">
                      <a:extLst>
                        <a:ext uri="{FF2B5EF4-FFF2-40B4-BE49-F238E27FC236}">
                          <a16:creationId xmlns:a16="http://schemas.microsoft.com/office/drawing/2014/main" id="{544719C4-78A1-4AB0-9D2A-8B8F0FF436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451935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3" name="Line 111">
                      <a:extLst>
                        <a:ext uri="{FF2B5EF4-FFF2-40B4-BE49-F238E27FC236}">
                          <a16:creationId xmlns:a16="http://schemas.microsoft.com/office/drawing/2014/main" id="{8C1D6056-1067-4EFA-A559-760E4A9C4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846450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4" name="Line 112">
                      <a:extLst>
                        <a:ext uri="{FF2B5EF4-FFF2-40B4-BE49-F238E27FC236}">
                          <a16:creationId xmlns:a16="http://schemas.microsoft.com/office/drawing/2014/main" id="{1579C908-1B23-4737-A6DE-8600BF8160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23734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5" name="Line 113">
                      <a:extLst>
                        <a:ext uri="{FF2B5EF4-FFF2-40B4-BE49-F238E27FC236}">
                          <a16:creationId xmlns:a16="http://schemas.microsoft.com/office/drawing/2014/main" id="{D331C160-3B1A-4D05-98E9-78A57F85C7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624619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6" name="Line 114">
                      <a:extLst>
                        <a:ext uri="{FF2B5EF4-FFF2-40B4-BE49-F238E27FC236}">
                          <a16:creationId xmlns:a16="http://schemas.microsoft.com/office/drawing/2014/main" id="{2CCAB61E-6918-48AD-8D0B-B55FAE84C0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01913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2747EBB-39C3-4FC0-BA0F-CC46C4691E67}"/>
                      </a:ext>
                    </a:extLst>
                  </p:cNvPr>
                  <p:cNvSpPr/>
                  <p:nvPr/>
                </p:nvSpPr>
                <p:spPr>
                  <a:xfrm>
                    <a:off x="4980673" y="4444152"/>
                    <a:ext cx="331456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pt-PT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0F489654-1898-42A4-B2F2-92823ACDCAEE}"/>
                      </a:ext>
                    </a:extLst>
                  </p:cNvPr>
                  <p:cNvSpPr/>
                  <p:nvPr/>
                </p:nvSpPr>
                <p:spPr>
                  <a:xfrm>
                    <a:off x="5789099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pt-PT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6</a:t>
                    </a: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F174E23A-6539-487A-84FA-244DC2B0100D}"/>
                      </a:ext>
                    </a:extLst>
                  </p:cNvPr>
                  <p:cNvSpPr/>
                  <p:nvPr/>
                </p:nvSpPr>
                <p:spPr>
                  <a:xfrm>
                    <a:off x="6654675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pt-PT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12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1E14842-9915-4816-A83C-6D4912DF3988}"/>
                      </a:ext>
                    </a:extLst>
                  </p:cNvPr>
                  <p:cNvSpPr/>
                  <p:nvPr/>
                </p:nvSpPr>
                <p:spPr>
                  <a:xfrm>
                    <a:off x="7520252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pt-PT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18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348390E-86AC-4318-BED6-8B3E09CCF892}"/>
                      </a:ext>
                    </a:extLst>
                  </p:cNvPr>
                  <p:cNvSpPr/>
                  <p:nvPr/>
                </p:nvSpPr>
                <p:spPr>
                  <a:xfrm>
                    <a:off x="838582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pt-PT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24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88B8FC5-410C-4575-94F4-414CFB11EADA}"/>
                      </a:ext>
                    </a:extLst>
                  </p:cNvPr>
                  <p:cNvSpPr/>
                  <p:nvPr/>
                </p:nvSpPr>
                <p:spPr>
                  <a:xfrm>
                    <a:off x="925140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pt-PT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30</a:t>
                    </a: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1F6C3A1A-DD87-403A-BB48-00E4197973D4}"/>
                      </a:ext>
                    </a:extLst>
                  </p:cNvPr>
                  <p:cNvSpPr/>
                  <p:nvPr/>
                </p:nvSpPr>
                <p:spPr>
                  <a:xfrm>
                    <a:off x="10116983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pt-PT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36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1AA2052-95F0-40F0-9C3B-12CE3CDC1EB5}"/>
                      </a:ext>
                    </a:extLst>
                  </p:cNvPr>
                  <p:cNvSpPr/>
                  <p:nvPr/>
                </p:nvSpPr>
                <p:spPr>
                  <a:xfrm>
                    <a:off x="10982556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pt-PT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42</a:t>
                    </a:r>
                  </a:p>
                </p:txBody>
              </p: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FF2E282-877D-4CBE-89BB-694982740265}"/>
                    </a:ext>
                  </a:extLst>
                </p:cNvPr>
                <p:cNvSpPr/>
                <p:nvPr/>
              </p:nvSpPr>
              <p:spPr>
                <a:xfrm>
                  <a:off x="671161" y="4633736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pt-PT" sz="160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FCD1007-9374-43E6-987E-818AA08EB9DC}"/>
                    </a:ext>
                  </a:extLst>
                </p:cNvPr>
                <p:cNvSpPr/>
                <p:nvPr/>
              </p:nvSpPr>
              <p:spPr>
                <a:xfrm>
                  <a:off x="671161" y="4206230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pt-PT" sz="160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A38076D-8E9E-4767-99B6-2554410D2050}"/>
                    </a:ext>
                  </a:extLst>
                </p:cNvPr>
                <p:cNvSpPr/>
                <p:nvPr/>
              </p:nvSpPr>
              <p:spPr>
                <a:xfrm>
                  <a:off x="671161" y="3762292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pt-PT" sz="160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526953C-B668-48A9-AA73-373FB80C8F86}"/>
                    </a:ext>
                  </a:extLst>
                </p:cNvPr>
                <p:cNvSpPr/>
                <p:nvPr/>
              </p:nvSpPr>
              <p:spPr>
                <a:xfrm>
                  <a:off x="671161" y="3315614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pt-PT" sz="160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15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5201535-F47F-4401-851B-6A8114F0C7A7}"/>
                    </a:ext>
                  </a:extLst>
                </p:cNvPr>
                <p:cNvSpPr/>
                <p:nvPr/>
              </p:nvSpPr>
              <p:spPr>
                <a:xfrm>
                  <a:off x="671161" y="2857979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pt-PT" sz="160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20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3BBE10B-AF15-4987-82BB-6E992554CEB3}"/>
                    </a:ext>
                  </a:extLst>
                </p:cNvPr>
                <p:cNvSpPr/>
                <p:nvPr/>
              </p:nvSpPr>
              <p:spPr>
                <a:xfrm>
                  <a:off x="671161" y="2408565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pt-PT" sz="160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25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68A4FED-B3BB-495B-95DF-CA67502BF74C}"/>
                    </a:ext>
                  </a:extLst>
                </p:cNvPr>
                <p:cNvSpPr/>
                <p:nvPr/>
              </p:nvSpPr>
              <p:spPr>
                <a:xfrm>
                  <a:off x="1220815" y="2520569"/>
                  <a:ext cx="4597714" cy="518151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/>
                <a:p>
                  <a:pPr defTabSz="1218529">
                    <a:defRPr/>
                  </a:pPr>
                  <a:r>
                    <a:rPr lang="pt-PT" sz="1600" b="1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HR=0,70 (95% CI 0,59–0,82); </a:t>
                  </a:r>
                  <a:r>
                    <a:rPr lang="pt-PT" sz="1600" b="1" i="1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p</a:t>
                  </a:r>
                  <a:r>
                    <a:rPr lang="pt-PT" sz="1600" b="1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=0,00001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04FDA3-D0DC-4D5A-AF4E-57D59F9D6BEA}"/>
                  </a:ext>
                </a:extLst>
              </p:cNvPr>
              <p:cNvSpPr txBox="1"/>
              <p:nvPr/>
            </p:nvSpPr>
            <p:spPr>
              <a:xfrm rot="16200000">
                <a:off x="1430050" y="3955998"/>
                <a:ext cx="3093608" cy="355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4646"/>
                <a:r>
                  <a:rPr lang="pt-PT" sz="1600" b="1">
                    <a:solidFill>
                      <a:schemeClr val="tx2"/>
                    </a:solidFill>
                  </a:rPr>
                  <a:t>Doentes com um evento (%)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86486A-A8D4-44F4-8EA9-338FC6CDCA00}"/>
                  </a:ext>
                </a:extLst>
              </p:cNvPr>
              <p:cNvSpPr/>
              <p:nvPr/>
            </p:nvSpPr>
            <p:spPr>
              <a:xfrm>
                <a:off x="6224517" y="4753023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PT" sz="2000" b="1">
                    <a:solidFill>
                      <a:schemeClr val="tx2"/>
                    </a:solidFill>
                    <a:latin typeface="Arial" panose="020B0604020202020204"/>
                  </a:rPr>
                  <a:t>Risco residual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FE7B2B0-ADB8-46CD-AF89-D4537C6C88A9}"/>
                  </a:ext>
                </a:extLst>
              </p:cNvPr>
              <p:cNvCxnSpPr>
                <a:cxnSpLocks/>
                <a:stCxn id="50" idx="31"/>
              </p:cNvCxnSpPr>
              <p:nvPr/>
            </p:nvCxnSpPr>
            <p:spPr>
              <a:xfrm flipH="1">
                <a:off x="8553032" y="3678563"/>
                <a:ext cx="14792" cy="1679294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3E0C0D-BD87-4AF0-A5F7-7E6381DAD8AA}"/>
                  </a:ext>
                </a:extLst>
              </p:cNvPr>
              <p:cNvSpPr txBox="1"/>
              <p:nvPr/>
            </p:nvSpPr>
            <p:spPr>
              <a:xfrm>
                <a:off x="3606453" y="3188287"/>
                <a:ext cx="3160323" cy="60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pt-PT" sz="1600" b="1">
                    <a:latin typeface="Arial" panose="020B0604020202020204"/>
                    <a:ea typeface="ＭＳ Ｐゴシック" charset="0"/>
                  </a:rPr>
                  <a:t>Placebo </a:t>
                </a:r>
                <a:r>
                  <a:rPr lang="pt-PT" sz="1600" b="1">
                    <a:solidFill>
                      <a:srgbClr val="53585A"/>
                    </a:solidFill>
                  </a:rPr>
                  <a:t>+ IECA/ARB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702161-7004-42BC-85BE-9AE3A951E681}"/>
                  </a:ext>
                </a:extLst>
              </p:cNvPr>
              <p:cNvSpPr txBox="1"/>
              <p:nvPr/>
            </p:nvSpPr>
            <p:spPr>
              <a:xfrm>
                <a:off x="3606453" y="3482054"/>
                <a:ext cx="4103498" cy="39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pt-PT" sz="1600" b="1">
                    <a:solidFill>
                      <a:srgbClr val="008080"/>
                    </a:solidFill>
                    <a:ea typeface="ＭＳ Ｐゴシック" charset="0"/>
                  </a:rPr>
                  <a:t>Canagliflozin + IECA/ARB</a:t>
                </a:r>
              </a:p>
            </p:txBody>
          </p:sp>
        </p:grp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>
              <a:spLocks/>
            </p:cNvSpPr>
            <p:nvPr/>
          </p:nvSpPr>
          <p:spPr>
            <a:xfrm>
              <a:off x="3465340" y="1829521"/>
              <a:ext cx="5731670" cy="6697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tabLst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6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4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PT" dirty="0">
                  <a:solidFill>
                    <a:schemeClr val="accent3"/>
                  </a:solidFill>
                  <a:ea typeface="ＭＳ Ｐゴシック" charset="0"/>
                </a:rPr>
                <a:t>CREDENCE</a:t>
              </a:r>
              <a:r>
                <a:rPr lang="pt-PT" baseline="30000" dirty="0">
                  <a:solidFill>
                    <a:schemeClr val="accent3"/>
                  </a:solidFill>
                  <a:ea typeface="ＭＳ Ｐゴシック" charset="0"/>
                </a:rPr>
                <a:t>3</a:t>
              </a:r>
            </a:p>
            <a:p>
              <a:pPr algn="ctr"/>
              <a:r>
                <a:rPr lang="pt-PT" dirty="0"/>
                <a:t>Desfecho primário composto cardiorrenal*</a:t>
              </a:r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2B7B46A-3060-43B7-9D45-B40E011A7663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A5767B1-9FCE-4875-84D4-B0F14D7599BA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9BBC98-1ABF-4C29-BCCF-F7CF5661710D}"/>
              </a:ext>
            </a:extLst>
          </p:cNvPr>
          <p:cNvGrpSpPr/>
          <p:nvPr/>
        </p:nvGrpSpPr>
        <p:grpSpPr>
          <a:xfrm>
            <a:off x="1379476" y="3609260"/>
            <a:ext cx="2700068" cy="1034182"/>
            <a:chOff x="685707" y="4569926"/>
            <a:chExt cx="1872857" cy="95438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DEE3839-0F29-492B-89D7-A8CDECCFB003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b="1" i="0" u="none" strike="noStrike" cap="none" normalizeH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Metabólico</a:t>
              </a:r>
              <a:r>
                <a:rPr kumimoji="0" lang="pt-PT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controle deficiente </a:t>
              </a: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da glicemia)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C52DF1C-2ECE-41AA-B2F9-FEEDB5C73D36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365" b="76165" l="33422" r="65779">
                          <a14:foregroundMark x1="53928" y1="26498" x2="53928" y2="26498"/>
                          <a14:foregroundMark x1="60453" y1="31957" x2="60453" y2="31957"/>
                          <a14:foregroundMark x1="53395" y1="39015" x2="53395" y2="39015"/>
                          <a14:foregroundMark x1="58988" y1="38083" x2="58988" y2="38083"/>
                          <a14:foregroundMark x1="58988" y1="54061" x2="58988" y2="54061"/>
                          <a14:foregroundMark x1="52730" y1="74567" x2="52730" y2="74567"/>
                          <a14:foregroundMark x1="51132" y1="76165" x2="51132" y2="76165"/>
                          <a14:foregroundMark x1="36884" y1="55126" x2="36884" y2="55126"/>
                          <a14:foregroundMark x1="37150" y1="52863" x2="37150" y2="52863"/>
                          <a14:foregroundMark x1="44607" y1="55393" x2="44607" y2="55393"/>
                          <a14:foregroundMark x1="55792" y1="54727" x2="55792" y2="54727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 l="29702" t="22303" r="30147" b="22172"/>
            <a:stretch/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6A22AB8-35A0-4643-9FA3-4B0A9A119237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86B7F9EE-B628-4AE2-99CA-194C89D0C123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pt-PT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Hemodinâmico</a:t>
              </a:r>
              <a:r>
                <a:rPr kumimoji="0" lang="pt-PT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pt-PT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pt-PT" sz="1200" b="1" dirty="0">
                  <a:solidFill>
                    <a:srgbClr val="FFFFFF"/>
                  </a:solidFill>
                  <a:latin typeface="Arial" panose="020B0604020202020204"/>
                </a:rPr>
                <a:t>hipertensão</a:t>
              </a: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 arterial e/ou</a:t>
              </a:r>
              <a:r>
                <a:rPr lang="pt-PT" sz="1200" b="1" dirty="0">
                  <a:solidFill>
                    <a:srgbClr val="FFFFFF"/>
                  </a:solidFill>
                </a:rPr>
                <a:t> pressão intraglomerular elevadas</a:t>
              </a: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67DA4575-9D96-4DE1-A9C3-E81963828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468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Racional do FIDELIO-DKD</a:t>
            </a:r>
            <a:br>
              <a:rPr lang="pt-PT" dirty="0"/>
            </a:br>
            <a:r>
              <a:rPr lang="pt-PT" dirty="0">
                <a:solidFill>
                  <a:schemeClr val="bg2"/>
                </a:solidFill>
              </a:rPr>
              <a:t>Elevado risco residual de progressão da DRC com as terapias atuais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pt-PT"/>
              <a:t>1. Alicic RZ, </a:t>
            </a:r>
            <a:r>
              <a:rPr lang="pt-PT" i="1"/>
              <a:t>et al</a:t>
            </a:r>
            <a:r>
              <a:rPr lang="pt-PT"/>
              <a:t>. </a:t>
            </a:r>
            <a:r>
              <a:rPr lang="pt-PT" i="1"/>
              <a:t>Clin J Am Soc Nephrol </a:t>
            </a:r>
            <a:r>
              <a:rPr lang="pt-PT"/>
              <a:t>2017;12:2032; 2. Mora-Fernández C, </a:t>
            </a:r>
            <a:r>
              <a:rPr lang="pt-PT" i="1"/>
              <a:t>et al</a:t>
            </a:r>
            <a:r>
              <a:rPr lang="pt-PT"/>
              <a:t>. </a:t>
            </a:r>
            <a:r>
              <a:rPr lang="pt-PT" i="1"/>
              <a:t>J Physiol</a:t>
            </a:r>
            <a:r>
              <a:rPr lang="pt-PT"/>
              <a:t> 2014;18:3997; </a:t>
            </a:r>
            <a:br>
              <a:rPr lang="pt-PT"/>
            </a:br>
            <a:r>
              <a:rPr lang="pt-PT"/>
              <a:t>3. Bauersachs J, </a:t>
            </a:r>
            <a:r>
              <a:rPr lang="pt-PT" i="1"/>
              <a:t>et al</a:t>
            </a:r>
            <a:r>
              <a:rPr lang="pt-PT"/>
              <a:t>. </a:t>
            </a:r>
            <a:r>
              <a:rPr lang="pt-PT" i="1"/>
              <a:t>Hypertension</a:t>
            </a:r>
            <a:r>
              <a:rPr lang="pt-PT"/>
              <a:t> 2015;65:257; 4. Alicic RZ, </a:t>
            </a:r>
            <a:r>
              <a:rPr lang="pt-PT" i="1">
                <a:cs typeface="Arial" panose="020B0604020202020204" pitchFamily="34" charset="0"/>
              </a:rPr>
              <a:t>et al. Adv Chronic Kidney Dis </a:t>
            </a:r>
            <a:r>
              <a:rPr lang="pt-PT"/>
              <a:t>2018;25:1941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F68367-65AA-43D8-8208-F4107C545529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DBDD42-23B0-41C2-8CF2-415F415D3D0E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87A25C-6D1A-44F6-8A8D-4DAE967D5B60}"/>
              </a:ext>
            </a:extLst>
          </p:cNvPr>
          <p:cNvGrpSpPr/>
          <p:nvPr/>
        </p:nvGrpSpPr>
        <p:grpSpPr>
          <a:xfrm>
            <a:off x="4354475" y="2485435"/>
            <a:ext cx="3793749" cy="2088000"/>
            <a:chOff x="3152473" y="2600575"/>
            <a:chExt cx="3793749" cy="2088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6A08E-E30F-449F-9DFE-E3C6EBB75404}"/>
                </a:ext>
              </a:extLst>
            </p:cNvPr>
            <p:cNvSpPr/>
            <p:nvPr/>
          </p:nvSpPr>
          <p:spPr>
            <a:xfrm>
              <a:off x="3152473" y="2600575"/>
              <a:ext cx="2088000" cy="208800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50196"/>
              </a:schemeClr>
            </a:solidFill>
            <a:ln w="508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5CF59E-C3EC-4FD7-B016-EFDB2CD5829F}"/>
                </a:ext>
              </a:extLst>
            </p:cNvPr>
            <p:cNvGrpSpPr/>
            <p:nvPr/>
          </p:nvGrpSpPr>
          <p:grpSpPr>
            <a:xfrm>
              <a:off x="4379839" y="2984162"/>
              <a:ext cx="2566383" cy="755999"/>
              <a:chOff x="3501736" y="3357456"/>
              <a:chExt cx="2301951" cy="6976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C9FEE10-74A8-44F1-A67F-F68955918352}"/>
                  </a:ext>
                </a:extLst>
              </p:cNvPr>
              <p:cNvSpPr/>
              <p:nvPr/>
            </p:nvSpPr>
            <p:spPr>
              <a:xfrm>
                <a:off x="3501736" y="3357456"/>
                <a:ext cx="2301951" cy="697663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195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b="1" i="0" u="none" strike="noStrike" cap="none" normalizeH="0" baseline="0" noProof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Inflamação</a:t>
                </a:r>
              </a:p>
              <a:p>
                <a:pPr marL="36195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e fibrose</a:t>
                </a:r>
                <a:r>
                  <a:rPr lang="pt-PT" b="1" baseline="30000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pt-PT" b="1" i="0" u="none" strike="noStrike" cap="none" normalizeH="0" baseline="30000" noProof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-3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97C0ED1-FE19-47FF-9474-AC307572F44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>
                <a:clrChange>
                  <a:clrFrom>
                    <a:srgbClr val="DD1E36"/>
                  </a:clrFrom>
                  <a:clrTo>
                    <a:srgbClr val="DD1E36">
                      <a:alpha val="0"/>
                    </a:srgbClr>
                  </a:clrTo>
                </a:clrChange>
                <a:duotone>
                  <a:srgbClr val="66B512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7696" b="70839" l="34088" r="68043">
                            <a14:foregroundMark x1="57124" y1="54860" x2="57124" y2="54860"/>
                            <a14:foregroundMark x1="64980" y1="55526" x2="64980" y2="55526"/>
                            <a14:foregroundMark x1="68043" y1="56059" x2="68043" y2="56059"/>
                            <a14:foregroundMark x1="67643" y1="57656" x2="67643" y2="57656"/>
                            <a14:foregroundMark x1="53129" y1="70839" x2="53129" y2="70839"/>
                            <a14:foregroundMark x1="49134" y1="65379" x2="49134" y2="65379"/>
                            <a14:foregroundMark x1="37017" y1="62716" x2="37017" y2="62716"/>
                            <a14:foregroundMark x1="44341" y1="42876" x2="44341" y2="42876"/>
                            <a14:foregroundMark x1="50333" y1="40080" x2="50333" y2="40080"/>
                            <a14:foregroundMark x1="60985" y1="40080" x2="60985" y2="40080"/>
                            <a14:foregroundMark x1="51931" y1="27696" x2="51931" y2="27696"/>
                          </a14:backgroundRemoval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0061" t="25733" r="29547" b="26328"/>
              <a:stretch/>
            </p:blipFill>
            <p:spPr>
              <a:xfrm>
                <a:off x="3523847" y="3447044"/>
                <a:ext cx="425338" cy="50482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B7EF20-E497-4114-A719-0A54F92EFB55}"/>
              </a:ext>
            </a:extLst>
          </p:cNvPr>
          <p:cNvGrpSpPr/>
          <p:nvPr/>
        </p:nvGrpSpPr>
        <p:grpSpPr>
          <a:xfrm>
            <a:off x="7020097" y="3778079"/>
            <a:ext cx="3792427" cy="1343109"/>
            <a:chOff x="6596396" y="3717272"/>
            <a:chExt cx="3792427" cy="134310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006CBA-7E96-4E48-B0FF-3A71CA640F59}"/>
                </a:ext>
              </a:extLst>
            </p:cNvPr>
            <p:cNvCxnSpPr>
              <a:cxnSpLocks/>
            </p:cNvCxnSpPr>
            <p:nvPr/>
          </p:nvCxnSpPr>
          <p:spPr>
            <a:xfrm>
              <a:off x="7200430" y="3717272"/>
              <a:ext cx="0" cy="448072"/>
            </a:xfrm>
            <a:prstGeom prst="line">
              <a:avLst/>
            </a:prstGeom>
            <a:ln w="57150">
              <a:solidFill>
                <a:schemeClr val="bg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CAFBC93-61C6-41AE-A87E-2C2EC3B12EFE}"/>
                </a:ext>
              </a:extLst>
            </p:cNvPr>
            <p:cNvSpPr/>
            <p:nvPr/>
          </p:nvSpPr>
          <p:spPr>
            <a:xfrm>
              <a:off x="6596396" y="4165344"/>
              <a:ext cx="3792427" cy="895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 defTabSz="12189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PT" b="1" dirty="0">
                  <a:solidFill>
                    <a:schemeClr val="bg2"/>
                  </a:solidFill>
                  <a:latin typeface="Arial" panose="020B0604020202020204"/>
                </a:rPr>
                <a:t>Não especificamente atingidas pelos tratamentos existentes</a:t>
              </a:r>
              <a:r>
                <a:rPr lang="pt-PT" b="1" baseline="30000" dirty="0">
                  <a:solidFill>
                    <a:schemeClr val="bg2"/>
                  </a:solidFill>
                  <a:latin typeface="Arial" panose="020B0604020202020204"/>
                </a:rPr>
                <a:t>1,4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43A921-841B-46B3-836C-2333619AB502}"/>
              </a:ext>
            </a:extLst>
          </p:cNvPr>
          <p:cNvGrpSpPr/>
          <p:nvPr/>
        </p:nvGrpSpPr>
        <p:grpSpPr>
          <a:xfrm>
            <a:off x="1379476" y="3609260"/>
            <a:ext cx="2700068" cy="1034182"/>
            <a:chOff x="685707" y="4569926"/>
            <a:chExt cx="1872857" cy="95438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6F59990-D3D9-4062-B834-78FE5B3372C6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b="1" i="0" u="none" strike="noStrike" cap="none" normalizeH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Metabólico</a:t>
              </a:r>
              <a:r>
                <a:rPr kumimoji="0" lang="pt-PT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(contro</a:t>
              </a:r>
              <a:r>
                <a:rPr lang="pt-PT" sz="1200" b="1" dirty="0">
                  <a:solidFill>
                    <a:srgbClr val="FFFFFF"/>
                  </a:solidFill>
                  <a:latin typeface="Arial" panose="020B0604020202020204"/>
                </a:rPr>
                <a:t>le</a:t>
              </a: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 deficiente da glicemia)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A8FB1BE-175D-4074-A591-422C17413A85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365" b="76165" l="33422" r="65779">
                          <a14:foregroundMark x1="53928" y1="26498" x2="53928" y2="26498"/>
                          <a14:foregroundMark x1="60453" y1="31957" x2="60453" y2="31957"/>
                          <a14:foregroundMark x1="53395" y1="39015" x2="53395" y2="39015"/>
                          <a14:foregroundMark x1="58988" y1="38083" x2="58988" y2="38083"/>
                          <a14:foregroundMark x1="58988" y1="54061" x2="58988" y2="54061"/>
                          <a14:foregroundMark x1="52730" y1="74567" x2="52730" y2="74567"/>
                          <a14:foregroundMark x1="51132" y1="76165" x2="51132" y2="76165"/>
                          <a14:foregroundMark x1="36884" y1="55126" x2="36884" y2="55126"/>
                          <a14:foregroundMark x1="37150" y1="52863" x2="37150" y2="52863"/>
                          <a14:foregroundMark x1="44607" y1="55393" x2="44607" y2="55393"/>
                          <a14:foregroundMark x1="55792" y1="54727" x2="55792" y2="54727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 l="29702" t="22303" r="30147" b="22172"/>
            <a:stretch/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403E7C-DC1B-4E99-9623-12D197994648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29074D9-9E59-4ACC-83AF-2C1E3F6D8587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pt-PT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Hemodinâmico</a:t>
              </a:r>
              <a:r>
                <a:rPr kumimoji="0" lang="pt-PT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pt-PT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pt-PT" sz="1200" b="1" dirty="0">
                  <a:solidFill>
                    <a:srgbClr val="FFFFFF"/>
                  </a:solidFill>
                </a:rPr>
                <a:t>hipertensão</a:t>
              </a: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 arterial e/ou</a:t>
              </a:r>
              <a:r>
                <a:rPr lang="pt-PT" sz="1200" b="1" dirty="0">
                  <a:solidFill>
                    <a:srgbClr val="FFFFFF"/>
                  </a:solidFill>
                </a:rPr>
                <a:t> pressão intraglomerular elevadas</a:t>
              </a:r>
              <a:r>
                <a:rPr kumimoji="0" lang="pt-PT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3840C0E2-3E51-4B0D-A6A1-A1F41B6B2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13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B2AE5F-AA48-4EF8-B5E4-196CD3DA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latin typeface="+mn-lt"/>
              </a:rPr>
              <a:t>Racional do FIDELIO-DKD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86D6-B640-4D69-A311-F9DB9BEBE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MR, recetor mineralocorticóide</a:t>
            </a:r>
            <a: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; MRA, antagonista dos recetores mineralocorticoides</a:t>
            </a:r>
            <a:b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1. Agarwal R, </a:t>
            </a:r>
            <a:r>
              <a:rPr kumimoji="0" lang="pt-PT" sz="1000" b="0" i="1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Eur Heart J</a:t>
            </a:r>
            <a: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 2020. In Press; 2. Bakris GL, </a:t>
            </a:r>
            <a:r>
              <a:rPr kumimoji="0" lang="pt-PT" sz="1000" b="0" i="1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JAMA</a:t>
            </a:r>
            <a: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 2015;314:884; </a:t>
            </a:r>
            <a:b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3. Bakris GL, </a:t>
            </a:r>
            <a:r>
              <a:rPr kumimoji="0" lang="pt-PT" sz="1000" b="0" i="1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Am J Nephrol </a:t>
            </a:r>
            <a:r>
              <a:rPr kumimoji="0" lang="pt-PT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2019;50:333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478E1-A076-4B33-9718-C8F4BCCE56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5" name="Hypothesis">
            <a:extLst>
              <a:ext uri="{FF2B5EF4-FFF2-40B4-BE49-F238E27FC236}">
                <a16:creationId xmlns:a16="http://schemas.microsoft.com/office/drawing/2014/main" id="{8C60B729-297A-42C6-9550-01CB5930210E}"/>
              </a:ext>
            </a:extLst>
          </p:cNvPr>
          <p:cNvSpPr/>
          <p:nvPr/>
        </p:nvSpPr>
        <p:spPr>
          <a:xfrm>
            <a:off x="-20873" y="5229200"/>
            <a:ext cx="12212873" cy="648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Hipótese: </a:t>
            </a:r>
            <a:r>
              <a:rPr kumimoji="0" lang="pt-PT" sz="180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O antagonismo dos </a:t>
            </a:r>
            <a:r>
              <a:rPr kumimoji="0" lang="pt-PT" sz="180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MR com </a:t>
            </a:r>
            <a: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finerenona </a:t>
            </a:r>
            <a:r>
              <a:rPr lang="pt-PT" dirty="0">
                <a:solidFill>
                  <a:srgbClr val="FFFFFF"/>
                </a:solidFill>
                <a:latin typeface="Arial" panose="020B0604020202020204"/>
              </a:rPr>
              <a:t>atrasa</a:t>
            </a:r>
            <a: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a progressão da DRC e </a:t>
            </a:r>
            <a:r>
              <a:rPr lang="pt-PT" dirty="0">
                <a:solidFill>
                  <a:srgbClr val="FFFFFF"/>
                </a:solidFill>
                <a:latin typeface="Arial" panose="020B0604020202020204"/>
              </a:rPr>
              <a:t>reduz</a:t>
            </a:r>
            <a:b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a morbidade e a mortalidade cardiovasculares em doentes com DRC avançada e diabetes tipo 2 (T2D)</a:t>
            </a:r>
            <a:r>
              <a:rPr kumimoji="0" lang="pt-PT" sz="1800" b="0" i="0" u="none" strike="noStrike" cap="none" normalizeH="0" baseline="3000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3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311068-E136-45EF-BAA9-77DE876A913B}"/>
              </a:ext>
            </a:extLst>
          </p:cNvPr>
          <p:cNvGrpSpPr/>
          <p:nvPr/>
        </p:nvGrpSpPr>
        <p:grpSpPr>
          <a:xfrm>
            <a:off x="-20873" y="1501842"/>
            <a:ext cx="5540809" cy="1754326"/>
            <a:chOff x="-765404" y="1276715"/>
            <a:chExt cx="5194966" cy="217206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C55807E-79D5-457E-9697-CFDDF02F0039}"/>
                </a:ext>
              </a:extLst>
            </p:cNvPr>
            <p:cNvSpPr/>
            <p:nvPr/>
          </p:nvSpPr>
          <p:spPr>
            <a:xfrm flipH="1">
              <a:off x="284567" y="1424605"/>
              <a:ext cx="4144995" cy="1896446"/>
            </a:xfrm>
            <a:prstGeom prst="roundRect">
              <a:avLst>
                <a:gd name="adj" fmla="val 2660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t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D4BFD7-EA6C-4470-A8E0-7F87D39D1444}"/>
                </a:ext>
              </a:extLst>
            </p:cNvPr>
            <p:cNvGrpSpPr/>
            <p:nvPr/>
          </p:nvGrpSpPr>
          <p:grpSpPr>
            <a:xfrm>
              <a:off x="-765404" y="1276715"/>
              <a:ext cx="5002284" cy="2172065"/>
              <a:chOff x="-698006" y="1181529"/>
              <a:chExt cx="4561797" cy="250450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722F5B-44A5-4124-92BE-6349E30AD398}"/>
                  </a:ext>
                </a:extLst>
              </p:cNvPr>
              <p:cNvSpPr/>
              <p:nvPr/>
            </p:nvSpPr>
            <p:spPr>
              <a:xfrm flipH="1">
                <a:off x="-698006" y="1348109"/>
                <a:ext cx="1558299" cy="2171343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t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F4E0D9-18A4-473A-AD46-7670B50C4707}"/>
                  </a:ext>
                </a:extLst>
              </p:cNvPr>
              <p:cNvSpPr/>
              <p:nvPr/>
            </p:nvSpPr>
            <p:spPr>
              <a:xfrm flipH="1">
                <a:off x="-270282" y="1181529"/>
                <a:ext cx="4134073" cy="2504506"/>
              </a:xfrm>
              <a:prstGeom prst="rect">
                <a:avLst/>
              </a:prstGeom>
            </p:spPr>
            <p:txBody>
              <a:bodyPr wrap="square" lIns="0" rIns="3600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91DF"/>
                  </a:buClr>
                  <a:buSzTx/>
                  <a:buFontTx/>
                  <a:buNone/>
                  <a:tabLst/>
                  <a:defRPr/>
                </a:pPr>
                <a:r>
                  <a:rPr kumimoji="0" lang="pt-PT" sz="1800" b="0" i="0" u="none" strike="noStrike" cap="none" normalizeH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A </a:t>
                </a:r>
                <a:r>
                  <a:rPr kumimoji="0" lang="pt-PT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finerenona é um </a:t>
                </a:r>
                <a:r>
                  <a:rPr lang="pt-PT" dirty="0">
                    <a:solidFill>
                      <a:srgbClr val="16374D"/>
                    </a:solidFill>
                    <a:latin typeface="Arial" panose="020B0604020202020204"/>
                    <a:ea typeface="MS PGothic" charset="0"/>
                  </a:rPr>
                  <a:t>novo</a:t>
                </a:r>
                <a:r>
                  <a:rPr kumimoji="0" lang="pt-PT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antagonista dos </a:t>
                </a:r>
                <a:r>
                  <a:rPr lang="pt-PT" dirty="0">
                    <a:solidFill>
                      <a:srgbClr val="16374D"/>
                    </a:solidFill>
                    <a:latin typeface="Arial" panose="020B0604020202020204"/>
                    <a:ea typeface="MS PGothic" charset="0"/>
                  </a:rPr>
                  <a:t>receptores</a:t>
                </a:r>
                <a:r>
                  <a:rPr kumimoji="0" lang="pt-PT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mineralocorticoides (MRA), seletivo, não esteroide que inibe a inflamação e a fibrose e protege contra a disfunção renal progressiva e cardiovascular em modelos pré-clínicos</a:t>
                </a:r>
                <a:r>
                  <a:rPr kumimoji="0" lang="pt-PT" sz="1800" b="0" i="0" u="none" strike="noStrike" cap="none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23" name="Bullet two">
            <a:extLst>
              <a:ext uri="{FF2B5EF4-FFF2-40B4-BE49-F238E27FC236}">
                <a16:creationId xmlns:a16="http://schemas.microsoft.com/office/drawing/2014/main" id="{096A8219-FEAE-4185-9F2F-93E473BFB9A2}"/>
              </a:ext>
            </a:extLst>
          </p:cNvPr>
          <p:cNvGrpSpPr/>
          <p:nvPr/>
        </p:nvGrpSpPr>
        <p:grpSpPr>
          <a:xfrm>
            <a:off x="-33250" y="3454771"/>
            <a:ext cx="5553186" cy="1260000"/>
            <a:chOff x="-527799" y="3501165"/>
            <a:chExt cx="3967114" cy="112264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9A1615-254B-4216-984A-5CBA203F8E7D}"/>
                </a:ext>
              </a:extLst>
            </p:cNvPr>
            <p:cNvSpPr/>
            <p:nvPr/>
          </p:nvSpPr>
          <p:spPr>
            <a:xfrm flipH="1">
              <a:off x="259031" y="3501165"/>
              <a:ext cx="3180284" cy="1122649"/>
            </a:xfrm>
            <a:prstGeom prst="roundRect">
              <a:avLst>
                <a:gd name="adj" fmla="val 3212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BBCEEF-9A5F-4025-A3E4-078B3CD5FC59}"/>
                </a:ext>
              </a:extLst>
            </p:cNvPr>
            <p:cNvGrpSpPr/>
            <p:nvPr/>
          </p:nvGrpSpPr>
          <p:grpSpPr>
            <a:xfrm>
              <a:off x="-527799" y="3501165"/>
              <a:ext cx="3831165" cy="1122649"/>
              <a:chOff x="-527799" y="3501165"/>
              <a:chExt cx="3831165" cy="112264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4C3DE9-9A71-4BAD-8C8F-5D5D3CE8AD45}"/>
                  </a:ext>
                </a:extLst>
              </p:cNvPr>
              <p:cNvSpPr/>
              <p:nvPr/>
            </p:nvSpPr>
            <p:spPr>
              <a:xfrm flipH="1">
                <a:off x="-527799" y="3501165"/>
                <a:ext cx="1726848" cy="1122649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71534D-5E3C-49F9-B9D7-24D733052249}"/>
                  </a:ext>
                </a:extLst>
              </p:cNvPr>
              <p:cNvSpPr/>
              <p:nvPr/>
            </p:nvSpPr>
            <p:spPr>
              <a:xfrm flipH="1">
                <a:off x="-161586" y="3527749"/>
                <a:ext cx="3464952" cy="1069483"/>
              </a:xfrm>
              <a:prstGeom prst="rect">
                <a:avLst/>
              </a:prstGeom>
            </p:spPr>
            <p:txBody>
              <a:bodyPr wrap="square" lIns="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ARTS-DN (doentes com DRC e T2D) </a:t>
                </a:r>
                <a:br>
                  <a:rPr kumimoji="0" lang="pt-PT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</a:br>
                <a:r>
                  <a:rPr kumimoji="0" lang="pt-PT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– a finerenona melhorou a albuminúria independentemente das variações medidas da PA</a:t>
                </a:r>
                <a:r>
                  <a:rPr kumimoji="0" lang="pt-PT" sz="1800" b="0" i="0" u="none" strike="noStrike" cap="none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2</a:t>
                </a:r>
              </a:p>
            </p:txBody>
          </p:sp>
        </p:grpSp>
      </p:grpSp>
      <p:pic>
        <p:nvPicPr>
          <p:cNvPr id="44" name="MR">
            <a:extLst>
              <a:ext uri="{FF2B5EF4-FFF2-40B4-BE49-F238E27FC236}">
                <a16:creationId xmlns:a16="http://schemas.microsoft.com/office/drawing/2014/main" id="{2E30355E-343C-462E-8EBE-AC24E781CF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38540" y="1383424"/>
            <a:ext cx="4599082" cy="2586174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</a:effectLst>
        </p:spPr>
      </p:pic>
      <p:pic>
        <p:nvPicPr>
          <p:cNvPr id="46" name="Heart">
            <a:extLst>
              <a:ext uri="{FF2B5EF4-FFF2-40B4-BE49-F238E27FC236}">
                <a16:creationId xmlns:a16="http://schemas.microsoft.com/office/drawing/2014/main" id="{FAB2FA62-B866-423B-96EC-8334A095E4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</a:blip>
          <a:srcRect l="20281" t="8513" r="21696" b="5574"/>
          <a:stretch/>
        </p:blipFill>
        <p:spPr>
          <a:xfrm>
            <a:off x="10202439" y="584684"/>
            <a:ext cx="1150145" cy="1702986"/>
          </a:xfrm>
          <a:prstGeom prst="rect">
            <a:avLst/>
          </a:prstGeom>
          <a:effectLst>
            <a:outerShdw blurRad="3048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7" name="Kidney">
            <a:extLst>
              <a:ext uri="{FF2B5EF4-FFF2-40B4-BE49-F238E27FC236}">
                <a16:creationId xmlns:a16="http://schemas.microsoft.com/office/drawing/2014/main" id="{BF871556-23ED-43D4-BBC6-A33FA19264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39" t="1" r="19373" b="1922"/>
          <a:stretch/>
        </p:blipFill>
        <p:spPr>
          <a:xfrm>
            <a:off x="9532832" y="1491597"/>
            <a:ext cx="1580149" cy="2808151"/>
          </a:xfrm>
          <a:prstGeom prst="rect">
            <a:avLst/>
          </a:prstGeom>
          <a:effectLst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8" name="MR + finer">
            <a:extLst>
              <a:ext uri="{FF2B5EF4-FFF2-40B4-BE49-F238E27FC236}">
                <a16:creationId xmlns:a16="http://schemas.microsoft.com/office/drawing/2014/main" id="{CA33F277-9770-4CC3-BC5E-3E53E48490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91" t="1" r="20116" b="-11948"/>
          <a:stretch/>
        </p:blipFill>
        <p:spPr>
          <a:xfrm>
            <a:off x="5628327" y="1373899"/>
            <a:ext cx="3391878" cy="2913291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grpSp>
        <p:nvGrpSpPr>
          <p:cNvPr id="49" name="DNA label">
            <a:extLst>
              <a:ext uri="{FF2B5EF4-FFF2-40B4-BE49-F238E27FC236}">
                <a16:creationId xmlns:a16="http://schemas.microsoft.com/office/drawing/2014/main" id="{08E5F403-686B-4515-AC43-D14FDC775D5B}"/>
              </a:ext>
            </a:extLst>
          </p:cNvPr>
          <p:cNvGrpSpPr/>
          <p:nvPr/>
        </p:nvGrpSpPr>
        <p:grpSpPr>
          <a:xfrm>
            <a:off x="6592000" y="3219628"/>
            <a:ext cx="717330" cy="1058682"/>
            <a:chOff x="2380481" y="3858402"/>
            <a:chExt cx="811295" cy="1197364"/>
          </a:xfrm>
        </p:grpSpPr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B119480C-53C7-4B21-887D-FA9DED1C0DDB}"/>
                </a:ext>
              </a:extLst>
            </p:cNvPr>
            <p:cNvSpPr txBox="1"/>
            <p:nvPr/>
          </p:nvSpPr>
          <p:spPr>
            <a:xfrm>
              <a:off x="2380481" y="4394388"/>
              <a:ext cx="811295" cy="661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Arial" panose="020B0604020202020204" pitchFamily="34" charset="0"/>
                </a:rPr>
                <a:t>ADN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B23429B-FACD-4504-9CD3-58183E8BC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7410" y="3858402"/>
              <a:ext cx="0" cy="58265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Finerenone">
            <a:extLst>
              <a:ext uri="{FF2B5EF4-FFF2-40B4-BE49-F238E27FC236}">
                <a16:creationId xmlns:a16="http://schemas.microsoft.com/office/drawing/2014/main" id="{141E210C-A81F-49F6-AF22-22DD82B22898}"/>
              </a:ext>
            </a:extLst>
          </p:cNvPr>
          <p:cNvGrpSpPr/>
          <p:nvPr/>
        </p:nvGrpSpPr>
        <p:grpSpPr>
          <a:xfrm>
            <a:off x="5726331" y="755220"/>
            <a:ext cx="1804632" cy="1905006"/>
            <a:chOff x="4255840" y="1386823"/>
            <a:chExt cx="2080933" cy="21966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8D6A96F-3FD2-40EC-AF80-D9039948F3C9}"/>
                </a:ext>
              </a:extLst>
            </p:cNvPr>
            <p:cNvSpPr>
              <a:spLocks noChangeAspect="1"/>
            </p:cNvSpPr>
            <p:nvPr/>
          </p:nvSpPr>
          <p:spPr>
            <a:xfrm rot="19968290">
              <a:off x="6216968" y="3293662"/>
              <a:ext cx="119805" cy="119805"/>
            </a:xfrm>
            <a:prstGeom prst="ellipse">
              <a:avLst/>
            </a:prstGeom>
            <a:solidFill>
              <a:schemeClr val="bg1">
                <a:alpha val="74000"/>
              </a:schemeClr>
            </a:solidFill>
            <a:ln w="12700">
              <a:solidFill>
                <a:srgbClr val="53585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B1C44EE-A6D5-4B35-B38A-3168CA5D042D}"/>
                </a:ext>
              </a:extLst>
            </p:cNvPr>
            <p:cNvGrpSpPr/>
            <p:nvPr/>
          </p:nvGrpSpPr>
          <p:grpSpPr>
            <a:xfrm>
              <a:off x="4255840" y="1386823"/>
              <a:ext cx="1941219" cy="2196675"/>
              <a:chOff x="4255840" y="1386823"/>
              <a:chExt cx="1941219" cy="2196675"/>
            </a:xfrm>
          </p:grpSpPr>
          <p:sp>
            <p:nvSpPr>
              <p:cNvPr id="55" name="Oval 30">
                <a:extLst>
                  <a:ext uri="{FF2B5EF4-FFF2-40B4-BE49-F238E27FC236}">
                    <a16:creationId xmlns:a16="http://schemas.microsoft.com/office/drawing/2014/main" id="{0CA6D4C5-EAAB-4CD9-B543-E4759BBEF6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78307">
                <a:off x="4255840" y="1952009"/>
                <a:ext cx="1941219" cy="1631489"/>
              </a:xfrm>
              <a:custGeom>
                <a:avLst/>
                <a:gdLst>
                  <a:gd name="connsiteX0" fmla="*/ 0 w 1600200"/>
                  <a:gd name="connsiteY0" fmla="*/ 800100 h 1600200"/>
                  <a:gd name="connsiteX1" fmla="*/ 800100 w 1600200"/>
                  <a:gd name="connsiteY1" fmla="*/ 0 h 1600200"/>
                  <a:gd name="connsiteX2" fmla="*/ 1600200 w 1600200"/>
                  <a:gd name="connsiteY2" fmla="*/ 800100 h 1600200"/>
                  <a:gd name="connsiteX3" fmla="*/ 800100 w 1600200"/>
                  <a:gd name="connsiteY3" fmla="*/ 1600200 h 1600200"/>
                  <a:gd name="connsiteX4" fmla="*/ 0 w 1600200"/>
                  <a:gd name="connsiteY4" fmla="*/ 800100 h 1600200"/>
                  <a:gd name="connsiteX0" fmla="*/ 800100 w 1600200"/>
                  <a:gd name="connsiteY0" fmla="*/ 1600200 h 1691640"/>
                  <a:gd name="connsiteX1" fmla="*/ 0 w 1600200"/>
                  <a:gd name="connsiteY1" fmla="*/ 800100 h 1691640"/>
                  <a:gd name="connsiteX2" fmla="*/ 800100 w 1600200"/>
                  <a:gd name="connsiteY2" fmla="*/ 0 h 1691640"/>
                  <a:gd name="connsiteX3" fmla="*/ 1600200 w 1600200"/>
                  <a:gd name="connsiteY3" fmla="*/ 800100 h 1691640"/>
                  <a:gd name="connsiteX4" fmla="*/ 891540 w 1600200"/>
                  <a:gd name="connsiteY4" fmla="*/ 1691640 h 1691640"/>
                  <a:gd name="connsiteX0" fmla="*/ 800100 w 1827991"/>
                  <a:gd name="connsiteY0" fmla="*/ 1600200 h 1666392"/>
                  <a:gd name="connsiteX1" fmla="*/ 0 w 1827991"/>
                  <a:gd name="connsiteY1" fmla="*/ 800100 h 1666392"/>
                  <a:gd name="connsiteX2" fmla="*/ 800100 w 1827991"/>
                  <a:gd name="connsiteY2" fmla="*/ 0 h 1666392"/>
                  <a:gd name="connsiteX3" fmla="*/ 1600200 w 1827991"/>
                  <a:gd name="connsiteY3" fmla="*/ 800100 h 1666392"/>
                  <a:gd name="connsiteX4" fmla="*/ 1693157 w 1827991"/>
                  <a:gd name="connsiteY4" fmla="*/ 1666392 h 1666392"/>
                  <a:gd name="connsiteX0" fmla="*/ 800100 w 1693157"/>
                  <a:gd name="connsiteY0" fmla="*/ 1600200 h 1666392"/>
                  <a:gd name="connsiteX1" fmla="*/ 0 w 1693157"/>
                  <a:gd name="connsiteY1" fmla="*/ 800100 h 1666392"/>
                  <a:gd name="connsiteX2" fmla="*/ 800100 w 1693157"/>
                  <a:gd name="connsiteY2" fmla="*/ 0 h 1666392"/>
                  <a:gd name="connsiteX3" fmla="*/ 1600200 w 1693157"/>
                  <a:gd name="connsiteY3" fmla="*/ 800100 h 1666392"/>
                  <a:gd name="connsiteX4" fmla="*/ 1693157 w 1693157"/>
                  <a:gd name="connsiteY4" fmla="*/ 1666392 h 1666392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2081843"/>
                  <a:gd name="connsiteY0" fmla="*/ 1600200 h 1600200"/>
                  <a:gd name="connsiteX1" fmla="*/ 0 w 2081843"/>
                  <a:gd name="connsiteY1" fmla="*/ 800100 h 1600200"/>
                  <a:gd name="connsiteX2" fmla="*/ 800100 w 2081843"/>
                  <a:gd name="connsiteY2" fmla="*/ 0 h 1600200"/>
                  <a:gd name="connsiteX3" fmla="*/ 1600200 w 2081843"/>
                  <a:gd name="connsiteY3" fmla="*/ 800100 h 1600200"/>
                  <a:gd name="connsiteX4" fmla="*/ 1928008 w 2081843"/>
                  <a:gd name="connsiteY4" fmla="*/ 1526442 h 1600200"/>
                  <a:gd name="connsiteX5" fmla="*/ 800100 w 2081843"/>
                  <a:gd name="connsiteY5" fmla="*/ 1600200 h 1600200"/>
                  <a:gd name="connsiteX0" fmla="*/ 800100 w 1933935"/>
                  <a:gd name="connsiteY0" fmla="*/ 1600200 h 1600200"/>
                  <a:gd name="connsiteX1" fmla="*/ 0 w 1933935"/>
                  <a:gd name="connsiteY1" fmla="*/ 800100 h 1600200"/>
                  <a:gd name="connsiteX2" fmla="*/ 800100 w 1933935"/>
                  <a:gd name="connsiteY2" fmla="*/ 0 h 1600200"/>
                  <a:gd name="connsiteX3" fmla="*/ 1600200 w 1933935"/>
                  <a:gd name="connsiteY3" fmla="*/ 800100 h 1600200"/>
                  <a:gd name="connsiteX4" fmla="*/ 1928008 w 1933935"/>
                  <a:gd name="connsiteY4" fmla="*/ 1526442 h 1600200"/>
                  <a:gd name="connsiteX5" fmla="*/ 800100 w 1933935"/>
                  <a:gd name="connsiteY5" fmla="*/ 1600200 h 1600200"/>
                  <a:gd name="connsiteX0" fmla="*/ 800100 w 2061099"/>
                  <a:gd name="connsiteY0" fmla="*/ 1600200 h 1600200"/>
                  <a:gd name="connsiteX1" fmla="*/ 0 w 2061099"/>
                  <a:gd name="connsiteY1" fmla="*/ 800100 h 1600200"/>
                  <a:gd name="connsiteX2" fmla="*/ 800100 w 2061099"/>
                  <a:gd name="connsiteY2" fmla="*/ 0 h 1600200"/>
                  <a:gd name="connsiteX3" fmla="*/ 1600200 w 2061099"/>
                  <a:gd name="connsiteY3" fmla="*/ 800100 h 1600200"/>
                  <a:gd name="connsiteX4" fmla="*/ 1928008 w 2061099"/>
                  <a:gd name="connsiteY4" fmla="*/ 1526442 h 1600200"/>
                  <a:gd name="connsiteX5" fmla="*/ 800100 w 2061099"/>
                  <a:gd name="connsiteY5" fmla="*/ 1600200 h 1600200"/>
                  <a:gd name="connsiteX0" fmla="*/ 800100 w 1937489"/>
                  <a:gd name="connsiteY0" fmla="*/ 1600200 h 1600200"/>
                  <a:gd name="connsiteX1" fmla="*/ 0 w 1937489"/>
                  <a:gd name="connsiteY1" fmla="*/ 800100 h 1600200"/>
                  <a:gd name="connsiteX2" fmla="*/ 800100 w 1937489"/>
                  <a:gd name="connsiteY2" fmla="*/ 0 h 1600200"/>
                  <a:gd name="connsiteX3" fmla="*/ 1600200 w 1937489"/>
                  <a:gd name="connsiteY3" fmla="*/ 800100 h 1600200"/>
                  <a:gd name="connsiteX4" fmla="*/ 1928008 w 1937489"/>
                  <a:gd name="connsiteY4" fmla="*/ 1526442 h 1600200"/>
                  <a:gd name="connsiteX5" fmla="*/ 800100 w 1937489"/>
                  <a:gd name="connsiteY5" fmla="*/ 1600200 h 1600200"/>
                  <a:gd name="connsiteX0" fmla="*/ 800100 w 1937489"/>
                  <a:gd name="connsiteY0" fmla="*/ 1600200 h 1600200"/>
                  <a:gd name="connsiteX1" fmla="*/ 0 w 1937489"/>
                  <a:gd name="connsiteY1" fmla="*/ 800100 h 1600200"/>
                  <a:gd name="connsiteX2" fmla="*/ 800100 w 1937489"/>
                  <a:gd name="connsiteY2" fmla="*/ 0 h 1600200"/>
                  <a:gd name="connsiteX3" fmla="*/ 1600200 w 1937489"/>
                  <a:gd name="connsiteY3" fmla="*/ 800100 h 1600200"/>
                  <a:gd name="connsiteX4" fmla="*/ 1928008 w 1937489"/>
                  <a:gd name="connsiteY4" fmla="*/ 1526442 h 1600200"/>
                  <a:gd name="connsiteX5" fmla="*/ 800100 w 1937489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859741"/>
                  <a:gd name="connsiteY0" fmla="*/ 1600200 h 1600200"/>
                  <a:gd name="connsiteX1" fmla="*/ 0 w 1859741"/>
                  <a:gd name="connsiteY1" fmla="*/ 800100 h 1600200"/>
                  <a:gd name="connsiteX2" fmla="*/ 800100 w 1859741"/>
                  <a:gd name="connsiteY2" fmla="*/ 0 h 1600200"/>
                  <a:gd name="connsiteX3" fmla="*/ 1600200 w 1859741"/>
                  <a:gd name="connsiteY3" fmla="*/ 800100 h 1600200"/>
                  <a:gd name="connsiteX4" fmla="*/ 1859741 w 1859741"/>
                  <a:gd name="connsiteY4" fmla="*/ 1466053 h 1600200"/>
                  <a:gd name="connsiteX5" fmla="*/ 800100 w 1859741"/>
                  <a:gd name="connsiteY5" fmla="*/ 1600200 h 1600200"/>
                  <a:gd name="connsiteX0" fmla="*/ 1859741 w 1951181"/>
                  <a:gd name="connsiteY0" fmla="*/ 1466053 h 1600200"/>
                  <a:gd name="connsiteX1" fmla="*/ 800100 w 1951181"/>
                  <a:gd name="connsiteY1" fmla="*/ 1600200 h 1600200"/>
                  <a:gd name="connsiteX2" fmla="*/ 0 w 1951181"/>
                  <a:gd name="connsiteY2" fmla="*/ 800100 h 1600200"/>
                  <a:gd name="connsiteX3" fmla="*/ 800100 w 1951181"/>
                  <a:gd name="connsiteY3" fmla="*/ 0 h 1600200"/>
                  <a:gd name="connsiteX4" fmla="*/ 1600200 w 1951181"/>
                  <a:gd name="connsiteY4" fmla="*/ 800100 h 1600200"/>
                  <a:gd name="connsiteX5" fmla="*/ 1951181 w 1951181"/>
                  <a:gd name="connsiteY5" fmla="*/ 1557493 h 1600200"/>
                  <a:gd name="connsiteX0" fmla="*/ 1859741 w 1926195"/>
                  <a:gd name="connsiteY0" fmla="*/ 1466053 h 1600200"/>
                  <a:gd name="connsiteX1" fmla="*/ 800100 w 1926195"/>
                  <a:gd name="connsiteY1" fmla="*/ 1600200 h 1600200"/>
                  <a:gd name="connsiteX2" fmla="*/ 0 w 1926195"/>
                  <a:gd name="connsiteY2" fmla="*/ 800100 h 1600200"/>
                  <a:gd name="connsiteX3" fmla="*/ 800100 w 1926195"/>
                  <a:gd name="connsiteY3" fmla="*/ 0 h 1600200"/>
                  <a:gd name="connsiteX4" fmla="*/ 1600200 w 1926195"/>
                  <a:gd name="connsiteY4" fmla="*/ 800100 h 1600200"/>
                  <a:gd name="connsiteX5" fmla="*/ 1926195 w 1926195"/>
                  <a:gd name="connsiteY5" fmla="*/ 1478412 h 1600200"/>
                  <a:gd name="connsiteX0" fmla="*/ 1863927 w 1926195"/>
                  <a:gd name="connsiteY0" fmla="*/ 1539445 h 1600200"/>
                  <a:gd name="connsiteX1" fmla="*/ 800100 w 1926195"/>
                  <a:gd name="connsiteY1" fmla="*/ 1600200 h 1600200"/>
                  <a:gd name="connsiteX2" fmla="*/ 0 w 1926195"/>
                  <a:gd name="connsiteY2" fmla="*/ 800100 h 1600200"/>
                  <a:gd name="connsiteX3" fmla="*/ 800100 w 1926195"/>
                  <a:gd name="connsiteY3" fmla="*/ 0 h 1600200"/>
                  <a:gd name="connsiteX4" fmla="*/ 1600200 w 1926195"/>
                  <a:gd name="connsiteY4" fmla="*/ 800100 h 1600200"/>
                  <a:gd name="connsiteX5" fmla="*/ 1926195 w 1926195"/>
                  <a:gd name="connsiteY5" fmla="*/ 1478412 h 1600200"/>
                  <a:gd name="connsiteX0" fmla="*/ 1863927 w 1906660"/>
                  <a:gd name="connsiteY0" fmla="*/ 1539445 h 1600200"/>
                  <a:gd name="connsiteX1" fmla="*/ 800100 w 1906660"/>
                  <a:gd name="connsiteY1" fmla="*/ 1600200 h 1600200"/>
                  <a:gd name="connsiteX2" fmla="*/ 0 w 1906660"/>
                  <a:gd name="connsiteY2" fmla="*/ 800100 h 1600200"/>
                  <a:gd name="connsiteX3" fmla="*/ 800100 w 1906660"/>
                  <a:gd name="connsiteY3" fmla="*/ 0 h 1600200"/>
                  <a:gd name="connsiteX4" fmla="*/ 1600200 w 1906660"/>
                  <a:gd name="connsiteY4" fmla="*/ 800100 h 1600200"/>
                  <a:gd name="connsiteX5" fmla="*/ 1906660 w 1906660"/>
                  <a:gd name="connsiteY5" fmla="*/ 1450167 h 1600200"/>
                  <a:gd name="connsiteX0" fmla="*/ 1856408 w 1906660"/>
                  <a:gd name="connsiteY0" fmla="*/ 1539023 h 1600200"/>
                  <a:gd name="connsiteX1" fmla="*/ 800100 w 1906660"/>
                  <a:gd name="connsiteY1" fmla="*/ 1600200 h 1600200"/>
                  <a:gd name="connsiteX2" fmla="*/ 0 w 1906660"/>
                  <a:gd name="connsiteY2" fmla="*/ 800100 h 1600200"/>
                  <a:gd name="connsiteX3" fmla="*/ 800100 w 1906660"/>
                  <a:gd name="connsiteY3" fmla="*/ 0 h 1600200"/>
                  <a:gd name="connsiteX4" fmla="*/ 1600200 w 1906660"/>
                  <a:gd name="connsiteY4" fmla="*/ 800100 h 1600200"/>
                  <a:gd name="connsiteX5" fmla="*/ 1906660 w 1906660"/>
                  <a:gd name="connsiteY5" fmla="*/ 1450167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3990" h="1600200">
                    <a:moveTo>
                      <a:pt x="1856408" y="1539023"/>
                    </a:moveTo>
                    <a:cubicBezTo>
                      <a:pt x="1484049" y="1431828"/>
                      <a:pt x="1176069" y="1575614"/>
                      <a:pt x="800100" y="1600200"/>
                    </a:cubicBezTo>
                    <a:cubicBezTo>
                      <a:pt x="358217" y="1600200"/>
                      <a:pt x="0" y="1241983"/>
                      <a:pt x="0" y="800100"/>
                    </a:cubicBezTo>
                    <a:cubicBezTo>
                      <a:pt x="0" y="358217"/>
                      <a:pt x="358217" y="0"/>
                      <a:pt x="800100" y="0"/>
                    </a:cubicBezTo>
                    <a:cubicBezTo>
                      <a:pt x="1241983" y="0"/>
                      <a:pt x="1600200" y="358217"/>
                      <a:pt x="1600200" y="800100"/>
                    </a:cubicBezTo>
                    <a:cubicBezTo>
                      <a:pt x="1609150" y="1122566"/>
                      <a:pt x="1664756" y="1199577"/>
                      <a:pt x="1903990" y="1443984"/>
                    </a:cubicBezTo>
                    <a:cubicBezTo>
                      <a:pt x="1822439" y="1441063"/>
                      <a:pt x="1839762" y="1531164"/>
                      <a:pt x="1856408" y="1539023"/>
                    </a:cubicBez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 w="12700">
                <a:solidFill>
                  <a:srgbClr val="5358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ECA1CE9-700C-4DF6-801D-8A1607868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4268284" y="1960350"/>
                <a:ext cx="1595388" cy="1595388"/>
              </a:xfrm>
              <a:prstGeom prst="rect">
                <a:avLst/>
              </a:prstGeom>
            </p:spPr>
          </p:pic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DB6BF8-C8F1-4AD2-9CAA-34FFFD1CA40F}"/>
                  </a:ext>
                </a:extLst>
              </p:cNvPr>
              <p:cNvGrpSpPr/>
              <p:nvPr/>
            </p:nvGrpSpPr>
            <p:grpSpPr>
              <a:xfrm flipH="1">
                <a:off x="4602180" y="1386823"/>
                <a:ext cx="1594030" cy="1110408"/>
                <a:chOff x="1228983" y="4238527"/>
                <a:chExt cx="1744181" cy="1089113"/>
              </a:xfrm>
            </p:grpSpPr>
            <p:sp>
              <p:nvSpPr>
                <p:cNvPr id="58" name="TextBox 26">
                  <a:extLst>
                    <a:ext uri="{FF2B5EF4-FFF2-40B4-BE49-F238E27FC236}">
                      <a16:creationId xmlns:a16="http://schemas.microsoft.com/office/drawing/2014/main" id="{173D5FF7-C16E-4F1A-9C25-B5269FFFA5AE}"/>
                    </a:ext>
                  </a:extLst>
                </p:cNvPr>
                <p:cNvSpPr txBox="1"/>
                <p:nvPr/>
              </p:nvSpPr>
              <p:spPr>
                <a:xfrm>
                  <a:off x="1228983" y="4238527"/>
                  <a:ext cx="1744181" cy="66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609585" rtl="0" eaLnBrk="0" fontAlgn="auto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600" b="1" i="0" u="none" strike="noStrike" cap="none" normalizeH="0" baseline="0" noProof="0">
                      <a:ln>
                        <a:noFill/>
                      </a:ln>
                      <a:solidFill>
                        <a:srgbClr val="7EBA2C"/>
                      </a:solidFill>
                      <a:uLnTx/>
                      <a:uFillTx/>
                      <a:latin typeface="Arial" panose="020B0604020202020204"/>
                      <a:ea typeface="MS PGothic" charset="0"/>
                      <a:cs typeface="Arial" panose="020B0604020202020204" pitchFamily="34" charset="0"/>
                    </a:rPr>
                    <a:t>Finerenona</a:t>
                  </a:r>
                </a:p>
                <a:p>
                  <a:pPr marL="0" marR="0" lvl="0" indent="0" algn="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730C1A4-B88A-460C-9AA0-C43675C92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42012" y="4315874"/>
                  <a:ext cx="0" cy="1011766"/>
                </a:xfrm>
                <a:prstGeom prst="line">
                  <a:avLst/>
                </a:prstGeom>
                <a:ln w="12700" cap="rnd">
                  <a:solidFill>
                    <a:srgbClr val="7EBA2C"/>
                  </a:solidFill>
                  <a:prstDash val="soli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" name="MR label">
            <a:extLst>
              <a:ext uri="{FF2B5EF4-FFF2-40B4-BE49-F238E27FC236}">
                <a16:creationId xmlns:a16="http://schemas.microsoft.com/office/drawing/2014/main" id="{DDD73CFC-EDF5-4ED5-9035-F0732406A2D9}"/>
              </a:ext>
            </a:extLst>
          </p:cNvPr>
          <p:cNvGrpSpPr/>
          <p:nvPr/>
        </p:nvGrpSpPr>
        <p:grpSpPr>
          <a:xfrm flipH="1">
            <a:off x="7489350" y="840443"/>
            <a:ext cx="1869435" cy="867017"/>
            <a:chOff x="1030183" y="4042588"/>
            <a:chExt cx="1945470" cy="980590"/>
          </a:xfrm>
        </p:grpSpPr>
        <p:sp>
          <p:nvSpPr>
            <p:cNvPr id="61" name="TextBox 26">
              <a:extLst>
                <a:ext uri="{FF2B5EF4-FFF2-40B4-BE49-F238E27FC236}">
                  <a16:creationId xmlns:a16="http://schemas.microsoft.com/office/drawing/2014/main" id="{4DA9F91F-F0FA-4260-A075-E62845B0B75B}"/>
                </a:ext>
              </a:extLst>
            </p:cNvPr>
            <p:cNvSpPr txBox="1"/>
            <p:nvPr/>
          </p:nvSpPr>
          <p:spPr>
            <a:xfrm>
              <a:off x="1030183" y="4042588"/>
              <a:ext cx="1945470" cy="661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cap="none" normalizeH="0" baseline="0" noProof="0">
                  <a:ln>
                    <a:noFill/>
                  </a:ln>
                  <a:solidFill>
                    <a:srgbClr val="632BE8"/>
                  </a:solidFill>
                  <a:uLnTx/>
                  <a:uFillTx/>
                  <a:latin typeface="Arial" panose="020B0604020202020204"/>
                  <a:ea typeface="MS PGothic" charset="0"/>
                  <a:cs typeface="Arial" panose="020B0604020202020204" pitchFamily="34" charset="0"/>
                </a:rPr>
                <a:t>MR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572AD24-9081-4C65-9D6B-1F843ECED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6584" y="4121111"/>
              <a:ext cx="0" cy="902067"/>
            </a:xfrm>
            <a:prstGeom prst="line">
              <a:avLst/>
            </a:prstGeom>
            <a:ln w="12700" cap="rnd">
              <a:solidFill>
                <a:srgbClr val="632BE8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Red arrow">
            <a:extLst>
              <a:ext uri="{FF2B5EF4-FFF2-40B4-BE49-F238E27FC236}">
                <a16:creationId xmlns:a16="http://schemas.microsoft.com/office/drawing/2014/main" id="{C5B5193E-6BF2-43E7-8BCD-DB7CFFD40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pic>
        <p:nvPicPr>
          <p:cNvPr id="64" name="Green arrow">
            <a:extLst>
              <a:ext uri="{FF2B5EF4-FFF2-40B4-BE49-F238E27FC236}">
                <a16:creationId xmlns:a16="http://schemas.microsoft.com/office/drawing/2014/main" id="{9D3403CE-9F2E-44FB-A8DF-45FC0AA29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sp>
        <p:nvSpPr>
          <p:cNvPr id="65" name="I&amp;F text">
            <a:extLst>
              <a:ext uri="{FF2B5EF4-FFF2-40B4-BE49-F238E27FC236}">
                <a16:creationId xmlns:a16="http://schemas.microsoft.com/office/drawing/2014/main" id="{9B88ADAC-BA44-436C-92A5-EE3DE4E5FC16}"/>
              </a:ext>
            </a:extLst>
          </p:cNvPr>
          <p:cNvSpPr/>
          <p:nvPr/>
        </p:nvSpPr>
        <p:spPr>
          <a:xfrm rot="110432">
            <a:off x="7860325" y="3213196"/>
            <a:ext cx="2578238" cy="760774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cap="none" normalizeH="0" baseline="0" noProof="0">
                <a:ln>
                  <a:noFill/>
                </a:ln>
                <a:noFill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Inflamação</a:t>
            </a:r>
            <a:br>
              <a:rPr kumimoji="0" lang="pt-PT" sz="1800" b="1" i="0" u="none" strike="noStrike" cap="none" normalizeH="0" baseline="0" noProof="0">
                <a:ln>
                  <a:noFill/>
                </a:ln>
                <a:noFill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</a:br>
            <a:r>
              <a:rPr kumimoji="0" lang="pt-PT" sz="1800" b="1" i="0" u="none" strike="noStrike" cap="none" normalizeH="0" baseline="0" noProof="0">
                <a:ln>
                  <a:noFill/>
                </a:ln>
                <a:noFill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 e fibrose</a:t>
            </a:r>
          </a:p>
        </p:txBody>
      </p:sp>
      <p:sp>
        <p:nvSpPr>
          <p:cNvPr id="66" name="I&amp;F inhibition text">
            <a:extLst>
              <a:ext uri="{FF2B5EF4-FFF2-40B4-BE49-F238E27FC236}">
                <a16:creationId xmlns:a16="http://schemas.microsoft.com/office/drawing/2014/main" id="{53DFB94B-3BFB-46D1-B35A-6C8BBEF9BCF9}"/>
              </a:ext>
            </a:extLst>
          </p:cNvPr>
          <p:cNvSpPr/>
          <p:nvPr/>
        </p:nvSpPr>
        <p:spPr>
          <a:xfrm rot="110432">
            <a:off x="7860325" y="3213196"/>
            <a:ext cx="2578238" cy="760774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Inibição da </a:t>
            </a:r>
            <a:br>
              <a:rPr kumimoji="0" lang="pt-PT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</a:br>
            <a:r>
              <a:rPr kumimoji="0" lang="pt-PT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inflamação e da fibrose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3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5" grpId="0"/>
      <p:bldP spid="65" grpId="1"/>
      <p:bldP spid="65" grpId="2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92BD-DFDF-403B-94D5-48570E80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/>
              <a:t>Critérios de elegibilidade do FIDELIO-DKD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740F5-401B-4956-926D-24AEC8813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9C3EA-F3CB-40BE-92B4-894F99FC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013459"/>
            <a:ext cx="7995794" cy="506124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*</a:t>
            </a:r>
            <a:r>
              <a:rPr lang="pt-PT" dirty="0">
                <a:solidFill>
                  <a:srgbClr val="53585A"/>
                </a:solidFill>
                <a:latin typeface="Arial" panose="020B0604020202020204"/>
                <a:ea typeface="MS PGothic" charset="0"/>
              </a:rPr>
              <a:t>Pressão</a:t>
            </a: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 arterial sistólica (PAS) média em posição sentada ≥170 mmHg ou pressão arterial </a:t>
            </a:r>
            <a:r>
              <a:rPr lang="pt-PT" dirty="0">
                <a:solidFill>
                  <a:srgbClr val="53585A"/>
                </a:solidFill>
                <a:latin typeface="Arial" panose="020B0604020202020204"/>
                <a:ea typeface="MS PGothic" charset="0"/>
              </a:rPr>
              <a:t>diastólica</a:t>
            </a: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/>
                <a:ea typeface="MS PGothic" charset="0"/>
              </a:rPr>
              <a:t> </a:t>
            </a: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(</a:t>
            </a:r>
            <a:r>
              <a:rPr lang="pt-PT" dirty="0">
                <a:solidFill>
                  <a:srgbClr val="53585A"/>
                </a:solidFill>
                <a:latin typeface="Arial" panose="020B0604020202020204"/>
                <a:ea typeface="MS PGothic" charset="0"/>
              </a:rPr>
              <a:t>PAD</a:t>
            </a: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) média em posição sentada ≥110 mmHg na consulta inicial ou </a:t>
            </a:r>
            <a:r>
              <a:rPr lang="pt-PT" dirty="0">
                <a:solidFill>
                  <a:srgbClr val="53585A"/>
                </a:solidFill>
                <a:latin typeface="Arial" panose="020B0604020202020204"/>
                <a:ea typeface="MS PGothic" charset="0"/>
              </a:rPr>
              <a:t>PAS</a:t>
            </a: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 média em posição sentada ≥160 mmHg ou </a:t>
            </a:r>
            <a:r>
              <a:rPr lang="pt-PT" dirty="0">
                <a:solidFill>
                  <a:srgbClr val="53585A"/>
                </a:solidFill>
                <a:latin typeface="Arial" panose="020B0604020202020204"/>
                <a:ea typeface="MS PGothic" charset="0"/>
              </a:rPr>
              <a:t>PAD</a:t>
            </a: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 média em posição sentada ≥100 mmHg na consulta de </a:t>
            </a:r>
            <a:r>
              <a:rPr lang="pt-PT" dirty="0">
                <a:solidFill>
                  <a:srgbClr val="53585A"/>
                </a:solidFill>
                <a:latin typeface="Arial" panose="020B0604020202020204"/>
                <a:ea typeface="MS PGothic" charset="0"/>
              </a:rPr>
              <a:t>screening</a:t>
            </a: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 </a:t>
            </a:r>
            <a:endParaRPr kumimoji="0" lang="pt-PT" b="0" i="0" u="none" strike="sngStrike" cap="none" normalizeH="0" baseline="0" dirty="0">
              <a:ln>
                <a:noFill/>
              </a:ln>
              <a:solidFill>
                <a:srgbClr val="C00000"/>
              </a:solidFill>
              <a:uLnTx/>
              <a:uFillTx/>
              <a:latin typeface="Arial" panose="020B0604020202020204"/>
              <a:ea typeface="MS PGothic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EADB9FD-E33C-4DAD-856C-CF6570781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53959"/>
              </p:ext>
            </p:extLst>
          </p:nvPr>
        </p:nvGraphicFramePr>
        <p:xfrm>
          <a:off x="2426160" y="2888940"/>
          <a:ext cx="9107027" cy="2965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7609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3107393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2823544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270514">
                <a:tc gridSpan="3"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pt-PT" sz="1600" b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Categorias de albuminúria (mg </a:t>
                      </a:r>
                      <a:r>
                        <a:rPr lang="pt-PT" sz="1600" b="0" dirty="0" err="1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albumina/g</a:t>
                      </a:r>
                      <a:r>
                        <a:rPr lang="pt-PT" sz="1600" b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 creatinina))</a:t>
                      </a:r>
                    </a:p>
                  </a:txBody>
                  <a:tcPr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31608"/>
                  </a:ext>
                </a:extLst>
              </a:tr>
              <a:tr h="507214"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A1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Normal a ligeiramente elevada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A2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Moderadamente elevada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A3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Extremamente elevada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12810"/>
                  </a:ext>
                </a:extLst>
              </a:tr>
              <a:tr h="270514"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0-29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30-299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≥300–4999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14904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39A8B5D4-BDBA-4B23-87ED-07F97AD08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82656"/>
              </p:ext>
            </p:extLst>
          </p:nvPr>
        </p:nvGraphicFramePr>
        <p:xfrm>
          <a:off x="659396" y="3937182"/>
          <a:ext cx="1800000" cy="191703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319505">
                <a:tc rowSpan="6"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Categorias de TFG</a:t>
                      </a:r>
                      <a:br>
                        <a:rPr lang="pt-PT" sz="1400" b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pt-PT" sz="1400" b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pt-PT" sz="1200" b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(ml/min/1,73 m</a:t>
                      </a:r>
                      <a:r>
                        <a:rPr lang="pt-PT" sz="1200" b="0" baseline="300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2</a:t>
                      </a:r>
                      <a:r>
                        <a:rPr lang="pt-PT" sz="1200" b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>
                          <a:solidFill>
                            <a:schemeClr val="bg1"/>
                          </a:solidFill>
                        </a:rPr>
                        <a:t>G1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&gt;90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>
                          <a:solidFill>
                            <a:schemeClr val="bg1"/>
                          </a:solidFill>
                        </a:rPr>
                        <a:t>G2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60-89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>
                          <a:solidFill>
                            <a:schemeClr val="bg1"/>
                          </a:solidFill>
                        </a:rPr>
                        <a:t>G3a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45-59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>
                          <a:solidFill>
                            <a:schemeClr val="bg1"/>
                          </a:solidFill>
                        </a:rPr>
                        <a:t>G3b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30-44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>
                          <a:solidFill>
                            <a:schemeClr val="bg1"/>
                          </a:solidFill>
                        </a:rPr>
                        <a:t>G4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15-29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>
                          <a:solidFill>
                            <a:schemeClr val="bg1"/>
                          </a:solidFill>
                        </a:rPr>
                        <a:t>G5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&lt;15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58A6D14-3819-4FBC-9F8A-6FA65086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6" y="1088800"/>
            <a:ext cx="5738898" cy="1800139"/>
          </a:xfrm>
          <a:prstGeom prst="roundRect">
            <a:avLst>
              <a:gd name="adj" fmla="val 0"/>
            </a:avLst>
          </a:prstGeom>
          <a:solidFill>
            <a:schemeClr val="accent2">
              <a:alpha val="1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dirty="0">
              <a:ln>
                <a:noFill/>
              </a:ln>
              <a:solidFill>
                <a:srgbClr val="66B512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A677333-1B2F-4999-9141-A6E75C8C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5" y="1340768"/>
            <a:ext cx="5652135" cy="155383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4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Idade ≥18 anos com DRC e T2D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4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Tratamento prévio com terapia otimizada, incluindo inibidores da enzima conversora da angiotensina (IECA) ou antagonista dos </a:t>
            </a:r>
            <a:r>
              <a:rPr lang="pt-PT" sz="1400" dirty="0">
                <a:solidFill>
                  <a:srgbClr val="66B512">
                    <a:lumMod val="50000"/>
                  </a:srgbClr>
                </a:solidFill>
              </a:rPr>
              <a:t>receptores</a:t>
            </a:r>
            <a:r>
              <a:rPr kumimoji="0" lang="pt-PT" sz="14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 da angiotensina (ARB) a uma dose máx. tolerada durante ≥4 semanas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4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Potássio sérico ≤4,8 </a:t>
            </a:r>
            <a:r>
              <a:rPr kumimoji="0" lang="pt-PT" sz="1400" b="0" i="0" u="none" strike="noStrike" cap="none" normalizeH="0" baseline="0" dirty="0" err="1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mmol/l</a:t>
            </a:r>
            <a:endParaRPr kumimoji="0" lang="pt-PT" sz="1400" b="0" i="0" u="none" strike="noStrike" cap="none" normalizeH="0" baseline="0" dirty="0">
              <a:ln>
                <a:noFill/>
              </a:ln>
              <a:solidFill>
                <a:srgbClr val="66B512">
                  <a:lumMod val="50000"/>
                </a:srgbClr>
              </a:solidFill>
              <a:uLnTx/>
              <a:uFillTx/>
              <a:latin typeface="Arial" pitchFamily="34" charset="0"/>
              <a:ea typeface="ＭＳ Ｐゴシック" pitchFamily="34" charset="-128"/>
            </a:endParaRP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4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Retinopatia diabética em doentes com albuminúria A2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2FCE0-69CC-4773-9641-BB303C45E079}"/>
              </a:ext>
            </a:extLst>
          </p:cNvPr>
          <p:cNvSpPr/>
          <p:nvPr/>
        </p:nvSpPr>
        <p:spPr>
          <a:xfrm>
            <a:off x="528172" y="1088740"/>
            <a:ext cx="3479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anose="020B0604020202020204"/>
                <a:ea typeface="MS PGothic" charset="0"/>
              </a:rPr>
              <a:t>Principais critérios de inclusão 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744B701A-9FA5-4A15-9B8E-DDD516393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731" y="1088801"/>
            <a:ext cx="5031456" cy="1800138"/>
          </a:xfrm>
          <a:prstGeom prst="roundRect">
            <a:avLst>
              <a:gd name="adj" fmla="val 0"/>
            </a:avLst>
          </a:prstGeom>
          <a:solidFill>
            <a:schemeClr val="accent6">
              <a:alpha val="1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dirty="0">
              <a:ln>
                <a:noFill/>
              </a:ln>
              <a:solidFill>
                <a:srgbClr val="F55C6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08921AA-6364-4848-B73E-DDFB597B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658" y="1340768"/>
            <a:ext cx="4658906" cy="1292653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178957" lvl="0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pt-PT" sz="14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Doença renal não diabética, incluindo</a:t>
            </a:r>
            <a:br>
              <a:rPr lang="pt-PT" sz="14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</a:br>
            <a:r>
              <a:rPr lang="pt-PT" sz="14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estenose da artéria renal clinicamente relevante </a:t>
            </a:r>
          </a:p>
          <a:p>
            <a:pPr marL="178957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pt-PT" sz="1400" dirty="0">
                <a:solidFill>
                  <a:srgbClr val="F55C60">
                    <a:lumMod val="50000"/>
                  </a:srgbClr>
                </a:solidFill>
              </a:rPr>
              <a:t>Insuficiência cardíaca com fração de ejeção reduzida (HFrEF) com classe funcional NYHA II–IV</a:t>
            </a:r>
          </a:p>
          <a:p>
            <a:pPr marL="178957" lvl="0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kumimoji="0" lang="pt-PT" sz="1400" b="0" i="0" u="none" strike="noStrike" cap="none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HbA1c &gt;12%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tabLst/>
              <a:defRPr/>
            </a:pPr>
            <a:r>
              <a:rPr kumimoji="0" lang="pt-PT" sz="1400" b="0" i="0" u="none" strike="noStrike" cap="none" normalizeH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Hipertensão arterial não </a:t>
            </a:r>
            <a:r>
              <a:rPr kumimoji="0" lang="pt-PT" sz="1400" b="0" i="0" u="none" strike="noStrike" cap="none" normalizeH="0" dirty="0" err="1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controlada</a:t>
            </a:r>
            <a:r>
              <a:rPr kumimoji="0" lang="pt-PT" sz="1400" b="0" i="0" u="none" strike="noStrike" cap="none" normalizeH="0" baseline="30000" dirty="0" err="1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*</a:t>
            </a:r>
            <a:endParaRPr kumimoji="0" lang="pt-PT" sz="1400" b="0" i="0" u="none" strike="noStrike" cap="none" normalizeH="0" baseline="30000" dirty="0">
              <a:ln>
                <a:noFill/>
              </a:ln>
              <a:solidFill>
                <a:srgbClr val="F55C60">
                  <a:lumMod val="50000"/>
                </a:srgbClr>
              </a:solidFill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8C4E9B-C530-4551-A62E-313594D4C8F5}"/>
              </a:ext>
            </a:extLst>
          </p:cNvPr>
          <p:cNvSpPr/>
          <p:nvPr/>
        </p:nvSpPr>
        <p:spPr>
          <a:xfrm>
            <a:off x="6446556" y="1088740"/>
            <a:ext cx="3479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anose="020B0604020202020204"/>
                <a:ea typeface="MS PGothic" charset="0"/>
              </a:rPr>
              <a:t>Principais critérios de exclusão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45848A-160F-4F90-8DF3-3F740684FDED}"/>
              </a:ext>
            </a:extLst>
          </p:cNvPr>
          <p:cNvGrpSpPr/>
          <p:nvPr/>
        </p:nvGrpSpPr>
        <p:grpSpPr>
          <a:xfrm>
            <a:off x="5808020" y="1138805"/>
            <a:ext cx="468000" cy="468000"/>
            <a:chOff x="8981954" y="-1898248"/>
            <a:chExt cx="891251" cy="8912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F40F85-854B-462B-A1C8-2FF9222911B2}"/>
                </a:ext>
              </a:extLst>
            </p:cNvPr>
            <p:cNvSpPr/>
            <p:nvPr/>
          </p:nvSpPr>
          <p:spPr>
            <a:xfrm>
              <a:off x="898195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7" name="Graphic 36" descr="Checkmark">
              <a:extLst>
                <a:ext uri="{FF2B5EF4-FFF2-40B4-BE49-F238E27FC236}">
                  <a16:creationId xmlns:a16="http://schemas.microsoft.com/office/drawing/2014/main" id="{4B57BF6C-12F6-4062-9170-F206FF6DB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09277" y="-1797201"/>
              <a:ext cx="680283" cy="72503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9652C-C57A-4722-80DE-F9B2B4F4DC12}"/>
              </a:ext>
            </a:extLst>
          </p:cNvPr>
          <p:cNvGrpSpPr/>
          <p:nvPr/>
        </p:nvGrpSpPr>
        <p:grpSpPr>
          <a:xfrm>
            <a:off x="10956592" y="1138805"/>
            <a:ext cx="468000" cy="468000"/>
            <a:chOff x="10046824" y="-1898248"/>
            <a:chExt cx="891251" cy="89125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5307A6-672C-44E1-8A02-26273E2304AF}"/>
                </a:ext>
              </a:extLst>
            </p:cNvPr>
            <p:cNvSpPr/>
            <p:nvPr/>
          </p:nvSpPr>
          <p:spPr>
            <a:xfrm>
              <a:off x="1004682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0" name="Graphic 39" descr="Close">
              <a:extLst>
                <a:ext uri="{FF2B5EF4-FFF2-40B4-BE49-F238E27FC236}">
                  <a16:creationId xmlns:a16="http://schemas.microsoft.com/office/drawing/2014/main" id="{EEF65CF8-BFCA-4EA9-8C33-1CDFAFF35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83273" y="-1748023"/>
              <a:ext cx="618353" cy="590800"/>
            </a:xfrm>
            <a:prstGeom prst="rect">
              <a:avLst/>
            </a:prstGeom>
          </p:spPr>
        </p:pic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DF5880-7BFD-4806-BBDB-A71AAB9CF019}"/>
              </a:ext>
            </a:extLst>
          </p:cNvPr>
          <p:cNvSpPr/>
          <p:nvPr/>
        </p:nvSpPr>
        <p:spPr>
          <a:xfrm>
            <a:off x="5592278" y="4405468"/>
            <a:ext cx="5940910" cy="942620"/>
          </a:xfrm>
          <a:custGeom>
            <a:avLst/>
            <a:gdLst>
              <a:gd name="connsiteX0" fmla="*/ 1585429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585429 w 3168706"/>
              <a:gd name="connsiteY5" fmla="*/ 216000 h 1236600"/>
              <a:gd name="connsiteX6" fmla="*/ 1585429 w 3168706"/>
              <a:gd name="connsiteY6" fmla="*/ 0 h 1236600"/>
              <a:gd name="connsiteX0" fmla="*/ 1585429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585429 w 3168706"/>
              <a:gd name="connsiteY6" fmla="*/ 0 h 1236600"/>
              <a:gd name="connsiteX0" fmla="*/ 1651750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651750 w 3168706"/>
              <a:gd name="connsiteY6" fmla="*/ 0 h 1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706" h="1236600">
                <a:moveTo>
                  <a:pt x="1651750" y="0"/>
                </a:moveTo>
                <a:lnTo>
                  <a:pt x="3168706" y="0"/>
                </a:lnTo>
                <a:lnTo>
                  <a:pt x="3168706" y="1236600"/>
                </a:lnTo>
                <a:lnTo>
                  <a:pt x="0" y="1236600"/>
                </a:lnTo>
                <a:lnTo>
                  <a:pt x="0" y="216000"/>
                </a:lnTo>
                <a:lnTo>
                  <a:pt x="1651750" y="217978"/>
                </a:lnTo>
                <a:lnTo>
                  <a:pt x="165175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8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B5D587EF-E083-469D-A7DF-A23CEE9A401F}"/>
              </a:ext>
            </a:extLst>
          </p:cNvPr>
          <p:cNvSpPr/>
          <p:nvPr/>
        </p:nvSpPr>
        <p:spPr>
          <a:xfrm>
            <a:off x="7752043" y="3621007"/>
            <a:ext cx="3780561" cy="2214488"/>
          </a:xfrm>
          <a:prstGeom prst="roundRect">
            <a:avLst>
              <a:gd name="adj" fmla="val 9548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72000" numCol="1" rtlCol="0" anchor="ctr" anchorCtr="0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91DF"/>
              </a:solidFill>
              <a:latin typeface="Arial" panose="020B0604020202020204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86C41CE-1E81-41F2-8B43-EF4CF12C9750}"/>
              </a:ext>
            </a:extLst>
          </p:cNvPr>
          <p:cNvCxnSpPr>
            <a:cxnSpLocks/>
          </p:cNvCxnSpPr>
          <p:nvPr/>
        </p:nvCxnSpPr>
        <p:spPr>
          <a:xfrm>
            <a:off x="3969655" y="1306409"/>
            <a:ext cx="0" cy="1188000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389653-3E27-42CE-9E36-8C047B19AEE3}"/>
              </a:ext>
            </a:extLst>
          </p:cNvPr>
          <p:cNvCxnSpPr>
            <a:cxnSpLocks/>
          </p:cNvCxnSpPr>
          <p:nvPr/>
        </p:nvCxnSpPr>
        <p:spPr>
          <a:xfrm flipH="1">
            <a:off x="667724" y="1306409"/>
            <a:ext cx="0" cy="1332000"/>
          </a:xfrm>
          <a:prstGeom prst="line">
            <a:avLst/>
          </a:prstGeom>
          <a:ln w="69850" cap="rnd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7CAD28-59ED-4C63-81C4-3395E865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Desenho do estudo FIDELIO-DKD</a:t>
            </a:r>
            <a:br>
              <a:rPr lang="pt-PT" dirty="0"/>
            </a:br>
            <a:endParaRPr lang="pt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57E27-18AB-40FF-A737-6D6AFEE6D9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GB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85F54C-2227-49F1-BDD4-F0874E489C5F}"/>
              </a:ext>
            </a:extLst>
          </p:cNvPr>
          <p:cNvSpPr txBox="1"/>
          <p:nvPr/>
        </p:nvSpPr>
        <p:spPr>
          <a:xfrm>
            <a:off x="665430" y="1016804"/>
            <a:ext cx="3151912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cap="none" normalizeH="0" baseline="0" dirty="0">
                <a:ln>
                  <a:noFill/>
                </a:ln>
                <a:solidFill>
                  <a:srgbClr val="669BD2"/>
                </a:solidFill>
                <a:uLnTx/>
                <a:uFillTx/>
                <a:latin typeface="Arial" panose="020B0604020202020204"/>
                <a:ea typeface="MS PGothic" charset="0"/>
              </a:rPr>
              <a:t>13911 doentes selecionados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204AF-A90C-4F3A-86BA-F5ED4577E46E}"/>
              </a:ext>
            </a:extLst>
          </p:cNvPr>
          <p:cNvSpPr txBox="1"/>
          <p:nvPr/>
        </p:nvSpPr>
        <p:spPr>
          <a:xfrm>
            <a:off x="7511336" y="1016804"/>
            <a:ext cx="3912046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cap="none" normalizeH="0" baseline="0" dirty="0">
                <a:ln>
                  <a:noFill/>
                </a:ln>
                <a:solidFill>
                  <a:srgbClr val="16374D"/>
                </a:solidFill>
                <a:uLnTx/>
                <a:uFillTx/>
                <a:latin typeface="Arial" panose="020B0604020202020204"/>
                <a:ea typeface="MS PGothic" charset="0"/>
              </a:rPr>
              <a:t>Acompanhamento médio de 2,6 anos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2AC9A22-B5DD-4834-8453-8128A44B2E75}"/>
              </a:ext>
            </a:extLst>
          </p:cNvPr>
          <p:cNvCxnSpPr>
            <a:cxnSpLocks/>
          </p:cNvCxnSpPr>
          <p:nvPr/>
        </p:nvCxnSpPr>
        <p:spPr>
          <a:xfrm flipH="1">
            <a:off x="11417366" y="1204809"/>
            <a:ext cx="3722" cy="1720135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3D5C4CB-809C-48B7-BF89-2B4A69CB6ADC}"/>
              </a:ext>
            </a:extLst>
          </p:cNvPr>
          <p:cNvGrpSpPr/>
          <p:nvPr/>
        </p:nvGrpSpPr>
        <p:grpSpPr>
          <a:xfrm>
            <a:off x="3953194" y="2366371"/>
            <a:ext cx="7433593" cy="468000"/>
            <a:chOff x="3953194" y="2467971"/>
            <a:chExt cx="7433593" cy="4680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BE1EB71-BBFB-4E1D-95D2-FE9E25121DD9}"/>
                </a:ext>
              </a:extLst>
            </p:cNvPr>
            <p:cNvGrpSpPr/>
            <p:nvPr/>
          </p:nvGrpSpPr>
          <p:grpSpPr>
            <a:xfrm>
              <a:off x="10781077" y="2485970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3150CBE0-D864-49DE-9120-A2A96398F984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926F82C-0F07-4EE2-B299-158CAD8FCCA0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7F433C4-0F3C-415D-A376-E65A0FB0E19E}"/>
                </a:ext>
              </a:extLst>
            </p:cNvPr>
            <p:cNvSpPr/>
            <p:nvPr/>
          </p:nvSpPr>
          <p:spPr>
            <a:xfrm>
              <a:off x="8942155" y="2485970"/>
              <a:ext cx="2440910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marL="628650"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PT" sz="1400" b="1" dirty="0">
                  <a:solidFill>
                    <a:srgbClr val="53585A"/>
                  </a:solidFill>
                  <a:latin typeface="Arial" panose="020B0604020202020204"/>
                </a:rPr>
                <a:t>Acompanhamento após o tratamento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3C267AC-E097-4B19-B036-4F83E806D201}"/>
                </a:ext>
              </a:extLst>
            </p:cNvPr>
            <p:cNvGrpSpPr/>
            <p:nvPr/>
          </p:nvGrpSpPr>
          <p:grpSpPr>
            <a:xfrm>
              <a:off x="9045079" y="2475664"/>
              <a:ext cx="633120" cy="450000"/>
              <a:chOff x="3721264" y="-2214393"/>
              <a:chExt cx="653880" cy="450000"/>
            </a:xfrm>
            <a:solidFill>
              <a:schemeClr val="tx1"/>
            </a:solidFill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801DC6BD-0214-4D01-8C19-05361095CC57}"/>
                  </a:ext>
                </a:extLst>
              </p:cNvPr>
              <p:cNvSpPr/>
              <p:nvPr/>
            </p:nvSpPr>
            <p:spPr>
              <a:xfrm rot="5400000">
                <a:off x="4057887" y="-2081650"/>
                <a:ext cx="450000" cy="184514"/>
              </a:xfrm>
              <a:prstGeom prst="triangl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872180-2A47-418D-985F-820A872BD4EE}"/>
                  </a:ext>
                </a:extLst>
              </p:cNvPr>
              <p:cNvSpPr/>
              <p:nvPr/>
            </p:nvSpPr>
            <p:spPr>
              <a:xfrm>
                <a:off x="3721264" y="-2204086"/>
                <a:ext cx="462896" cy="432000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rgbClr val="969C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00672DE3-81ED-4F46-AFCC-BEFC190D9C0B}"/>
                </a:ext>
              </a:extLst>
            </p:cNvPr>
            <p:cNvSpPr/>
            <p:nvPr/>
          </p:nvSpPr>
          <p:spPr>
            <a:xfrm>
              <a:off x="3953194" y="2485971"/>
              <a:ext cx="5338504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 w="19050">
              <a:solidFill>
                <a:srgbClr val="969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4E0CDF-5853-4D7B-923D-6925BE59C20F}"/>
                </a:ext>
              </a:extLst>
            </p:cNvPr>
            <p:cNvSpPr/>
            <p:nvPr/>
          </p:nvSpPr>
          <p:spPr>
            <a:xfrm>
              <a:off x="4419435" y="2467971"/>
              <a:ext cx="4257173" cy="468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marL="0" marR="0" lvl="0" indent="265113" algn="l" defTabSz="12146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ＭＳ Ｐゴシック" pitchFamily="34" charset="-128"/>
                  <a:cs typeface="+mn-cs"/>
                </a:rPr>
                <a:t>Placebo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03BEF-B60A-413E-945B-FFBA7BC665A8}"/>
              </a:ext>
            </a:extLst>
          </p:cNvPr>
          <p:cNvGrpSpPr/>
          <p:nvPr/>
        </p:nvGrpSpPr>
        <p:grpSpPr>
          <a:xfrm>
            <a:off x="3953195" y="1765668"/>
            <a:ext cx="7433592" cy="468000"/>
            <a:chOff x="3953195" y="1651368"/>
            <a:chExt cx="7433592" cy="46800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977348B-54D8-499D-ACE6-002B43C6A07B}"/>
                </a:ext>
              </a:extLst>
            </p:cNvPr>
            <p:cNvGrpSpPr/>
            <p:nvPr/>
          </p:nvGrpSpPr>
          <p:grpSpPr>
            <a:xfrm>
              <a:off x="10781077" y="1672116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85DCCAA6-1538-45C3-A8E9-2C1B9147E446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A0E7963-FF1F-4D32-8CD3-C34EFF1CA8BA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2CF97097-1D2A-4116-B142-2160830E1AEC}"/>
                </a:ext>
              </a:extLst>
            </p:cNvPr>
            <p:cNvSpPr/>
            <p:nvPr/>
          </p:nvSpPr>
          <p:spPr>
            <a:xfrm>
              <a:off x="8942155" y="1672116"/>
              <a:ext cx="2444632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628650" marR="0" lvl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cap="none" normalizeH="0" baseline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Acompanhamento</a:t>
              </a:r>
              <a:br>
                <a:rPr kumimoji="0" lang="pt-PT" sz="1400" b="1" i="0" u="none" strike="noStrike" cap="none" normalizeH="0" baseline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pt-PT" sz="1400" b="1" i="0" u="none" strike="noStrike" cap="none" normalizeH="0" baseline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após o tratamento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CCB871A-20AC-4FCE-B2C5-77710C2C6D3A}"/>
                </a:ext>
              </a:extLst>
            </p:cNvPr>
            <p:cNvGrpSpPr/>
            <p:nvPr/>
          </p:nvGrpSpPr>
          <p:grpSpPr>
            <a:xfrm>
              <a:off x="3953195" y="1651368"/>
              <a:ext cx="5725006" cy="468000"/>
              <a:chOff x="3422651" y="2937158"/>
              <a:chExt cx="5912731" cy="46800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D4DF8E0-AB99-4018-B800-4532335FA744}"/>
                  </a:ext>
                </a:extLst>
              </p:cNvPr>
              <p:cNvGrpSpPr/>
              <p:nvPr/>
            </p:nvGrpSpPr>
            <p:grpSpPr>
              <a:xfrm>
                <a:off x="3422651" y="2955158"/>
                <a:ext cx="5912731" cy="432000"/>
                <a:chOff x="-1537587" y="-2204086"/>
                <a:chExt cx="5912731" cy="432000"/>
              </a:xfrm>
              <a:solidFill>
                <a:schemeClr val="bg2"/>
              </a:solidFill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3AE7C74-1E0B-48F6-8C5E-DAF6877FBDA6}"/>
                    </a:ext>
                  </a:extLst>
                </p:cNvPr>
                <p:cNvGrpSpPr/>
                <p:nvPr/>
              </p:nvGrpSpPr>
              <p:grpSpPr>
                <a:xfrm>
                  <a:off x="3420180" y="-2204086"/>
                  <a:ext cx="954964" cy="432000"/>
                  <a:chOff x="3420180" y="-2204086"/>
                  <a:chExt cx="954964" cy="432000"/>
                </a:xfrm>
                <a:grpFill/>
              </p:grpSpPr>
              <p:sp>
                <p:nvSpPr>
                  <p:cNvPr id="65" name="Isosceles Triangle 64">
                    <a:extLst>
                      <a:ext uri="{FF2B5EF4-FFF2-40B4-BE49-F238E27FC236}">
                        <a16:creationId xmlns:a16="http://schemas.microsoft.com/office/drawing/2014/main" id="{FEF10457-DA81-4DFD-99E8-C2B9CFDC0D3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66887" y="-2080343"/>
                    <a:ext cx="432000" cy="184514"/>
                  </a:xfrm>
                  <a:prstGeom prst="triangl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AF2AFF94-B1DE-4FC8-850B-65F1D156DAAC}"/>
                      </a:ext>
                    </a:extLst>
                  </p:cNvPr>
                  <p:cNvSpPr/>
                  <p:nvPr/>
                </p:nvSpPr>
                <p:spPr>
                  <a:xfrm>
                    <a:off x="3420180" y="-2204086"/>
                    <a:ext cx="763979" cy="432000"/>
                  </a:xfrm>
                  <a:prstGeom prst="rect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ED93D7B4-7D4E-42C4-9E4E-8D3B54646023}"/>
                    </a:ext>
                  </a:extLst>
                </p:cNvPr>
                <p:cNvSpPr/>
                <p:nvPr/>
              </p:nvSpPr>
              <p:spPr>
                <a:xfrm>
                  <a:off x="-1537587" y="-2204086"/>
                  <a:ext cx="5258837" cy="43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CBB1A35-A570-453E-8973-A5FA405E824B}"/>
                  </a:ext>
                </a:extLst>
              </p:cNvPr>
              <p:cNvSpPr/>
              <p:nvPr/>
            </p:nvSpPr>
            <p:spPr>
              <a:xfrm>
                <a:off x="3904176" y="2937158"/>
                <a:ext cx="5212400" cy="468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marL="0" marR="0" lvl="0" indent="265113" algn="l" defTabSz="121464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Arial" panose="020B0604020202020204"/>
                    <a:ea typeface="ＭＳ Ｐゴシック" pitchFamily="34" charset="-128"/>
                    <a:cs typeface="+mn-cs"/>
                  </a:rPr>
                  <a:t>Finerenona 10 ou 20 mg 1xd*</a:t>
                </a:r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886D1AE-ED13-44A6-BBBD-76D29D4F8D2C}"/>
              </a:ext>
            </a:extLst>
          </p:cNvPr>
          <p:cNvSpPr/>
          <p:nvPr/>
        </p:nvSpPr>
        <p:spPr>
          <a:xfrm>
            <a:off x="3513817" y="1832253"/>
            <a:ext cx="922832" cy="9228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348EE9-515B-4ABA-AABC-7B1FE7BB02CE}"/>
              </a:ext>
            </a:extLst>
          </p:cNvPr>
          <p:cNvGrpSpPr/>
          <p:nvPr/>
        </p:nvGrpSpPr>
        <p:grpSpPr>
          <a:xfrm>
            <a:off x="3441440" y="2077669"/>
            <a:ext cx="389897" cy="432000"/>
            <a:chOff x="4076700" y="-2204086"/>
            <a:chExt cx="443593" cy="43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8AFF5F6C-458A-4823-9C43-DDA6648D18B6}"/>
                </a:ext>
              </a:extLst>
            </p:cNvPr>
            <p:cNvSpPr/>
            <p:nvPr/>
          </p:nvSpPr>
          <p:spPr>
            <a:xfrm rot="5400000">
              <a:off x="4212036" y="-2080343"/>
              <a:ext cx="432000" cy="184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5E10DAF-380C-4E58-BE30-4F585D17C2C6}"/>
                </a:ext>
              </a:extLst>
            </p:cNvPr>
            <p:cNvSpPr/>
            <p:nvPr/>
          </p:nvSpPr>
          <p:spPr>
            <a:xfrm>
              <a:off x="4076700" y="-2204086"/>
              <a:ext cx="25908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F80442A-C25E-4CCF-B253-67DF7E3E1979}"/>
              </a:ext>
            </a:extLst>
          </p:cNvPr>
          <p:cNvSpPr/>
          <p:nvPr/>
        </p:nvSpPr>
        <p:spPr>
          <a:xfrm>
            <a:off x="2243703" y="2077668"/>
            <a:ext cx="1533014" cy="432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R="0" lvl="0" indent="360363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>
                <a:solidFill>
                  <a:srgbClr val="53585A"/>
                </a:solidFill>
                <a:latin typeface="Arial" panose="020B0604020202020204"/>
              </a:rPr>
              <a:t>Screening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45679B-986A-403B-8621-2C69AB9390BC}"/>
              </a:ext>
            </a:extLst>
          </p:cNvPr>
          <p:cNvGrpSpPr/>
          <p:nvPr/>
        </p:nvGrpSpPr>
        <p:grpSpPr>
          <a:xfrm>
            <a:off x="734237" y="2077668"/>
            <a:ext cx="2089569" cy="432000"/>
            <a:chOff x="2800894" y="-2204086"/>
            <a:chExt cx="1719399" cy="432000"/>
          </a:xfrm>
          <a:solidFill>
            <a:schemeClr val="accent1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51F6E5-9C96-4C24-837C-BE55F0714FD0}"/>
                </a:ext>
              </a:extLst>
            </p:cNvPr>
            <p:cNvGrpSpPr/>
            <p:nvPr/>
          </p:nvGrpSpPr>
          <p:grpSpPr>
            <a:xfrm>
              <a:off x="4076700" y="-2204086"/>
              <a:ext cx="443593" cy="432000"/>
              <a:chOff x="4076700" y="-2204086"/>
              <a:chExt cx="443593" cy="432000"/>
            </a:xfrm>
            <a:grpFill/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8A341A22-7B64-4DA8-BD65-27D4E1C11BBC}"/>
                  </a:ext>
                </a:extLst>
              </p:cNvPr>
              <p:cNvSpPr/>
              <p:nvPr/>
            </p:nvSpPr>
            <p:spPr>
              <a:xfrm rot="5400000">
                <a:off x="4212036" y="-2080343"/>
                <a:ext cx="432000" cy="1845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3C43194-C653-4F8B-BDD6-B67BA52B2B76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7B8753D-8D12-4F7F-A677-5446D9919056}"/>
                </a:ext>
              </a:extLst>
            </p:cNvPr>
            <p:cNvSpPr/>
            <p:nvPr/>
          </p:nvSpPr>
          <p:spPr>
            <a:xfrm>
              <a:off x="2800894" y="-2204086"/>
              <a:ext cx="1539966" cy="43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pt-PT" sz="1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Fase inicial</a:t>
              </a:r>
              <a:br>
                <a:rPr kumimoji="0" lang="pt-PT" sz="1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pt-PT" sz="110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 (</a:t>
              </a:r>
              <a:r>
                <a:rPr lang="pt-PT" sz="1100" dirty="0"/>
                <a:t>4–16 semanas</a:t>
              </a:r>
              <a:r>
                <a:rPr lang="pt-PT" sz="1100" dirty="0">
                  <a:solidFill>
                    <a:srgbClr val="FFFFFF"/>
                  </a:solidFill>
                  <a:latin typeface="Arial" panose="020B0604020202020204"/>
                </a:rPr>
                <a:t>)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797A111-5322-4ED2-9496-B5CBB3442ED9}"/>
              </a:ext>
            </a:extLst>
          </p:cNvPr>
          <p:cNvSpPr txBox="1"/>
          <p:nvPr/>
        </p:nvSpPr>
        <p:spPr>
          <a:xfrm>
            <a:off x="3979916" y="1016804"/>
            <a:ext cx="3682508" cy="648000"/>
          </a:xfrm>
          <a:prstGeom prst="rect">
            <a:avLst/>
          </a:prstGeom>
        </p:spPr>
        <p:txBody>
          <a:bodyPr vert="horz" wrap="square" lIns="91440" tIns="72000" rIns="91440" bIns="45720" rtlCol="0" anchor="t">
            <a:noAutofit/>
          </a:bodyPr>
          <a:lstStyle/>
          <a:p>
            <a:pPr marL="0" marR="0" lvl="0" indent="0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cap="none" normalizeH="0" baseline="0" dirty="0">
                <a:ln>
                  <a:noFill/>
                </a:ln>
                <a:solidFill>
                  <a:srgbClr val="16374D"/>
                </a:solidFill>
                <a:uLnTx/>
                <a:uFillTx/>
                <a:latin typeface="Arial" panose="020B0604020202020204"/>
                <a:ea typeface="MS PGothic" charset="0"/>
              </a:rPr>
              <a:t>5734 doentes aleatorizados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F6F07BD-5DC8-41AB-A8CD-41C6E9CEE2AF}"/>
              </a:ext>
            </a:extLst>
          </p:cNvPr>
          <p:cNvSpPr/>
          <p:nvPr/>
        </p:nvSpPr>
        <p:spPr>
          <a:xfrm>
            <a:off x="582308" y="2899668"/>
            <a:ext cx="3370886" cy="432000"/>
          </a:xfrm>
          <a:prstGeom prst="roundRect">
            <a:avLst>
              <a:gd name="adj" fmla="val 50000"/>
            </a:avLst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PT" sz="20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Objetivos primários hierárquicos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6D27FC-57D4-4B56-9B62-8DE042A64EDD}"/>
              </a:ext>
            </a:extLst>
          </p:cNvPr>
          <p:cNvGrpSpPr/>
          <p:nvPr/>
        </p:nvGrpSpPr>
        <p:grpSpPr>
          <a:xfrm>
            <a:off x="605542" y="3621006"/>
            <a:ext cx="3659371" cy="2214490"/>
            <a:chOff x="605542" y="3559645"/>
            <a:chExt cx="3659371" cy="221449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069D293-DE6B-4784-93B9-5A88163F922F}"/>
                </a:ext>
              </a:extLst>
            </p:cNvPr>
            <p:cNvSpPr/>
            <p:nvPr/>
          </p:nvSpPr>
          <p:spPr>
            <a:xfrm>
              <a:off x="645296" y="3559646"/>
              <a:ext cx="3557423" cy="2214489"/>
            </a:xfrm>
            <a:prstGeom prst="roundRect">
              <a:avLst>
                <a:gd name="adj" fmla="val 10981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91DF"/>
                </a:solidFill>
                <a:latin typeface="Arial" panose="020B0604020202020204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3A71AA-2DFE-442E-98C8-B6FA815FF9E9}"/>
                </a:ext>
              </a:extLst>
            </p:cNvPr>
            <p:cNvSpPr/>
            <p:nvPr/>
          </p:nvSpPr>
          <p:spPr>
            <a:xfrm>
              <a:off x="605542" y="4185671"/>
              <a:ext cx="2613041" cy="132343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Tempo até à insuficiência renal</a:t>
              </a:r>
              <a:r>
                <a:rPr kumimoji="0" lang="pt-PT" sz="1600" b="0" i="0" u="none" strike="noStrike" cap="none" normalizeH="0" baseline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MS PGothic" charset="0"/>
                </a:rPr>
                <a:t>, </a:t>
              </a:r>
              <a: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diminuição sustentada de ≥40% </a:t>
              </a:r>
              <a:r>
                <a:rPr kumimoji="0" lang="pt-PT" sz="1600" b="0" i="0" u="none" strike="noStrike" cap="none" normalizeH="0" baseline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MS PGothic" charset="0"/>
                </a:rPr>
                <a:t>na eGFR </a:t>
              </a:r>
              <a: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em</a:t>
              </a:r>
              <a:r>
                <a:rPr kumimoji="0" lang="pt-PT" sz="1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Arial" panose="020B0604020202020204"/>
                  <a:ea typeface="MS PGothic" charset="0"/>
                </a:rPr>
                <a:t> </a:t>
              </a:r>
              <a: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relação</a:t>
              </a:r>
              <a:r>
                <a:rPr kumimoji="0" lang="pt-PT" sz="1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Arial" panose="020B0604020202020204"/>
                  <a:ea typeface="MS PGothic" charset="0"/>
                </a:rPr>
                <a:t> </a:t>
              </a:r>
              <a: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ao</a:t>
              </a:r>
              <a:r>
                <a:rPr kumimoji="0" lang="pt-PT" sz="1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Arial" panose="020B0604020202020204"/>
                  <a:ea typeface="MS PGothic" charset="0"/>
                </a:rPr>
                <a:t> </a:t>
              </a:r>
              <a: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basal</a:t>
              </a:r>
              <a:br>
                <a:rPr kumimoji="0" lang="pt-PT" sz="1600" b="0" i="0" u="none" strike="noStrike" cap="none" normalizeH="0" baseline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MS PGothic" charset="0"/>
                </a:rPr>
              </a:br>
              <a:r>
                <a:rPr kumimoji="0" lang="pt-PT" sz="1600" b="0" i="0" u="none" strike="noStrike" cap="none" normalizeH="0" baseline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MS PGothic" charset="0"/>
                </a:rPr>
                <a:t>ou morte renal</a:t>
              </a:r>
            </a:p>
          </p:txBody>
        </p:sp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2D9778FD-A924-413F-9E1A-A028D31B6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439" r="19373" b="1834"/>
            <a:stretch/>
          </p:blipFill>
          <p:spPr>
            <a:xfrm>
              <a:off x="3218584" y="4243773"/>
              <a:ext cx="911962" cy="1246552"/>
            </a:xfrm>
            <a:prstGeom prst="rect">
              <a:avLst/>
            </a:prstGeom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E023EB-9365-4044-9FA3-4BBFCE90B9C1}"/>
                </a:ext>
              </a:extLst>
            </p:cNvPr>
            <p:cNvGrpSpPr/>
            <p:nvPr/>
          </p:nvGrpSpPr>
          <p:grpSpPr>
            <a:xfrm>
              <a:off x="647876" y="3559645"/>
              <a:ext cx="3617037" cy="432000"/>
              <a:chOff x="570491" y="3428028"/>
              <a:chExt cx="3177185" cy="43200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575B532-0D87-44F7-AA96-9DCC152C5CF0}"/>
                  </a:ext>
                </a:extLst>
              </p:cNvPr>
              <p:cNvSpPr/>
              <p:nvPr/>
            </p:nvSpPr>
            <p:spPr>
              <a:xfrm>
                <a:off x="570491" y="3428028"/>
                <a:ext cx="3046187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AutoNum type="arabicPeriod"/>
                </a:pPr>
                <a:r>
                  <a:rPr lang="pt-PT" sz="1600" b="1">
                    <a:solidFill>
                      <a:schemeClr val="bg1"/>
                    </a:solidFill>
                    <a:ea typeface="MS PGothic" charset="0"/>
                  </a:rPr>
                  <a:t>Composto renal </a:t>
                </a: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D6489632-F191-4F16-9F5E-6990BE109E70}"/>
                  </a:ext>
                </a:extLst>
              </p:cNvPr>
              <p:cNvSpPr/>
              <p:nvPr/>
            </p:nvSpPr>
            <p:spPr>
              <a:xfrm>
                <a:off x="3395298" y="3428028"/>
                <a:ext cx="352378" cy="432000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DAF957-FB2E-4F3A-A9FD-362D8540C588}"/>
              </a:ext>
            </a:extLst>
          </p:cNvPr>
          <p:cNvGrpSpPr/>
          <p:nvPr/>
        </p:nvGrpSpPr>
        <p:grpSpPr>
          <a:xfrm>
            <a:off x="4507914" y="3621006"/>
            <a:ext cx="3001128" cy="2214489"/>
            <a:chOff x="4476817" y="3559645"/>
            <a:chExt cx="3001128" cy="2214489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5E13925F-DD58-40B5-978A-D0587C0BEC3B}"/>
                </a:ext>
              </a:extLst>
            </p:cNvPr>
            <p:cNvSpPr/>
            <p:nvPr/>
          </p:nvSpPr>
          <p:spPr>
            <a:xfrm>
              <a:off x="4498158" y="3559645"/>
              <a:ext cx="2919619" cy="2214489"/>
            </a:xfrm>
            <a:prstGeom prst="roundRect">
              <a:avLst>
                <a:gd name="adj" fmla="val 9834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91DF"/>
                </a:solidFill>
                <a:latin typeface="Arial" panose="020B0604020202020204"/>
              </a:endParaRPr>
            </a:p>
          </p:txBody>
        </p:sp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4CE54EB6-BA97-4789-AF17-143F7793B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281" t="8512" r="21696" b="12863"/>
            <a:stretch/>
          </p:blipFill>
          <p:spPr>
            <a:xfrm>
              <a:off x="6502161" y="4329662"/>
              <a:ext cx="862929" cy="898571"/>
            </a:xfrm>
            <a:prstGeom prst="rect">
              <a:avLst/>
            </a:prstGeom>
            <a:effectLst/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F34C56B-78DE-4A0C-851C-D9CC998C2FF4}"/>
                </a:ext>
              </a:extLst>
            </p:cNvPr>
            <p:cNvSpPr/>
            <p:nvPr/>
          </p:nvSpPr>
          <p:spPr>
            <a:xfrm>
              <a:off x="4476817" y="4136912"/>
              <a:ext cx="2488186" cy="156966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Tempo até à morte cardiovascular, </a:t>
              </a:r>
              <a:b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</a:br>
              <a: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infarto</a:t>
              </a:r>
              <a:r>
                <a:rPr lang="pt-PT" sz="1600" dirty="0">
                  <a:solidFill>
                    <a:srgbClr val="C00000"/>
                  </a:solidFill>
                  <a:latin typeface="Arial" panose="020B0604020202020204"/>
                  <a:ea typeface="MS PGothic" charset="0"/>
                </a:rPr>
                <a:t> </a:t>
              </a:r>
              <a: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do miocárdio</a:t>
              </a:r>
              <a:b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</a:br>
              <a: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não fatal, AVC não</a:t>
              </a:r>
              <a:b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</a:br>
              <a: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fatal ou hospitalização</a:t>
              </a:r>
              <a:b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</a:br>
              <a:r>
                <a:rPr lang="pt-PT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por insuficiência cardíaca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45FF819-41D7-4BAB-A3C0-F53AFF8FBA35}"/>
                </a:ext>
              </a:extLst>
            </p:cNvPr>
            <p:cNvGrpSpPr/>
            <p:nvPr/>
          </p:nvGrpSpPr>
          <p:grpSpPr>
            <a:xfrm>
              <a:off x="4498159" y="3559653"/>
              <a:ext cx="2979786" cy="432000"/>
              <a:chOff x="667724" y="3428030"/>
              <a:chExt cx="2757524" cy="398416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5555AEE8-7C1C-4E1A-A925-AB4755FBFCA5}"/>
                  </a:ext>
                </a:extLst>
              </p:cNvPr>
              <p:cNvSpPr/>
              <p:nvPr/>
            </p:nvSpPr>
            <p:spPr>
              <a:xfrm>
                <a:off x="667724" y="3428030"/>
                <a:ext cx="2584602" cy="39841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+mj-lt"/>
                  <a:buAutoNum type="arabicPeriod" startAt="2"/>
                </a:pPr>
                <a:r>
                  <a:rPr lang="pt-PT" sz="1600" b="1">
                    <a:solidFill>
                      <a:schemeClr val="bg1"/>
                    </a:solidFill>
                    <a:ea typeface="MS PGothic" charset="0"/>
                  </a:rPr>
                  <a:t>Composto cardiovascular </a:t>
                </a:r>
              </a:p>
            </p:txBody>
          </p:sp>
          <p:sp>
            <p:nvSpPr>
              <p:cNvPr id="128" name="Arrow: Pentagon 127">
                <a:extLst>
                  <a:ext uri="{FF2B5EF4-FFF2-40B4-BE49-F238E27FC236}">
                    <a16:creationId xmlns:a16="http://schemas.microsoft.com/office/drawing/2014/main" id="{921A7C5B-3411-4124-90C5-BD16A1A06A67}"/>
                  </a:ext>
                </a:extLst>
              </p:cNvPr>
              <p:cNvSpPr/>
              <p:nvPr/>
            </p:nvSpPr>
            <p:spPr>
              <a:xfrm>
                <a:off x="3072869" y="3428030"/>
                <a:ext cx="352379" cy="398416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DDB67A-17DC-4167-B59D-81BBD265884A}"/>
              </a:ext>
            </a:extLst>
          </p:cNvPr>
          <p:cNvGrpSpPr/>
          <p:nvPr/>
        </p:nvGrpSpPr>
        <p:grpSpPr>
          <a:xfrm>
            <a:off x="7754488" y="4191316"/>
            <a:ext cx="3542603" cy="492961"/>
            <a:chOff x="7754488" y="3937091"/>
            <a:chExt cx="3542603" cy="4929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9C1149-5309-492C-8E22-731B088AEAA2}"/>
                </a:ext>
              </a:extLst>
            </p:cNvPr>
            <p:cNvGrpSpPr/>
            <p:nvPr/>
          </p:nvGrpSpPr>
          <p:grpSpPr>
            <a:xfrm>
              <a:off x="7754488" y="3998052"/>
              <a:ext cx="1051949" cy="432000"/>
              <a:chOff x="8093748" y="7149873"/>
              <a:chExt cx="787415" cy="395574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ACEBDEE1-EF0B-4F01-982D-97DD39CE70AB}"/>
                  </a:ext>
                </a:extLst>
              </p:cNvPr>
              <p:cNvGrpSpPr/>
              <p:nvPr/>
            </p:nvGrpSpPr>
            <p:grpSpPr>
              <a:xfrm>
                <a:off x="8093748" y="7149873"/>
                <a:ext cx="787415" cy="395574"/>
                <a:chOff x="8093748" y="6736923"/>
                <a:chExt cx="787415" cy="395574"/>
              </a:xfrm>
            </p:grpSpPr>
            <p:sp>
              <p:nvSpPr>
                <p:cNvPr id="135" name="Arrow: Pentagon 134">
                  <a:extLst>
                    <a:ext uri="{FF2B5EF4-FFF2-40B4-BE49-F238E27FC236}">
                      <a16:creationId xmlns:a16="http://schemas.microsoft.com/office/drawing/2014/main" id="{F65469C0-87E8-43B3-A877-3C2F0B5E33FB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5DA6456-9A72-4FF0-A06F-EE8A1B90F796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688541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pt-PT" sz="1400" b="1">
                      <a:solidFill>
                        <a:schemeClr val="bg1"/>
                      </a:solidFill>
                      <a:ea typeface="MS PGothic" charset="0"/>
                    </a:rPr>
                    <a:t>4.</a:t>
                  </a:r>
                </a:p>
              </p:txBody>
            </p:sp>
          </p:grpSp>
          <p:pic>
            <p:nvPicPr>
              <p:cNvPr id="115" name="Picture 1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01514DC-E5F1-428D-BD77-4A6F9D79F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7173337"/>
                <a:ext cx="266023" cy="348645"/>
              </a:xfrm>
              <a:prstGeom prst="rect">
                <a:avLst/>
              </a:prstGeom>
            </p:spPr>
          </p:pic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3EC1B57-AD65-4FA3-BBD1-0E76B310AE5A}"/>
                </a:ext>
              </a:extLst>
            </p:cNvPr>
            <p:cNvSpPr txBox="1"/>
            <p:nvPr/>
          </p:nvSpPr>
          <p:spPr>
            <a:xfrm>
              <a:off x="8829365" y="3937091"/>
              <a:ext cx="2467726" cy="39315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pt-PT" sz="1400" dirty="0">
                  <a:solidFill>
                    <a:schemeClr val="accent3"/>
                  </a:solidFill>
                  <a:latin typeface="+mn-lt"/>
                </a:rPr>
                <a:t>Hospitalização por </a:t>
              </a:r>
              <a:br>
                <a:rPr lang="pt-PT" sz="1400" dirty="0">
                  <a:solidFill>
                    <a:schemeClr val="accent3"/>
                  </a:solidFill>
                  <a:latin typeface="+mn-lt"/>
                </a:rPr>
              </a:br>
              <a:r>
                <a:rPr lang="pt-PT" sz="1400" dirty="0">
                  <a:solidFill>
                    <a:schemeClr val="accent3"/>
                  </a:solidFill>
                  <a:latin typeface="+mn-lt"/>
                </a:rPr>
                <a:t>qualquer causa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16CAAA-B2DF-4552-B052-6607CEAD5021}"/>
              </a:ext>
            </a:extLst>
          </p:cNvPr>
          <p:cNvGrpSpPr/>
          <p:nvPr/>
        </p:nvGrpSpPr>
        <p:grpSpPr>
          <a:xfrm>
            <a:off x="7754490" y="4833186"/>
            <a:ext cx="3429448" cy="432017"/>
            <a:chOff x="7754490" y="4447542"/>
            <a:chExt cx="3429448" cy="4320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629AAC-6569-44A3-8A74-BC9E63FCFCCA}"/>
                </a:ext>
              </a:extLst>
            </p:cNvPr>
            <p:cNvGrpSpPr/>
            <p:nvPr/>
          </p:nvGrpSpPr>
          <p:grpSpPr>
            <a:xfrm>
              <a:off x="7754490" y="4447559"/>
              <a:ext cx="1051949" cy="432000"/>
              <a:chOff x="8093748" y="7646715"/>
              <a:chExt cx="787415" cy="395574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DB170EB-22EB-4A7C-B0DD-FD01C6317E6C}"/>
                  </a:ext>
                </a:extLst>
              </p:cNvPr>
              <p:cNvGrpSpPr/>
              <p:nvPr/>
            </p:nvGrpSpPr>
            <p:grpSpPr>
              <a:xfrm>
                <a:off x="8093748" y="7646715"/>
                <a:ext cx="787415" cy="395574"/>
                <a:chOff x="8093748" y="6736923"/>
                <a:chExt cx="787415" cy="395574"/>
              </a:xfrm>
            </p:grpSpPr>
            <p:sp>
              <p:nvSpPr>
                <p:cNvPr id="139" name="Arrow: Pentagon 138">
                  <a:extLst>
                    <a:ext uri="{FF2B5EF4-FFF2-40B4-BE49-F238E27FC236}">
                      <a16:creationId xmlns:a16="http://schemas.microsoft.com/office/drawing/2014/main" id="{6AE66A73-ACB4-4093-9F43-6309AC4266F1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E019822A-FF3A-4F68-92D1-14184C3519D9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pt-PT" sz="1400" b="1">
                      <a:solidFill>
                        <a:schemeClr val="bg1"/>
                      </a:solidFill>
                      <a:ea typeface="MS PGothic" charset="0"/>
                    </a:rPr>
                    <a:t>5.</a:t>
                  </a:r>
                </a:p>
              </p:txBody>
            </p:sp>
          </p:grpSp>
          <p:pic>
            <p:nvPicPr>
              <p:cNvPr id="118" name="Picture 11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A0CF0E-7328-4AEB-A107-431D95761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7677666"/>
                <a:ext cx="288000" cy="333672"/>
              </a:xfrm>
              <a:prstGeom prst="rect">
                <a:avLst/>
              </a:prstGeom>
            </p:spPr>
          </p:pic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0D67F0D-4BD0-43B7-846F-2455C273F207}"/>
                </a:ext>
              </a:extLst>
            </p:cNvPr>
            <p:cNvSpPr txBox="1"/>
            <p:nvPr/>
          </p:nvSpPr>
          <p:spPr>
            <a:xfrm>
              <a:off x="8829372" y="4447542"/>
              <a:ext cx="2354566" cy="38253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ts val="600"/>
                </a:spcBef>
                <a:defRPr sz="1400">
                  <a:solidFill>
                    <a:schemeClr val="accent3"/>
                  </a:solidFill>
                </a:defRPr>
              </a:lvl1pPr>
            </a:lstStyle>
            <a:p>
              <a:r>
                <a:rPr lang="pt-PT"/>
                <a:t>Variação na razão  </a:t>
              </a:r>
              <a:r>
                <a:rPr lang="pt-PT" dirty="0"/>
                <a:t>albumina urinária: creatinina (UACR)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C6E90-17E0-403E-891D-F65AAB33DEB2}"/>
              </a:ext>
            </a:extLst>
          </p:cNvPr>
          <p:cNvGrpSpPr/>
          <p:nvPr/>
        </p:nvGrpSpPr>
        <p:grpSpPr>
          <a:xfrm>
            <a:off x="7754490" y="5403495"/>
            <a:ext cx="3542606" cy="432000"/>
            <a:chOff x="7754490" y="4897065"/>
            <a:chExt cx="3542606" cy="43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1DE6AB-639D-4BCD-804F-38F80849C27F}"/>
                </a:ext>
              </a:extLst>
            </p:cNvPr>
            <p:cNvGrpSpPr/>
            <p:nvPr/>
          </p:nvGrpSpPr>
          <p:grpSpPr>
            <a:xfrm>
              <a:off x="7754490" y="4897065"/>
              <a:ext cx="1051949" cy="432000"/>
              <a:chOff x="8093755" y="8059669"/>
              <a:chExt cx="787416" cy="395574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6A1A3FAE-8F2D-493A-8C69-81D2D3BAEF92}"/>
                  </a:ext>
                </a:extLst>
              </p:cNvPr>
              <p:cNvGrpSpPr/>
              <p:nvPr/>
            </p:nvGrpSpPr>
            <p:grpSpPr>
              <a:xfrm>
                <a:off x="8093755" y="8059669"/>
                <a:ext cx="787416" cy="395574"/>
                <a:chOff x="8093748" y="6736923"/>
                <a:chExt cx="787419" cy="395574"/>
              </a:xfrm>
            </p:grpSpPr>
            <p:sp>
              <p:nvSpPr>
                <p:cNvPr id="144" name="Arrow: Pentagon 143">
                  <a:extLst>
                    <a:ext uri="{FF2B5EF4-FFF2-40B4-BE49-F238E27FC236}">
                      <a16:creationId xmlns:a16="http://schemas.microsoft.com/office/drawing/2014/main" id="{E917B08C-460C-4D3C-AA62-A85C56F5E59F}"/>
                    </a:ext>
                  </a:extLst>
                </p:cNvPr>
                <p:cNvSpPr/>
                <p:nvPr/>
              </p:nvSpPr>
              <p:spPr>
                <a:xfrm>
                  <a:off x="8528788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CCF4DD47-E320-4DA2-8788-9357FF59E0C4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pt-PT" sz="1400" b="1">
                      <a:solidFill>
                        <a:schemeClr val="bg1"/>
                      </a:solidFill>
                      <a:ea typeface="MS PGothic" charset="0"/>
                    </a:rPr>
                    <a:t>6.</a:t>
                  </a:r>
                </a:p>
              </p:txBody>
            </p:sp>
          </p:grpSp>
          <p:pic>
            <p:nvPicPr>
              <p:cNvPr id="121" name="Picture 1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0A353CA-C899-4C8D-B1D4-71F90697D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8102005"/>
                <a:ext cx="288000" cy="310900"/>
              </a:xfrm>
              <a:prstGeom prst="rect">
                <a:avLst/>
              </a:prstGeom>
            </p:spPr>
          </p:pic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DAB97A3-F7B8-43D9-9F31-03543D13B1EC}"/>
                </a:ext>
              </a:extLst>
            </p:cNvPr>
            <p:cNvSpPr txBox="1"/>
            <p:nvPr/>
          </p:nvSpPr>
          <p:spPr>
            <a:xfrm>
              <a:off x="8829372" y="4897065"/>
              <a:ext cx="2467724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pt-PT" sz="1400">
                  <a:solidFill>
                    <a:schemeClr val="accent3"/>
                  </a:solidFill>
                  <a:latin typeface="+mn-lt"/>
                </a:rPr>
                <a:t>Segundo objetivo renal composto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87EE5-3D19-4EB3-9CDF-E853E642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pt-PT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*10 mg se a eGFR no screening &lt;60 ml/min/1,73 m</a:t>
            </a:r>
            <a:r>
              <a:rPr lang="pt-PT" baseline="30000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2</a:t>
            </a:r>
            <a:r>
              <a:rPr lang="pt-PT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; 20 mg se ≥60 ml/min/1,73 m</a:t>
            </a:r>
            <a:r>
              <a:rPr lang="pt-PT" baseline="30000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2</a:t>
            </a:r>
            <a:r>
              <a:rPr lang="pt-PT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, aumento da titulação encorajado a partir do mês 1</a:t>
            </a:r>
            <a:r>
              <a:rPr lang="pt-PT" baseline="30000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 </a:t>
            </a:r>
            <a:r>
              <a:rPr lang="pt-PT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se </a:t>
            </a:r>
            <a:br>
              <a:rPr lang="pt-PT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</a:br>
            <a:r>
              <a:rPr lang="pt-PT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o potássio sérico ≤4,8 mEq/l e eGFR estável. </a:t>
            </a:r>
            <a:r>
              <a:rPr lang="pt-PT" dirty="0" err="1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eGFR</a:t>
            </a:r>
            <a:r>
              <a:rPr lang="pt-PT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, taxa de filtração glomerular estimada; HF, insuficiência cardíaca;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B5BDAF-01CF-4C22-BB04-60E9E2B51983}"/>
              </a:ext>
            </a:extLst>
          </p:cNvPr>
          <p:cNvGrpSpPr/>
          <p:nvPr/>
        </p:nvGrpSpPr>
        <p:grpSpPr>
          <a:xfrm>
            <a:off x="7752043" y="3621008"/>
            <a:ext cx="3665319" cy="432015"/>
            <a:chOff x="7752047" y="3559647"/>
            <a:chExt cx="3665319" cy="43201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EA0EE6-F1BF-42BB-8609-203706625CAB}"/>
                </a:ext>
              </a:extLst>
            </p:cNvPr>
            <p:cNvGrpSpPr/>
            <p:nvPr/>
          </p:nvGrpSpPr>
          <p:grpSpPr>
            <a:xfrm>
              <a:off x="7752047" y="3559659"/>
              <a:ext cx="1051948" cy="432003"/>
              <a:chOff x="8093748" y="6736921"/>
              <a:chExt cx="787414" cy="395576"/>
            </a:xfrm>
          </p:grpSpPr>
          <p:sp>
            <p:nvSpPr>
              <p:cNvPr id="131" name="Arrow: Pentagon 130">
                <a:extLst>
                  <a:ext uri="{FF2B5EF4-FFF2-40B4-BE49-F238E27FC236}">
                    <a16:creationId xmlns:a16="http://schemas.microsoft.com/office/drawing/2014/main" id="{6B154201-F01C-4FC4-9909-56C706906F4B}"/>
                  </a:ext>
                </a:extLst>
              </p:cNvPr>
              <p:cNvSpPr/>
              <p:nvPr/>
            </p:nvSpPr>
            <p:spPr>
              <a:xfrm>
                <a:off x="8528783" y="6736921"/>
                <a:ext cx="352379" cy="395573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1E1B6632-697E-4C48-83D3-DD6A7DFAB1C0}"/>
                  </a:ext>
                </a:extLst>
              </p:cNvPr>
              <p:cNvSpPr/>
              <p:nvPr/>
            </p:nvSpPr>
            <p:spPr>
              <a:xfrm>
                <a:off x="8093748" y="6736924"/>
                <a:ext cx="677304" cy="39557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lvl="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pt-PT" sz="1400" b="1">
                    <a:solidFill>
                      <a:schemeClr val="bg1"/>
                    </a:solidFill>
                    <a:ea typeface="MS PGothic" charset="0"/>
                  </a:rPr>
                  <a:t>3.</a:t>
                </a:r>
              </a:p>
            </p:txBody>
          </p:sp>
          <p:pic>
            <p:nvPicPr>
              <p:cNvPr id="130" name="Picture 1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4CC2C0D-32B7-4B9E-B246-4CA22826B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6781192"/>
                <a:ext cx="252000" cy="307036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F54321-CF28-429F-A552-9336B2BC9E78}"/>
                </a:ext>
              </a:extLst>
            </p:cNvPr>
            <p:cNvSpPr txBox="1"/>
            <p:nvPr/>
          </p:nvSpPr>
          <p:spPr>
            <a:xfrm>
              <a:off x="8829371" y="3559647"/>
              <a:ext cx="2587995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pt-PT" sz="1400">
                  <a:solidFill>
                    <a:schemeClr val="accent3"/>
                  </a:solidFill>
                  <a:latin typeface="+mn-lt"/>
                </a:rPr>
                <a:t>Morte por qualquer causa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8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ffect of finerenone on chronic kidney disease outcomes in type 2 diabetes&amp;quot;&quot;/&gt;&lt;property id=&quot;20307&quot; value=&quot;366&quot;/&gt;&lt;/object&gt;&lt;object type=&quot;3&quot; unique_id=&quot;10010&quot;&gt;&lt;property id=&quot;20148&quot; value=&quot;5&quot;/&gt;&lt;property id=&quot;20300&quot; value=&quot;Slide 9 - &amp;quot;FIDELIO-DKD study design &amp;quot;&quot;/&gt;&lt;property id=&quot;20307&quot; value=&quot;13408&quot;/&gt;&lt;/object&gt;&lt;object type=&quot;3&quot; unique_id=&quot;10012&quot;&gt;&lt;property id=&quot;20148&quot; value=&quot;5&quot;/&gt;&lt;property id=&quot;20300&quot; value=&quot;Slide 10 - &amp;quot;Patients were randomized from 48 countries worldwide&amp;quot;&quot;/&gt;&lt;property id=&quot;20307&quot; value=&quot;13405&quot;/&gt;&lt;/object&gt;&lt;object type=&quot;3&quot; unique_id=&quot;10024&quot;&gt;&lt;property id=&quot;20148&quot; value=&quot;5&quot;/&gt;&lt;property id=&quot;20300&quot; value=&quot;Slide 13 - &amp;quot;Albuminuria (UACR) change over time&amp;quot;&quot;/&gt;&lt;property id=&quot;20307&quot; value=&quot;13399&quot;/&gt;&lt;/object&gt;&lt;object type=&quot;3&quot; unique_id=&quot;10036&quot;&gt;&lt;property id=&quot;20148&quot; value=&quot;5&quot;/&gt;&lt;property id=&quot;20300&quot; value=&quot;Slide 20 - &amp;quot;Investigator-reported treatment-emergent adverse events &amp;quot;&quot;/&gt;&lt;property id=&quot;20307&quot; value=&quot;13397&quot;/&gt;&lt;/object&gt;&lt;object type=&quot;3&quot; unique_id=&quot;10039&quot;&gt;&lt;property id=&quot;20148&quot; value=&quot;5&quot;/&gt;&lt;property id=&quot;20300&quot; value=&quot;Slide 21 - &amp;quot;Change in serum potassium over time&amp;quot;&quot;/&gt;&lt;property id=&quot;20307&quot; value=&quot;13382&quot;/&gt;&lt;/object&gt;&lt;object type=&quot;3&quot; unique_id=&quot;10049&quot;&gt;&lt;property id=&quot;20148&quot; value=&quot;5&quot;/&gt;&lt;property id=&quot;20300&quot; value=&quot;Slide 27 - &amp;quot;Overall summary and conclusions&amp;quot;&quot;/&gt;&lt;property id=&quot;20307&quot; value=&quot;13366&quot;/&gt;&lt;/object&gt;&lt;object type=&quot;3&quot; unique_id=&quot;10105&quot;&gt;&lt;property id=&quot;20148&quot; value=&quot;5&quot;/&gt;&lt;property id=&quot;20300&quot; value=&quot;Slide 2 - &amp;quot;Presenter disclosures &amp;quot;&quot;/&gt;&lt;property id=&quot;20307&quot; value=&quot;1707&quot;/&gt;&lt;/object&gt;&lt;object type=&quot;3&quot; unique_id=&quot;10106&quot;&gt;&lt;property id=&quot;20148&quot; value=&quot;5&quot;/&gt;&lt;property id=&quot;20300&quot; value=&quot;Slide 4 - &amp;quot;FIDELIO-DKD rationale High residual risk of CKD progression with RAS blockade&amp;quot;&quot;/&gt;&lt;property id=&quot;20307&quot; value=&quot;13460&quot;/&gt;&lt;/object&gt;&lt;object type=&quot;3&quot; unique_id=&quot;10107&quot;&gt;&lt;property id=&quot;20148&quot; value=&quot;5&quot;/&gt;&lt;property id=&quot;20300&quot; value=&quot;Slide 7 - &amp;quot;FIDELIO-DKD rationale&amp;quot;&quot;/&gt;&lt;property id=&quot;20307&quot; value=&quot;13485&quot;/&gt;&lt;/object&gt;&lt;object type=&quot;3&quot; unique_id=&quot;10108&quot;&gt;&lt;property id=&quot;20148&quot; value=&quot;5&quot;/&gt;&lt;property id=&quot;20300&quot; value=&quot;Slide 8 - &amp;quot;FIDELIO-DKD eligibility criteria&amp;quot;&quot;/&gt;&lt;property id=&quot;20307&quot; value=&quot;13489&quot;/&gt;&lt;/object&gt;&lt;object type=&quot;3&quot; unique_id=&quot;10109&quot;&gt;&lt;property id=&quot;20148&quot; value=&quot;5&quot;/&gt;&lt;property id=&quot;20300&quot; value=&quot;Slide 11 - &amp;quot;Baseline demographics and medications &amp;quot;&quot;/&gt;&lt;property id=&quot;20307&quot; value=&quot;13475&quot;/&gt;&lt;/object&gt;&lt;object type=&quot;3&quot; unique_id=&quot;10110&quot;&gt;&lt;property id=&quot;20148&quot; value=&quot;5&quot;/&gt;&lt;property id=&quot;20300&quot; value=&quot;Slide 12 - &amp;quot;Baseline kidney labs – balanced between treatment groups&amp;quot;&quot;/&gt;&lt;property id=&quot;20307&quot; value=&quot;13495&quot;/&gt;&lt;/object&gt;&lt;object type=&quot;3&quot; unique_id=&quot;10111&quot;&gt;&lt;property id=&quot;20148&quot; value=&quot;5&quot;/&gt;&lt;property id=&quot;20300&quot; value=&quot;Slide 14 - &amp;quot;Blood pressure and blood glucose &amp;quot;&quot;/&gt;&lt;property id=&quot;20307&quot; value=&quot;13428&quot;/&gt;&lt;/object&gt;&lt;object type=&quot;3&quot; unique_id=&quot;10112&quot;&gt;&lt;property id=&quot;20148&quot; value=&quot;5&quot;/&gt;&lt;property id=&quot;20300&quot; value=&quot;Slide 15 - &amp;quot;Primary endpoint Kidney failure*, sustained ≥40% decrease in eGFR from baseline, or renal death&amp;quot;&quot;/&gt;&lt;property id=&quot;20307&quot; value=&quot;13491&quot;/&gt;&lt;/object&gt;&lt;object type=&quot;3&quot; unique_id=&quot;10113&quot;&gt;&lt;property id=&quot;20148&quot; value=&quot;5&quot;/&gt;&lt;property id=&quot;20300&quot; value=&quot;Slide 16 - &amp;quot;Components of the primary kidney-specific  composite endpoint&amp;quot;&quot;/&gt;&lt;property id=&quot;20307&quot; value=&quot;13492&quot;/&gt;&lt;/object&gt;&lt;object type=&quot;3&quot; unique_id=&quot;10114&quot;&gt;&lt;property id=&quot;20148&quot; value=&quot;5&quot;/&gt;&lt;property id=&quot;20300&quot; value=&quot;Slide 17 - &amp;quot;Key secondary endpoint CV death, non-fatal MI, non-fatal stroke, or hospitalization for HF&amp;quot;&quot;/&gt;&lt;property id=&quot;20307&quot; value=&quot;13493&quot;/&gt;&lt;/object&gt;&lt;object type=&quot;3&quot; unique_id=&quot;10115&quot;&gt;&lt;property id=&quot;20148&quot; value=&quot;5&quot;/&gt;&lt;property id=&quot;20300&quot; value=&quot;Slide 18 - &amp;quot;Hierarchical endpoint analysis&amp;quot;&quot;/&gt;&lt;property id=&quot;20307&quot; value=&quot;13494&quot;/&gt;&lt;/object&gt;&lt;object type=&quot;3&quot; unique_id=&quot;10116&quot;&gt;&lt;property id=&quot;20148&quot; value=&quot;5&quot;/&gt;&lt;property id=&quot;20300&quot; value=&quot;Slide 19 - &amp;quot;Efficacy summary NNT for primary and key secondary endpoints over 3 years&amp;quot;&quot;/&gt;&lt;property id=&quot;20307&quot; value=&quot;13488&quot;/&gt;&lt;/object&gt;&lt;object type=&quot;3&quot; unique_id=&quot;10117&quot;&gt;&lt;property id=&quot;20148&quot; value=&quot;5&quot;/&gt;&lt;property id=&quot;20300&quot; value=&quot;Slide 22 - &amp;quot;Investigator-reported treatment-emergent adverse events  related to hyperkalemia&amp;quot;&quot;/&gt;&lt;property id=&quot;20307&quot; value=&quot;13497&quot;/&gt;&lt;/object&gt;&lt;object type=&quot;3&quot; unique_id=&quot;10118&quot;&gt;&lt;property id=&quot;20148&quot; value=&quot;5&quot;/&gt;&lt;property id=&quot;20300&quot; value=&quot;Slide 23 - &amp;quot;Investigator-reported treatment-emergent adverse events  related to acute kidney injury&amp;quot;&quot;/&gt;&lt;property id=&quot;20307&quot; value=&quot;13487&quot;/&gt;&lt;/object&gt;&lt;object type=&quot;3&quot; unique_id=&quot;10119&quot;&gt;&lt;property id=&quot;20148&quot; value=&quot;5&quot;/&gt;&lt;property id=&quot;20300&quot; value=&quot;Slide 24 - &amp;quot;Safety summary&amp;quot;&quot;/&gt;&lt;property id=&quot;20307&quot; value=&quot;13440&quot;/&gt;&lt;/object&gt;&lt;object type=&quot;3&quot; unique_id=&quot;10120&quot;&gt;&lt;property id=&quot;20148&quot; value=&quot;5&quot;/&gt;&lt;property id=&quot;20300&quot; value=&quot;Slide 25 - &amp;quot;Benefit–risk in studies investigating RAAS inhibition  in similar patient populations&amp;quot;&quot;/&gt;&lt;property id=&quot;20307&quot; value=&quot;13448&quot;/&gt;&lt;/object&gt;&lt;object type=&quot;3&quot; unique_id=&quot;10121&quot;&gt;&lt;property id=&quot;20148&quot; value=&quot;5&quot;/&gt;&lt;property id=&quot;20300&quot; value=&quot;Slide 26 - &amp;quot;Benefit–risk in studies investigating RAAS inhibition  in similar patient populations&amp;quot;&quot;/&gt;&lt;property id=&quot;20307&quot; value=&quot;13464&quot;/&gt;&lt;/object&gt;&lt;object type=&quot;3&quot; unique_id=&quot;10122&quot;&gt;&lt;property id=&quot;20148&quot; value=&quot;5&quot;/&gt;&lt;property id=&quot;20300&quot; value=&quot;Slide 28 - &amp;quot;Thank you&amp;quot;&quot;/&gt;&lt;property id=&quot;20307&quot; value=&quot;13496&quot;/&gt;&lt;/object&gt;&lt;object type=&quot;3&quot; unique_id=&quot;10124&quot;&gt;&lt;property id=&quot;20148&quot; value=&quot;5&quot;/&gt;&lt;property id=&quot;20300&quot; value=&quot;Slide 3 - &amp;quot;Global burden of kidney failure—diabetes is the leading cause&amp;quot;&quot;/&gt;&lt;property id=&quot;20307&quot; value=&quot;13484&quot;/&gt;&lt;/object&gt;&lt;object type=&quot;3&quot; unique_id=&quot;10125&quot;&gt;&lt;property id=&quot;20148&quot; value=&quot;5&quot;/&gt;&lt;property id=&quot;20300&quot; value=&quot;Slide 5 - &amp;quot;FIDELIO-DKD rationale High residual risk of CKD progression with current therapies&amp;quot;&quot;/&gt;&lt;property id=&quot;20307&quot; value=&quot;13498&quot;/&gt;&lt;/object&gt;&lt;object type=&quot;3&quot; unique_id=&quot;10126&quot;&gt;&lt;property id=&quot;20148&quot; value=&quot;5&quot;/&gt;&lt;property id=&quot;20300&quot; value=&quot;Slide 6 - &amp;quot;FIDELIO-DKD rationale High residual risk of CKD progression with current therapies&amp;quot;&quot;/&gt;&lt;property id=&quot;20307&quot; value=&quot;13499&quot;/&gt;&lt;/object&gt;&lt;/object&gt;&lt;object type=&quot;8&quot; unique_id=&quot;101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4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.1|6.4|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5|39.2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3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Bay Fin Medical Template option 1">
  <a:themeElements>
    <a:clrScheme name="ASN 2020">
      <a:dk1>
        <a:srgbClr val="53585A"/>
      </a:dk1>
      <a:lt1>
        <a:srgbClr val="FFFFFF"/>
      </a:lt1>
      <a:dk2>
        <a:srgbClr val="000000"/>
      </a:dk2>
      <a:lt2>
        <a:srgbClr val="0091DF"/>
      </a:lt2>
      <a:accent1>
        <a:srgbClr val="669BD2"/>
      </a:accent1>
      <a:accent2>
        <a:srgbClr val="66B512"/>
      </a:accent2>
      <a:accent3>
        <a:srgbClr val="16374D"/>
      </a:accent3>
      <a:accent4>
        <a:srgbClr val="8F3685"/>
      </a:accent4>
      <a:accent5>
        <a:srgbClr val="988983"/>
      </a:accent5>
      <a:accent6>
        <a:srgbClr val="F55C60"/>
      </a:accent6>
      <a:hlink>
        <a:srgbClr val="6BB234"/>
      </a:hlink>
      <a:folHlink>
        <a:srgbClr val="6BB23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Autofit/>
      </a:bodyPr>
      <a:lstStyle>
        <a:defPPr algn="l">
          <a:spcBef>
            <a:spcPts val="600"/>
          </a:spcBef>
          <a:defRPr sz="135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0603_BAY FIN Medical Template ASN_VA (NEW)" id="{C0C31F5C-F0EF-8747-943B-AC577DA28D5B}" vid="{0D79DD28-83FA-A74F-84CA-A82F330D39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N 2020">
    <a:dk1>
      <a:srgbClr val="53585A"/>
    </a:dk1>
    <a:lt1>
      <a:srgbClr val="FFFFFF"/>
    </a:lt1>
    <a:dk2>
      <a:srgbClr val="000000"/>
    </a:dk2>
    <a:lt2>
      <a:srgbClr val="0091DF"/>
    </a:lt2>
    <a:accent1>
      <a:srgbClr val="669BD2"/>
    </a:accent1>
    <a:accent2>
      <a:srgbClr val="66B512"/>
    </a:accent2>
    <a:accent3>
      <a:srgbClr val="16374D"/>
    </a:accent3>
    <a:accent4>
      <a:srgbClr val="8F3685"/>
    </a:accent4>
    <a:accent5>
      <a:srgbClr val="988983"/>
    </a:accent5>
    <a:accent6>
      <a:srgbClr val="F55C60"/>
    </a:accent6>
    <a:hlink>
      <a:srgbClr val="6BB234"/>
    </a:hlink>
    <a:folHlink>
      <a:srgbClr val="6BB23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C66439A8B484FBB71F790E3BCBEB6" ma:contentTypeVersion="13" ma:contentTypeDescription="Create a new document." ma:contentTypeScope="" ma:versionID="549c56de89354d97c02835afaaf02288">
  <xsd:schema xmlns:xsd="http://www.w3.org/2001/XMLSchema" xmlns:xs="http://www.w3.org/2001/XMLSchema" xmlns:p="http://schemas.microsoft.com/office/2006/metadata/properties" xmlns:ns3="c708d5c3-ba9c-4bea-bfd6-99c59471135e" xmlns:ns4="fcccaff0-f096-461c-a130-8be97083954d" targetNamespace="http://schemas.microsoft.com/office/2006/metadata/properties" ma:root="true" ma:fieldsID="fe30ef3c647697238e811cbca2535104" ns3:_="" ns4:_="">
    <xsd:import namespace="c708d5c3-ba9c-4bea-bfd6-99c59471135e"/>
    <xsd:import namespace="fcccaff0-f096-461c-a130-8be9708395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8d5c3-ba9c-4bea-bfd6-99c594711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caff0-f096-461c-a130-8be9708395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937481-FDCE-4DA4-8735-5BA10E58F6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138D15-E3F2-4C3E-AAAD-00D436087713}">
  <ds:schemaRefs>
    <ds:schemaRef ds:uri="http://purl.org/dc/elements/1.1/"/>
    <ds:schemaRef ds:uri="fcccaff0-f096-461c-a130-8be97083954d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c708d5c3-ba9c-4bea-bfd6-99c59471135e"/>
  </ds:schemaRefs>
</ds:datastoreItem>
</file>

<file path=customXml/itemProps3.xml><?xml version="1.0" encoding="utf-8"?>
<ds:datastoreItem xmlns:ds="http://schemas.openxmlformats.org/officeDocument/2006/customXml" ds:itemID="{A732CC7A-E2B7-40B1-85D0-883E09A797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08d5c3-ba9c-4bea-bfd6-99c59471135e"/>
    <ds:schemaRef ds:uri="fcccaff0-f096-461c-a130-8be970839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3409</Words>
  <Application>Microsoft Office PowerPoint</Application>
  <PresentationFormat>Widescreen</PresentationFormat>
  <Paragraphs>695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System Font</vt:lpstr>
      <vt:lpstr>Bay Fin Medical Template option 1</vt:lpstr>
      <vt:lpstr>Efeito da finerenona nos desfechos da doença renal crônica em diabetes tipo 2</vt:lpstr>
      <vt:lpstr>Declaração de conflito de interesse </vt:lpstr>
      <vt:lpstr>A incidência mundial da insuficiência renal – diabetes é a principal causa</vt:lpstr>
      <vt:lpstr>Racional do FIDELIO-DKD Elevado risco residual de progressão da DRC com as terapias atuais</vt:lpstr>
      <vt:lpstr>Racional do FIDELIO-DKD Elevado risco residual de progressão da DRC com as terapias atuais</vt:lpstr>
      <vt:lpstr>Racional do FIDELIO-DKD Elevado risco residual de progressão da DRC com as terapias atuais</vt:lpstr>
      <vt:lpstr>Racional do FIDELIO-DKD</vt:lpstr>
      <vt:lpstr>Critérios de elegibilidade do FIDELIO-DKD</vt:lpstr>
      <vt:lpstr>Desenho do estudo FIDELIO-DKD </vt:lpstr>
      <vt:lpstr>Pacientes randomizados em 48 países</vt:lpstr>
      <vt:lpstr>Características basais e medicações </vt:lpstr>
      <vt:lpstr>Laboratórios renais no baseline – equilibrados entre os grupos de tratamento</vt:lpstr>
      <vt:lpstr>Variação de albuminúria (UACR) ao longo do tempo</vt:lpstr>
      <vt:lpstr>Pressão arterial e glicemia</vt:lpstr>
      <vt:lpstr>Objetivo primário Insuficiência renal*, diminuição sustentada de ≥40% da eGFR em relação ao basal ou morte renal</vt:lpstr>
      <vt:lpstr>Componentes do objetivo primário renal composto específico</vt:lpstr>
      <vt:lpstr>Principal objetivo secundário Morte cardiovascular, infarto do miocárdio não fatal, AVC não fatal ou hospitalização por insuficiência cardíaca</vt:lpstr>
      <vt:lpstr>Análise hierárquica do objetivo</vt:lpstr>
      <vt:lpstr>Resumo sobre a eficácia </vt:lpstr>
      <vt:lpstr>Eventos adversos decorrentes do tratamento relatados pelo investigador </vt:lpstr>
      <vt:lpstr>Variação do potássio sérico ao longo do tempo</vt:lpstr>
      <vt:lpstr>Eventos adversos decorrentes do tratamento relatados pelo investigador  relacionados com hipercalemia</vt:lpstr>
      <vt:lpstr>Eventos adversos decorrentes do tratamento relatados pelo investigador  relacionados com lesão renal aguda  </vt:lpstr>
      <vt:lpstr>Resumo sobre a segurança</vt:lpstr>
      <vt:lpstr>Benefício-risco em estudos que investigam a inibição do sistema renina-angiotensina em populações de doentes similares</vt:lpstr>
      <vt:lpstr>Benefício-risco em estudos que investigam a inibição do sistema renina-angiotensina-aldosterona em populações similares</vt:lpstr>
      <vt:lpstr>Conclusões gerais</vt:lpstr>
      <vt:lpstr>Obrigado</vt:lpstr>
    </vt:vector>
  </TitlesOfParts>
  <Manager/>
  <Company>LINGARCH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Finerenone on Chronic Kidney Disease Outcomes in Type 2 Diabetes: Results of FIDELIO-DKD</dc:title>
  <dc:subject/>
  <dc:creator>James Godding</dc:creator>
  <cp:keywords/>
  <dc:description/>
  <cp:lastModifiedBy>Nathalie Lawrence (HCG)</cp:lastModifiedBy>
  <cp:revision>688</cp:revision>
  <dcterms:created xsi:type="dcterms:W3CDTF">2020-08-28T10:15:49Z</dcterms:created>
  <dcterms:modified xsi:type="dcterms:W3CDTF">2020-10-23T14:19:47Z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0x010100E35C66439A8B484FBB71F790E3BCBEB6</vt:lpwstr>
  </property>
  <property fmtid="{D5CDD505-2E9C-101B-9397-08002B2CF9AE}" name="MSIP_Label_7f850223-87a8-40c3-9eb2-432606efca2a_Application" pid="3">
    <vt:lpwstr>Microsoft Azure Information Protection</vt:lpwstr>
  </property>
  <property fmtid="{D5CDD505-2E9C-101B-9397-08002B2CF9AE}" name="MSIP_Label_7f850223-87a8-40c3-9eb2-432606efca2a_Enabled" pid="4">
    <vt:lpwstr>True</vt:lpwstr>
  </property>
  <property fmtid="{D5CDD505-2E9C-101B-9397-08002B2CF9AE}" name="MSIP_Label_7f850223-87a8-40c3-9eb2-432606efca2a_Extended_MSFT_Method" pid="5">
    <vt:lpwstr>Automatic</vt:lpwstr>
  </property>
  <property fmtid="{D5CDD505-2E9C-101B-9397-08002B2CF9AE}" name="MSIP_Label_7f850223-87a8-40c3-9eb2-432606efca2a_Name" pid="6">
    <vt:lpwstr>NO CLASSIFICATION</vt:lpwstr>
  </property>
  <property fmtid="{D5CDD505-2E9C-101B-9397-08002B2CF9AE}" name="MSIP_Label_7f850223-87a8-40c3-9eb2-432606efca2a_Owner" pid="7">
    <vt:lpwstr>eliana.samano@bayer.com</vt:lpwstr>
  </property>
  <property fmtid="{D5CDD505-2E9C-101B-9397-08002B2CF9AE}" name="MSIP_Label_7f850223-87a8-40c3-9eb2-432606efca2a_SetDate" pid="8">
    <vt:lpwstr>2020-10-22T14:43:32.0760286Z</vt:lpwstr>
  </property>
  <property fmtid="{D5CDD505-2E9C-101B-9397-08002B2CF9AE}" name="MSIP_Label_7f850223-87a8-40c3-9eb2-432606efca2a_SiteId" pid="9">
    <vt:lpwstr>fcb2b37b-5da0-466b-9b83-0014b67a7c78</vt:lpwstr>
  </property>
  <property fmtid="{D5CDD505-2E9C-101B-9397-08002B2CF9AE}" name="NXPowerLiteLastOptimized" pid="10">
    <vt:lpwstr>4900850</vt:lpwstr>
  </property>
  <property fmtid="{D5CDD505-2E9C-101B-9397-08002B2CF9AE}" name="NXPowerLiteSettings" pid="11">
    <vt:lpwstr>C7000400038000</vt:lpwstr>
  </property>
  <property fmtid="{D5CDD505-2E9C-101B-9397-08002B2CF9AE}" name="NXPowerLiteVersion" pid="12">
    <vt:lpwstr>S9.0.1</vt:lpwstr>
  </property>
  <property fmtid="{D5CDD505-2E9C-101B-9397-08002B2CF9AE}" name="Sensitivity" pid="13">
    <vt:lpwstr>NO CLASSIFICATION</vt:lpwstr>
  </property>
</Properties>
</file>